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15" r:id="rId2"/>
    <p:sldId id="432" r:id="rId3"/>
    <p:sldId id="491" r:id="rId4"/>
    <p:sldId id="493" r:id="rId5"/>
    <p:sldId id="492" r:id="rId6"/>
    <p:sldId id="457" r:id="rId7"/>
    <p:sldId id="466" r:id="rId8"/>
    <p:sldId id="467" r:id="rId9"/>
    <p:sldId id="468" r:id="rId10"/>
    <p:sldId id="469" r:id="rId11"/>
    <p:sldId id="479" r:id="rId12"/>
    <p:sldId id="480" r:id="rId13"/>
    <p:sldId id="482" r:id="rId14"/>
    <p:sldId id="485" r:id="rId15"/>
    <p:sldId id="490" r:id="rId16"/>
    <p:sldId id="487" r:id="rId17"/>
    <p:sldId id="496" r:id="rId18"/>
    <p:sldId id="494" r:id="rId19"/>
    <p:sldId id="497" r:id="rId20"/>
    <p:sldId id="489" r:id="rId21"/>
  </p:sldIdLst>
  <p:sldSz cx="9144000" cy="6858000" type="screen4x3"/>
  <p:notesSz cx="7315200" cy="96012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38FF"/>
    <a:srgbClr val="FD6100"/>
    <a:srgbClr val="FF2D00"/>
    <a:srgbClr val="FB1D00"/>
    <a:srgbClr val="93FFAD"/>
    <a:srgbClr val="FF8001"/>
    <a:srgbClr val="31FF21"/>
    <a:srgbClr val="FFFD03"/>
    <a:srgbClr val="FFCF03"/>
    <a:srgbClr val="FF2D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6" autoAdjust="0"/>
    <p:restoredTop sz="82881" autoAdjust="0"/>
  </p:normalViewPr>
  <p:slideViewPr>
    <p:cSldViewPr>
      <p:cViewPr>
        <p:scale>
          <a:sx n="75" d="100"/>
          <a:sy n="75" d="100"/>
        </p:scale>
        <p:origin x="-1584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tags" Target="tags/tag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AC672-ED13-5A4A-A768-8449FF60A16A}" type="datetimeFigureOut">
              <a:rPr lang="en-US" smtClean="0"/>
              <a:t>6/2/14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5538B-582E-3B49-BF18-CE8735888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61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5538B-582E-3B49-BF18-CE8735888B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86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Tradeoff between big/small</a:t>
            </a:r>
            <a:r>
              <a:rPr lang="en-US" baseline="0" dirty="0" smtClean="0"/>
              <a:t> alpha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5538B-582E-3B49-BF18-CE8735888B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031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adversarial</a:t>
            </a:r>
            <a:r>
              <a:rPr lang="en-US" baseline="0" dirty="0" smtClean="0"/>
              <a:t> case, we do not have these nice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5538B-582E-3B49-BF18-CE8735888B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0311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Tradeoff between big/small</a:t>
            </a:r>
            <a:r>
              <a:rPr lang="en-US" baseline="0" dirty="0" smtClean="0"/>
              <a:t> alpha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5538B-582E-3B49-BF18-CE8735888B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0311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Tradeoff between big/small</a:t>
            </a:r>
            <a:r>
              <a:rPr lang="en-US" baseline="0" dirty="0" smtClean="0"/>
              <a:t> alpha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5538B-582E-3B49-BF18-CE8735888B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0311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Pick embedding such that </a:t>
            </a:r>
            <a:r>
              <a:rPr lang="en-US" dirty="0" err="1" smtClean="0"/>
              <a:t>d_fg</a:t>
            </a:r>
            <a:r>
              <a:rPr lang="en-US" dirty="0" smtClean="0"/>
              <a:t> looks like this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5538B-582E-3B49-BF18-CE8735888B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0311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Tradeoff between big/small</a:t>
            </a:r>
            <a:r>
              <a:rPr lang="en-US" baseline="0" dirty="0" smtClean="0"/>
              <a:t> alpha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5538B-582E-3B49-BF18-CE8735888B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0311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SQ lower bounds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5538B-582E-3B49-BF18-CE8735888BD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0311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SQ lower bounds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5538B-582E-3B49-BF18-CE8735888BD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0311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SQ lower bounds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5538B-582E-3B49-BF18-CE8735888BD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0311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SQ lower bounds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5538B-582E-3B49-BF18-CE8735888BD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031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Light Bulbs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5538B-582E-3B49-BF18-CE8735888B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7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Natural place to start if we hope to develop non-hashing approaches to closest-pair/nearest neighbor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5538B-582E-3B49-BF18-CE8735888B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31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Level of gene expression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5538B-582E-3B49-BF18-CE8735888B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86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Light Bulbs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5538B-582E-3B49-BF18-CE8735888B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7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Intriguing state of affairs, (next</a:t>
            </a:r>
            <a:r>
              <a:rPr lang="en-US" baseline="0" dirty="0" smtClean="0"/>
              <a:t> slide, and one that seems central to </a:t>
            </a:r>
            <a:r>
              <a:rPr lang="en-US" baseline="0" dirty="0" err="1" smtClean="0"/>
              <a:t>cs</a:t>
            </a:r>
            <a:r>
              <a:rPr lang="en-US" baseline="0" dirty="0" smtClean="0"/>
              <a:t> theory)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5538B-582E-3B49-BF18-CE8735888B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031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5538B-582E-3B49-BF18-CE8735888B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031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Tradeoff between big/small</a:t>
            </a:r>
            <a:r>
              <a:rPr lang="en-US" baseline="0" dirty="0" smtClean="0"/>
              <a:t> alpha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5538B-582E-3B49-BF18-CE8735888B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031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Pause, make clear there is an issue.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5538B-582E-3B49-BF18-CE8735888B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031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F32A9C-A327-4726-A046-45A20B535E7C}" type="datetimeFigureOut">
              <a:rPr lang="en-US" smtClean="0"/>
              <a:pPr/>
              <a:t>6/2/14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238F9A-94C9-4A19-8889-3C6BB50B8A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F32A9C-A327-4726-A046-45A20B535E7C}" type="datetimeFigureOut">
              <a:rPr lang="en-US" smtClean="0"/>
              <a:pPr/>
              <a:t>6/2/14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238F9A-94C9-4A19-8889-3C6BB50B8A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F32A9C-A327-4726-A046-45A20B535E7C}" type="datetimeFigureOut">
              <a:rPr lang="en-US" smtClean="0"/>
              <a:pPr/>
              <a:t>6/2/14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238F9A-94C9-4A19-8889-3C6BB50B8A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F32A9C-A327-4726-A046-45A20B535E7C}" type="datetimeFigureOut">
              <a:rPr lang="en-US" smtClean="0"/>
              <a:pPr/>
              <a:t>6/2/14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238F9A-94C9-4A19-8889-3C6BB50B8A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F32A9C-A327-4726-A046-45A20B535E7C}" type="datetimeFigureOut">
              <a:rPr lang="en-US" smtClean="0"/>
              <a:pPr/>
              <a:t>6/2/14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238F9A-94C9-4A19-8889-3C6BB50B8A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F32A9C-A327-4726-A046-45A20B535E7C}" type="datetimeFigureOut">
              <a:rPr lang="en-US" smtClean="0"/>
              <a:pPr/>
              <a:t>6/2/14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238F9A-94C9-4A19-8889-3C6BB50B8A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F32A9C-A327-4726-A046-45A20B535E7C}" type="datetimeFigureOut">
              <a:rPr lang="en-US" smtClean="0"/>
              <a:pPr/>
              <a:t>6/2/14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238F9A-94C9-4A19-8889-3C6BB50B8A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F32A9C-A327-4726-A046-45A20B535E7C}" type="datetimeFigureOut">
              <a:rPr lang="en-US" smtClean="0"/>
              <a:pPr/>
              <a:t>6/2/14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238F9A-94C9-4A19-8889-3C6BB50B8A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F32A9C-A327-4726-A046-45A20B535E7C}" type="datetimeFigureOut">
              <a:rPr lang="en-US" smtClean="0"/>
              <a:pPr/>
              <a:t>6/2/14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238F9A-94C9-4A19-8889-3C6BB50B8A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F32A9C-A327-4726-A046-45A20B535E7C}" type="datetimeFigureOut">
              <a:rPr lang="en-US" smtClean="0"/>
              <a:pPr/>
              <a:t>6/2/14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238F9A-94C9-4A19-8889-3C6BB50B8A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30F32A9C-A327-4726-A046-45A20B535E7C}" type="datetimeFigureOut">
              <a:rPr lang="en-US" smtClean="0"/>
              <a:pPr/>
              <a:t>6/2/14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15238F9A-94C9-4A19-8889-3C6BB50B8A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0F32A9C-A327-4726-A046-45A20B535E7C}" type="datetimeFigureOut">
              <a:rPr lang="en-US" smtClean="0"/>
              <a:pPr/>
              <a:t>6/2/14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5238F9A-94C9-4A19-8889-3C6BB50B8A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1447800"/>
            <a:ext cx="800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Finding Correlations</a:t>
            </a:r>
            <a:endParaRPr lang="en-US" sz="3200" b="1" dirty="0" smtClean="0"/>
          </a:p>
          <a:p>
            <a:pPr algn="ctr"/>
            <a:r>
              <a:rPr lang="en-US" sz="3200" b="1" dirty="0" smtClean="0"/>
              <a:t> in </a:t>
            </a:r>
          </a:p>
          <a:p>
            <a:pPr algn="ctr"/>
            <a:r>
              <a:rPr lang="en-US" sz="4000" b="1" dirty="0" err="1" smtClean="0"/>
              <a:t>Subquadratic</a:t>
            </a:r>
            <a:r>
              <a:rPr lang="en-US" sz="4000" b="1" dirty="0" smtClean="0"/>
              <a:t> Time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3790652"/>
            <a:ext cx="86106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/>
          </a:p>
          <a:p>
            <a:pPr algn="ctr"/>
            <a:r>
              <a:rPr lang="en-US" sz="3200" b="1" dirty="0" smtClean="0"/>
              <a:t>Gregory Valiant</a:t>
            </a:r>
            <a:endParaRPr lang="en-US" sz="3200" b="1" dirty="0"/>
          </a:p>
          <a:p>
            <a:pPr algn="ctr"/>
            <a:endParaRPr lang="en-US" sz="3200" b="1" dirty="0" smtClean="0"/>
          </a:p>
          <a:p>
            <a:r>
              <a:rPr lang="en-US" sz="2800" b="1" dirty="0" smtClean="0"/>
              <a:t>     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30314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Vector Expansion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980182"/>
            <a:ext cx="9525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                            </a:t>
            </a:r>
            <a:r>
              <a:rPr lang="en-US" sz="3200" dirty="0" smtClean="0">
                <a:solidFill>
                  <a:srgbClr val="FFFF00"/>
                </a:solidFill>
              </a:rPr>
              <a:t>What if </a:t>
            </a:r>
            <a:r>
              <a:rPr lang="en-US" sz="3200" i="1" dirty="0" smtClean="0">
                <a:solidFill>
                  <a:srgbClr val="FFFF00"/>
                </a:solidFill>
              </a:rPr>
              <a:t>d &lt; n</a:t>
            </a:r>
            <a:r>
              <a:rPr lang="en-US" sz="3200" i="1" baseline="30000" dirty="0" smtClean="0">
                <a:solidFill>
                  <a:srgbClr val="FFFF00"/>
                </a:solidFill>
              </a:rPr>
              <a:t>2/3 </a:t>
            </a:r>
            <a:r>
              <a:rPr lang="en-US" sz="3200" dirty="0" smtClean="0">
                <a:solidFill>
                  <a:srgbClr val="FFFF00"/>
                </a:solidFill>
              </a:rPr>
              <a:t>?</a:t>
            </a:r>
            <a:endParaRPr lang="en-US" sz="3200" baseline="30000" dirty="0" smtClean="0">
              <a:solidFill>
                <a:srgbClr val="FFFF00"/>
              </a:solidFill>
              <a:sym typeface="Wingdings"/>
            </a:endParaRPr>
          </a:p>
          <a:p>
            <a:r>
              <a:rPr lang="en-US" sz="3200" dirty="0" smtClean="0">
                <a:solidFill>
                  <a:srgbClr val="FFFFFF"/>
                </a:solidFill>
                <a:sym typeface="Wingdings"/>
              </a:rPr>
              <a:t>	Answer: Embed vectors into ~n</a:t>
            </a:r>
            <a:r>
              <a:rPr lang="en-US" sz="3200" baseline="30000" dirty="0" smtClean="0">
                <a:solidFill>
                  <a:srgbClr val="FFFFFF"/>
                </a:solidFill>
                <a:sym typeface="Wingdings"/>
              </a:rPr>
              <a:t>2/3</a:t>
            </a:r>
            <a:r>
              <a:rPr lang="en-US" sz="3200" dirty="0" smtClean="0">
                <a:solidFill>
                  <a:srgbClr val="FFFFFF"/>
                </a:solidFill>
                <a:sym typeface="Wingdings"/>
              </a:rPr>
              <a:t> dimensions!</a:t>
            </a:r>
          </a:p>
          <a:p>
            <a:r>
              <a:rPr lang="en-US" sz="3200" dirty="0">
                <a:solidFill>
                  <a:srgbClr val="FFFFFF"/>
                </a:solidFill>
                <a:sym typeface="Wingdings"/>
              </a:rPr>
              <a:t>	</a:t>
            </a:r>
            <a:r>
              <a:rPr lang="en-US" sz="3200" dirty="0" smtClean="0">
                <a:solidFill>
                  <a:srgbClr val="FFFFFF"/>
                </a:solidFill>
                <a:sym typeface="Wingdings"/>
              </a:rPr>
              <a:t>	       (via XORs/`</a:t>
            </a:r>
            <a:r>
              <a:rPr lang="en-US" sz="3200" dirty="0" err="1" smtClean="0">
                <a:solidFill>
                  <a:srgbClr val="FFFFFF"/>
                </a:solidFill>
                <a:sym typeface="Wingdings"/>
              </a:rPr>
              <a:t>tensoring</a:t>
            </a:r>
            <a:r>
              <a:rPr lang="en-US" sz="3200" dirty="0" smtClean="0">
                <a:solidFill>
                  <a:srgbClr val="FFFFFF"/>
                </a:solidFill>
                <a:sym typeface="Wingdings"/>
              </a:rPr>
              <a:t>’)</a:t>
            </a:r>
          </a:p>
          <a:p>
            <a:endParaRPr lang="en-US" sz="3200" dirty="0">
              <a:solidFill>
                <a:srgbClr val="FFFFFF"/>
              </a:solidFill>
              <a:sym typeface="Wingdings"/>
            </a:endParaRPr>
          </a:p>
          <a:p>
            <a:endParaRPr lang="en-US" sz="3200" dirty="0" smtClean="0">
              <a:solidFill>
                <a:srgbClr val="FFFFFF"/>
              </a:solidFill>
              <a:sym typeface="Wingdings"/>
            </a:endParaRPr>
          </a:p>
          <a:p>
            <a:endParaRPr lang="en-US" sz="3200" dirty="0">
              <a:solidFill>
                <a:srgbClr val="FFFFFF"/>
              </a:solidFill>
              <a:sym typeface="Wingdings"/>
            </a:endParaRPr>
          </a:p>
          <a:p>
            <a:endParaRPr lang="en-US" sz="3200" dirty="0" smtClean="0">
              <a:solidFill>
                <a:srgbClr val="FFFFFF"/>
              </a:solidFill>
              <a:sym typeface="Wingdings"/>
            </a:endParaRPr>
          </a:p>
          <a:p>
            <a:endParaRPr lang="en-US" sz="3200" dirty="0">
              <a:solidFill>
                <a:srgbClr val="FFFFFF"/>
              </a:solidFill>
              <a:sym typeface="Wingdings"/>
            </a:endParaRPr>
          </a:p>
          <a:p>
            <a:endParaRPr lang="en-US" sz="3200" dirty="0" smtClean="0">
              <a:solidFill>
                <a:srgbClr val="FFFFFF"/>
              </a:solidFill>
              <a:sym typeface="Wingdings"/>
            </a:endParaRPr>
          </a:p>
          <a:p>
            <a:endParaRPr lang="en-US" sz="3200" dirty="0">
              <a:solidFill>
                <a:srgbClr val="FFFFFF"/>
              </a:solidFill>
              <a:sym typeface="Wingdings"/>
            </a:endParaRPr>
          </a:p>
          <a:p>
            <a:r>
              <a:rPr lang="en-US" sz="3200" dirty="0" smtClean="0">
                <a:solidFill>
                  <a:srgbClr val="FFFFFF"/>
                </a:solidFill>
                <a:sym typeface="Wingdings"/>
              </a:rPr>
              <a:t>				   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070582"/>
              </p:ext>
            </p:extLst>
          </p:nvPr>
        </p:nvGraphicFramePr>
        <p:xfrm>
          <a:off x="1524000" y="2710799"/>
          <a:ext cx="6096000" cy="1854200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" name="Left Brace 32"/>
          <p:cNvSpPr/>
          <p:nvPr/>
        </p:nvSpPr>
        <p:spPr>
          <a:xfrm rot="10800000">
            <a:off x="7696201" y="2659994"/>
            <a:ext cx="457200" cy="198120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8153400" y="3345794"/>
            <a:ext cx="44277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 smtClean="0"/>
              <a:t>d</a:t>
            </a:r>
            <a:endParaRPr lang="en-US" sz="2600" i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18869"/>
              </p:ext>
            </p:extLst>
          </p:nvPr>
        </p:nvGraphicFramePr>
        <p:xfrm>
          <a:off x="1524000" y="4844399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Left Arrow 5"/>
          <p:cNvSpPr/>
          <p:nvPr/>
        </p:nvSpPr>
        <p:spPr>
          <a:xfrm rot="10800000">
            <a:off x="762000" y="3498194"/>
            <a:ext cx="627925" cy="304799"/>
          </a:xfrm>
          <a:prstGeom prst="leftArrow">
            <a:avLst/>
          </a:prstGeom>
          <a:solidFill>
            <a:schemeClr val="tx2">
              <a:lumMod val="75000"/>
              <a:alpha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glow rad="63500">
              <a:schemeClr val="tx2">
                <a:lumMod val="75000"/>
                <a:alpha val="4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eft Arrow 34"/>
          <p:cNvSpPr/>
          <p:nvPr/>
        </p:nvSpPr>
        <p:spPr>
          <a:xfrm rot="10800000">
            <a:off x="762001" y="3955395"/>
            <a:ext cx="629012" cy="321238"/>
          </a:xfrm>
          <a:prstGeom prst="leftArrow">
            <a:avLst/>
          </a:prstGeom>
          <a:solidFill>
            <a:schemeClr val="tx2">
              <a:lumMod val="75000"/>
              <a:alpha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glow rad="63500">
              <a:schemeClr val="tx2">
                <a:lumMod val="75000"/>
                <a:alpha val="4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5400000">
            <a:off x="4251910" y="5166310"/>
            <a:ext cx="69280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/>
              <a:t>…</a:t>
            </a:r>
            <a:endParaRPr lang="en-US" sz="5000" dirty="0"/>
          </a:p>
        </p:txBody>
      </p:sp>
      <p:sp>
        <p:nvSpPr>
          <p:cNvPr id="10" name="Rectangle 9"/>
          <p:cNvSpPr/>
          <p:nvPr/>
        </p:nvSpPr>
        <p:spPr>
          <a:xfrm>
            <a:off x="2286000" y="5943600"/>
            <a:ext cx="662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FFFF"/>
                </a:solidFill>
                <a:sym typeface="Wingdings"/>
              </a:rPr>
              <a:t>Runtime =</a:t>
            </a:r>
            <a:r>
              <a:rPr lang="en-US" sz="4000" dirty="0" smtClean="0">
                <a:solidFill>
                  <a:srgbClr val="FFFFFF"/>
                </a:solidFill>
                <a:sym typeface="Wingdings"/>
              </a:rPr>
              <a:t> </a:t>
            </a:r>
            <a:r>
              <a:rPr lang="en-US" sz="4000" dirty="0">
                <a:solidFill>
                  <a:srgbClr val="FF8001"/>
                </a:solidFill>
                <a:sym typeface="Wingdings"/>
              </a:rPr>
              <a:t>O(</a:t>
            </a:r>
            <a:r>
              <a:rPr lang="en-US" sz="4000" i="1" dirty="0" smtClean="0">
                <a:solidFill>
                  <a:srgbClr val="FF8001"/>
                </a:solidFill>
                <a:sym typeface="Wingdings"/>
              </a:rPr>
              <a:t>n</a:t>
            </a:r>
            <a:r>
              <a:rPr lang="en-US" sz="4000" baseline="30000" dirty="0" smtClean="0">
                <a:solidFill>
                  <a:srgbClr val="FF8001"/>
                </a:solidFill>
                <a:sym typeface="Wingdings"/>
              </a:rPr>
              <a:t>1.6</a:t>
            </a:r>
            <a:r>
              <a:rPr lang="en-US" sz="4000" dirty="0" smtClean="0">
                <a:solidFill>
                  <a:srgbClr val="FF8001"/>
                </a:solidFill>
                <a:sym typeface="Wingdings"/>
              </a:rPr>
              <a:t>)   </a:t>
            </a:r>
            <a:endParaRPr lang="en-US" sz="4000" dirty="0">
              <a:solidFill>
                <a:srgbClr val="FF800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59" y="3345794"/>
            <a:ext cx="411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x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3813174"/>
            <a:ext cx="473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8BE6FF"/>
                </a:solidFill>
              </a:rPr>
              <a:t>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9550" y="4717394"/>
            <a:ext cx="1480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8BE6FF"/>
                </a:solidFill>
              </a:rPr>
              <a:t>x</a:t>
            </a:r>
            <a:r>
              <a:rPr lang="en-US" sz="2800" b="1" dirty="0" smtClean="0">
                <a:solidFill>
                  <a:srgbClr val="8BE6FF"/>
                </a:solidFill>
              </a:rPr>
              <a:t> XOR </a:t>
            </a:r>
            <a:r>
              <a:rPr lang="en-US" sz="2800" b="1" i="1" dirty="0" smtClean="0">
                <a:solidFill>
                  <a:srgbClr val="8BE6FF"/>
                </a:solidFill>
              </a:rPr>
              <a:t>y</a:t>
            </a:r>
            <a:endParaRPr lang="en-US" sz="2800" b="1" i="1" dirty="0">
              <a:solidFill>
                <a:srgbClr val="8BE6FF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525080"/>
              </p:ext>
            </p:extLst>
          </p:nvPr>
        </p:nvGraphicFramePr>
        <p:xfrm>
          <a:off x="1524000" y="3452474"/>
          <a:ext cx="6096000" cy="731520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  <a:gridCol w="406400"/>
              </a:tblGrid>
              <a:tr h="3327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51DA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51DA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51DA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51DA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51DA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51DA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51DA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51DA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51DA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51DA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51DA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51DA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51DA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51DA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51DAFF"/>
                    </a:solidFill>
                  </a:tcPr>
                </a:tc>
              </a:tr>
              <a:tr h="3327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51DA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51DA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51DA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51DA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51DA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51DA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51DA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51DA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51DA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51DA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51DA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51DA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51DA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51DA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51DA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9421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5" grpId="0" animBg="1"/>
      <p:bldP spid="7" grpId="0"/>
      <p:bldP spid="10" grpId="0"/>
      <p:bldP spid="4" grpId="0"/>
      <p:bldP spid="13" grpId="0"/>
      <p:bldP spid="14" grpId="0"/>
      <p:bldP spid="1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Algorithm Summary</a:t>
            </a:r>
            <a:endParaRPr lang="en-US" sz="4000" b="1" dirty="0"/>
          </a:p>
        </p:txBody>
      </p:sp>
      <p:sp>
        <p:nvSpPr>
          <p:cNvPr id="18" name="Rectangle 17"/>
          <p:cNvSpPr/>
          <p:nvPr/>
        </p:nvSpPr>
        <p:spPr>
          <a:xfrm>
            <a:off x="5410200" y="5334001"/>
            <a:ext cx="1295400" cy="12191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000" b="1" dirty="0">
                <a:ln w="50800"/>
                <a:solidFill>
                  <a:schemeClr val="bg1">
                    <a:shade val="50000"/>
                  </a:schemeClr>
                </a:solidFill>
              </a:rPr>
              <a:t>C</a:t>
            </a:r>
          </a:p>
        </p:txBody>
      </p:sp>
      <p:sp>
        <p:nvSpPr>
          <p:cNvPr id="9" name="Oval 8"/>
          <p:cNvSpPr/>
          <p:nvPr/>
        </p:nvSpPr>
        <p:spPr>
          <a:xfrm>
            <a:off x="6248400" y="5486400"/>
            <a:ext cx="3048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1752599"/>
            <a:ext cx="30480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000" b="1" dirty="0">
                <a:ln w="50800"/>
                <a:solidFill>
                  <a:schemeClr val="bg1">
                    <a:shade val="50000"/>
                  </a:schemeClr>
                </a:solidFill>
              </a:rPr>
              <a:t>A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267200" y="1752600"/>
            <a:ext cx="381000" cy="609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Brace 15"/>
          <p:cNvSpPr/>
          <p:nvPr/>
        </p:nvSpPr>
        <p:spPr>
          <a:xfrm rot="16200000" flipH="1" flipV="1">
            <a:off x="2327944" y="41945"/>
            <a:ext cx="220909" cy="30480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 rot="10800000" flipV="1">
            <a:off x="2298798" y="990600"/>
            <a:ext cx="6730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smtClean="0"/>
              <a:t>n</a:t>
            </a:r>
            <a:endParaRPr lang="en-US" sz="2600" i="1" dirty="0"/>
          </a:p>
        </p:txBody>
      </p:sp>
      <p:sp>
        <p:nvSpPr>
          <p:cNvPr id="28" name="Left Brace 27"/>
          <p:cNvSpPr/>
          <p:nvPr/>
        </p:nvSpPr>
        <p:spPr>
          <a:xfrm>
            <a:off x="533400" y="1752600"/>
            <a:ext cx="228600" cy="4572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52400" y="1717356"/>
            <a:ext cx="44277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 smtClean="0"/>
              <a:t>d</a:t>
            </a:r>
            <a:endParaRPr lang="en-US" sz="2600" i="1" dirty="0"/>
          </a:p>
        </p:txBody>
      </p:sp>
      <p:sp>
        <p:nvSpPr>
          <p:cNvPr id="25" name="Rectangle 24"/>
          <p:cNvSpPr/>
          <p:nvPr/>
        </p:nvSpPr>
        <p:spPr>
          <a:xfrm>
            <a:off x="5562600" y="1523999"/>
            <a:ext cx="3048000" cy="10668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A’</a:t>
            </a:r>
            <a:endParaRPr lang="en-US" sz="3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0" name="Left Brace 29"/>
          <p:cNvSpPr/>
          <p:nvPr/>
        </p:nvSpPr>
        <p:spPr>
          <a:xfrm rot="16200000" flipH="1" flipV="1">
            <a:off x="6976144" y="-186655"/>
            <a:ext cx="220909" cy="30480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 rot="10800000" flipV="1">
            <a:off x="6946998" y="762000"/>
            <a:ext cx="6730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smtClean="0"/>
              <a:t>n</a:t>
            </a:r>
            <a:endParaRPr lang="en-US" sz="2600" i="1" dirty="0"/>
          </a:p>
        </p:txBody>
      </p:sp>
      <p:sp>
        <p:nvSpPr>
          <p:cNvPr id="38" name="Left Brace 37"/>
          <p:cNvSpPr/>
          <p:nvPr/>
        </p:nvSpPr>
        <p:spPr>
          <a:xfrm>
            <a:off x="5257800" y="1524000"/>
            <a:ext cx="228600" cy="10668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4725899" y="1752600"/>
            <a:ext cx="6843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 smtClean="0"/>
              <a:t>n</a:t>
            </a:r>
            <a:r>
              <a:rPr lang="en-US" sz="2600" i="1" baseline="30000" dirty="0" smtClean="0"/>
              <a:t>2/3</a:t>
            </a:r>
            <a:endParaRPr lang="en-US" sz="2600" i="1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3505200" y="838200"/>
            <a:ext cx="23036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FF00"/>
                </a:solidFill>
              </a:rPr>
              <a:t>Vector Expansion</a:t>
            </a:r>
            <a:endParaRPr lang="en-US" sz="2200" b="1" dirty="0">
              <a:solidFill>
                <a:srgbClr val="FFFF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429000" y="2819400"/>
            <a:ext cx="27024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FF00"/>
                </a:solidFill>
              </a:rPr>
              <a:t>Column Aggregation</a:t>
            </a:r>
            <a:endParaRPr lang="en-US" sz="2200" b="1" dirty="0">
              <a:solidFill>
                <a:srgbClr val="FFFF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90600" y="3657598"/>
            <a:ext cx="3048000" cy="10668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A’</a:t>
            </a:r>
            <a:endParaRPr lang="en-US" sz="3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3" name="Left Brace 42"/>
          <p:cNvSpPr/>
          <p:nvPr/>
        </p:nvSpPr>
        <p:spPr>
          <a:xfrm rot="16200000" flipH="1" flipV="1">
            <a:off x="2404144" y="1946945"/>
            <a:ext cx="220909" cy="30480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 rot="10800000" flipV="1">
            <a:off x="2298798" y="2895600"/>
            <a:ext cx="6730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smtClean="0"/>
              <a:t>n</a:t>
            </a:r>
            <a:endParaRPr lang="en-US" sz="2600" i="1" dirty="0"/>
          </a:p>
        </p:txBody>
      </p:sp>
      <p:sp>
        <p:nvSpPr>
          <p:cNvPr id="45" name="Left Brace 44"/>
          <p:cNvSpPr/>
          <p:nvPr/>
        </p:nvSpPr>
        <p:spPr>
          <a:xfrm>
            <a:off x="685800" y="3657600"/>
            <a:ext cx="228600" cy="10668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Arrow 45"/>
          <p:cNvSpPr/>
          <p:nvPr/>
        </p:nvSpPr>
        <p:spPr>
          <a:xfrm>
            <a:off x="4343400" y="3657600"/>
            <a:ext cx="381000" cy="609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638800" y="3657598"/>
            <a:ext cx="1371600" cy="10668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B</a:t>
            </a:r>
            <a:endParaRPr lang="en-US" sz="3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8" name="Left Brace 47"/>
          <p:cNvSpPr/>
          <p:nvPr/>
        </p:nvSpPr>
        <p:spPr>
          <a:xfrm rot="16200000" flipH="1" flipV="1">
            <a:off x="6214144" y="2861345"/>
            <a:ext cx="220909" cy="13716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 rot="10800000" flipV="1">
            <a:off x="6019800" y="3088957"/>
            <a:ext cx="6730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smtClean="0"/>
              <a:t>n</a:t>
            </a:r>
            <a:r>
              <a:rPr lang="en-US" sz="2600" i="1" baseline="30000" dirty="0" smtClean="0"/>
              <a:t>2/3</a:t>
            </a:r>
            <a:endParaRPr lang="en-US" sz="2600" i="1" dirty="0"/>
          </a:p>
        </p:txBody>
      </p:sp>
      <p:sp>
        <p:nvSpPr>
          <p:cNvPr id="50" name="Left Brace 49"/>
          <p:cNvSpPr/>
          <p:nvPr/>
        </p:nvSpPr>
        <p:spPr>
          <a:xfrm>
            <a:off x="5410200" y="3657600"/>
            <a:ext cx="228600" cy="10668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77699" y="3886200"/>
            <a:ext cx="6843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 smtClean="0"/>
              <a:t>n</a:t>
            </a:r>
            <a:r>
              <a:rPr lang="en-US" sz="2600" i="1" baseline="30000" dirty="0" smtClean="0"/>
              <a:t>2/3</a:t>
            </a:r>
            <a:endParaRPr lang="en-US" sz="2600" i="1" baseline="30000" dirty="0"/>
          </a:p>
        </p:txBody>
      </p:sp>
      <p:sp>
        <p:nvSpPr>
          <p:cNvPr id="52" name="TextBox 51"/>
          <p:cNvSpPr txBox="1"/>
          <p:nvPr/>
        </p:nvSpPr>
        <p:spPr>
          <a:xfrm>
            <a:off x="4800600" y="3927157"/>
            <a:ext cx="6843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 smtClean="0"/>
              <a:t>n</a:t>
            </a:r>
            <a:r>
              <a:rPr lang="en-US" sz="2600" i="1" baseline="30000" dirty="0" smtClean="0"/>
              <a:t>2/3</a:t>
            </a:r>
            <a:endParaRPr lang="en-US" sz="2600" i="1" baseline="30000" dirty="0"/>
          </a:p>
        </p:txBody>
      </p:sp>
      <p:sp>
        <p:nvSpPr>
          <p:cNvPr id="53" name="Rectangle 52"/>
          <p:cNvSpPr/>
          <p:nvPr/>
        </p:nvSpPr>
        <p:spPr>
          <a:xfrm>
            <a:off x="1447800" y="5334000"/>
            <a:ext cx="1219200" cy="1219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B</a:t>
            </a:r>
            <a:r>
              <a:rPr lang="en-US" sz="3000" b="1" baseline="30000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t</a:t>
            </a:r>
            <a:endParaRPr lang="en-US" sz="3000" b="1" baseline="30000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276600" y="5334000"/>
            <a:ext cx="1371600" cy="10668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B</a:t>
            </a:r>
            <a:endParaRPr lang="en-US" sz="3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5638800"/>
            <a:ext cx="25718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*                  =</a:t>
            </a:r>
            <a:endParaRPr lang="en-US" sz="4000" dirty="0"/>
          </a:p>
        </p:txBody>
      </p:sp>
      <p:sp>
        <p:nvSpPr>
          <p:cNvPr id="37" name="Rectangle 36"/>
          <p:cNvSpPr/>
          <p:nvPr/>
        </p:nvSpPr>
        <p:spPr>
          <a:xfrm>
            <a:off x="6553200" y="3657600"/>
            <a:ext cx="76200" cy="10668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en-US" sz="3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048000" y="3657600"/>
            <a:ext cx="457200" cy="10668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en-US" sz="3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267200" y="5334000"/>
            <a:ext cx="76200" cy="10668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en-US" sz="3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429000" y="5334000"/>
            <a:ext cx="76200" cy="10668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en-US" sz="3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219200" y="3657600"/>
            <a:ext cx="457200" cy="10668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en-US" sz="3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200400" y="3657600"/>
            <a:ext cx="76200" cy="106680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en-US" sz="3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524000" y="3657600"/>
            <a:ext cx="76200" cy="106680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en-US" sz="3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840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Algorithm Summary</a:t>
            </a:r>
            <a:endParaRPr lang="en-US" sz="40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77699" y="762000"/>
            <a:ext cx="8532901" cy="5791200"/>
            <a:chOff x="77699" y="762000"/>
            <a:chExt cx="8532901" cy="5791200"/>
          </a:xfrm>
        </p:grpSpPr>
        <p:sp>
          <p:nvSpPr>
            <p:cNvPr id="18" name="Rectangle 17"/>
            <p:cNvSpPr/>
            <p:nvPr/>
          </p:nvSpPr>
          <p:spPr>
            <a:xfrm>
              <a:off x="5410200" y="5334001"/>
              <a:ext cx="1295400" cy="121919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3000" b="1" dirty="0">
                  <a:ln w="50800"/>
                  <a:solidFill>
                    <a:schemeClr val="bg1">
                      <a:shade val="50000"/>
                    </a:schemeClr>
                  </a:solidFill>
                </a:rPr>
                <a:t>C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6248400" y="5486400"/>
              <a:ext cx="304800" cy="228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14400" y="1752599"/>
              <a:ext cx="3048000" cy="457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3000" b="1" dirty="0">
                  <a:ln w="50800"/>
                  <a:solidFill>
                    <a:schemeClr val="bg1">
                      <a:shade val="50000"/>
                    </a:schemeClr>
                  </a:solidFill>
                </a:rPr>
                <a:t>A</a:t>
              </a: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4267200" y="1752600"/>
              <a:ext cx="381000" cy="6096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Left Brace 15"/>
            <p:cNvSpPr/>
            <p:nvPr/>
          </p:nvSpPr>
          <p:spPr>
            <a:xfrm rot="16200000" flipH="1" flipV="1">
              <a:off x="2327944" y="41945"/>
              <a:ext cx="220909" cy="3048000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 rot="10800000" flipV="1">
              <a:off x="2298798" y="990600"/>
              <a:ext cx="67300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i="1" dirty="0" smtClean="0"/>
                <a:t>n</a:t>
              </a:r>
              <a:endParaRPr lang="en-US" sz="2600" i="1" dirty="0"/>
            </a:p>
          </p:txBody>
        </p:sp>
        <p:sp>
          <p:nvSpPr>
            <p:cNvPr id="28" name="Left Brace 27"/>
            <p:cNvSpPr/>
            <p:nvPr/>
          </p:nvSpPr>
          <p:spPr>
            <a:xfrm>
              <a:off x="533400" y="1752600"/>
              <a:ext cx="228600" cy="457200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2400" y="1717356"/>
              <a:ext cx="44277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i="1" dirty="0" smtClean="0"/>
                <a:t>d</a:t>
              </a:r>
              <a:endParaRPr lang="en-US" sz="2600" i="1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562600" y="1523999"/>
              <a:ext cx="3048000" cy="106680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3000" b="1" dirty="0" smtClean="0">
                  <a:ln w="50800"/>
                  <a:solidFill>
                    <a:schemeClr val="bg1">
                      <a:shade val="50000"/>
                    </a:schemeClr>
                  </a:solidFill>
                </a:rPr>
                <a:t>A’</a:t>
              </a:r>
              <a:endParaRPr lang="en-US" sz="3000" b="1" dirty="0">
                <a:ln w="50800"/>
                <a:solidFill>
                  <a:schemeClr val="bg1">
                    <a:shade val="50000"/>
                  </a:schemeClr>
                </a:solidFill>
              </a:endParaRPr>
            </a:p>
          </p:txBody>
        </p:sp>
        <p:sp>
          <p:nvSpPr>
            <p:cNvPr id="30" name="Left Brace 29"/>
            <p:cNvSpPr/>
            <p:nvPr/>
          </p:nvSpPr>
          <p:spPr>
            <a:xfrm rot="16200000" flipH="1" flipV="1">
              <a:off x="6976144" y="-186655"/>
              <a:ext cx="220909" cy="3048000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 rot="10800000" flipV="1">
              <a:off x="6946998" y="762000"/>
              <a:ext cx="67300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i="1" dirty="0" smtClean="0"/>
                <a:t>n</a:t>
              </a:r>
              <a:endParaRPr lang="en-US" sz="2600" i="1" dirty="0"/>
            </a:p>
          </p:txBody>
        </p:sp>
        <p:sp>
          <p:nvSpPr>
            <p:cNvPr id="38" name="Left Brace 37"/>
            <p:cNvSpPr/>
            <p:nvPr/>
          </p:nvSpPr>
          <p:spPr>
            <a:xfrm>
              <a:off x="5257800" y="1524000"/>
              <a:ext cx="228600" cy="1066800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725899" y="1752600"/>
              <a:ext cx="68430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i="1" dirty="0" smtClean="0"/>
                <a:t>n</a:t>
              </a:r>
              <a:r>
                <a:rPr lang="en-US" sz="2600" i="1" baseline="30000" dirty="0" smtClean="0"/>
                <a:t>2/3</a:t>
              </a:r>
              <a:endParaRPr lang="en-US" sz="2600" i="1" baseline="300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505200" y="838200"/>
              <a:ext cx="23036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 smtClean="0">
                  <a:solidFill>
                    <a:srgbClr val="FFFF00"/>
                  </a:solidFill>
                </a:rPr>
                <a:t>Vector Expansion</a:t>
              </a:r>
              <a:endParaRPr lang="en-US" sz="2200" b="1" dirty="0">
                <a:solidFill>
                  <a:srgbClr val="FFFF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429000" y="2667000"/>
              <a:ext cx="270247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 smtClean="0">
                  <a:solidFill>
                    <a:srgbClr val="FFFF00"/>
                  </a:solidFill>
                </a:rPr>
                <a:t>Column Aggregation</a:t>
              </a:r>
              <a:endParaRPr lang="en-US" sz="2200" b="1" dirty="0">
                <a:solidFill>
                  <a:srgbClr val="FFFF00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990600" y="3505198"/>
              <a:ext cx="3048000" cy="106680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3000" b="1" dirty="0" smtClean="0">
                  <a:ln w="50800"/>
                  <a:solidFill>
                    <a:schemeClr val="bg1">
                      <a:shade val="50000"/>
                    </a:schemeClr>
                  </a:solidFill>
                </a:rPr>
                <a:t>A’</a:t>
              </a:r>
              <a:endParaRPr lang="en-US" sz="3000" b="1" dirty="0">
                <a:ln w="50800"/>
                <a:solidFill>
                  <a:schemeClr val="bg1">
                    <a:shade val="50000"/>
                  </a:schemeClr>
                </a:solidFill>
              </a:endParaRPr>
            </a:p>
          </p:txBody>
        </p:sp>
        <p:sp>
          <p:nvSpPr>
            <p:cNvPr id="43" name="Left Brace 42"/>
            <p:cNvSpPr/>
            <p:nvPr/>
          </p:nvSpPr>
          <p:spPr>
            <a:xfrm rot="16200000" flipH="1" flipV="1">
              <a:off x="2404144" y="1794545"/>
              <a:ext cx="220909" cy="3048000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 rot="10800000" flipV="1">
              <a:off x="2298798" y="2743200"/>
              <a:ext cx="67300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i="1" dirty="0" smtClean="0"/>
                <a:t>n</a:t>
              </a:r>
              <a:endParaRPr lang="en-US" sz="2600" i="1" dirty="0"/>
            </a:p>
          </p:txBody>
        </p:sp>
        <p:sp>
          <p:nvSpPr>
            <p:cNvPr id="45" name="Left Brace 44"/>
            <p:cNvSpPr/>
            <p:nvPr/>
          </p:nvSpPr>
          <p:spPr>
            <a:xfrm>
              <a:off x="685800" y="3505200"/>
              <a:ext cx="228600" cy="1066800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ight Arrow 45"/>
            <p:cNvSpPr/>
            <p:nvPr/>
          </p:nvSpPr>
          <p:spPr>
            <a:xfrm>
              <a:off x="4343400" y="3505200"/>
              <a:ext cx="381000" cy="6096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638800" y="3505198"/>
              <a:ext cx="1371600" cy="106680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3000" b="1" dirty="0" smtClean="0">
                  <a:ln w="50800"/>
                  <a:solidFill>
                    <a:schemeClr val="bg1">
                      <a:shade val="50000"/>
                    </a:schemeClr>
                  </a:solidFill>
                </a:rPr>
                <a:t>B</a:t>
              </a:r>
              <a:endParaRPr lang="en-US" sz="3000" b="1" dirty="0">
                <a:ln w="50800"/>
                <a:solidFill>
                  <a:schemeClr val="bg1">
                    <a:shade val="50000"/>
                  </a:schemeClr>
                </a:solidFill>
              </a:endParaRPr>
            </a:p>
          </p:txBody>
        </p:sp>
        <p:sp>
          <p:nvSpPr>
            <p:cNvPr id="48" name="Left Brace 47"/>
            <p:cNvSpPr/>
            <p:nvPr/>
          </p:nvSpPr>
          <p:spPr>
            <a:xfrm rot="16200000" flipH="1" flipV="1">
              <a:off x="6214144" y="2708945"/>
              <a:ext cx="220909" cy="1371600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 rot="10800000" flipV="1">
              <a:off x="6019800" y="2936557"/>
              <a:ext cx="67300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i="1" dirty="0" smtClean="0"/>
                <a:t>n</a:t>
              </a:r>
              <a:r>
                <a:rPr lang="en-US" sz="2600" i="1" baseline="30000" dirty="0" smtClean="0"/>
                <a:t>2/3</a:t>
              </a:r>
              <a:endParaRPr lang="en-US" sz="2600" i="1" dirty="0"/>
            </a:p>
          </p:txBody>
        </p:sp>
        <p:sp>
          <p:nvSpPr>
            <p:cNvPr id="50" name="Left Brace 49"/>
            <p:cNvSpPr/>
            <p:nvPr/>
          </p:nvSpPr>
          <p:spPr>
            <a:xfrm>
              <a:off x="5410200" y="3505200"/>
              <a:ext cx="228600" cy="1066800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7699" y="3733800"/>
              <a:ext cx="68430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i="1" dirty="0" smtClean="0"/>
                <a:t>n</a:t>
              </a:r>
              <a:r>
                <a:rPr lang="en-US" sz="2600" i="1" baseline="30000" dirty="0" smtClean="0"/>
                <a:t>2/3</a:t>
              </a:r>
              <a:endParaRPr lang="en-US" sz="2600" i="1" baseline="300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800600" y="3774757"/>
              <a:ext cx="68430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i="1" dirty="0" smtClean="0"/>
                <a:t>n</a:t>
              </a:r>
              <a:r>
                <a:rPr lang="en-US" sz="2600" i="1" baseline="30000" dirty="0" smtClean="0"/>
                <a:t>2/3</a:t>
              </a:r>
              <a:endParaRPr lang="en-US" sz="2600" i="1" baseline="30000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447800" y="5334000"/>
              <a:ext cx="1219200" cy="1219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3000" b="1" dirty="0" err="1" smtClean="0">
                  <a:ln w="50800"/>
                  <a:solidFill>
                    <a:schemeClr val="bg1">
                      <a:shade val="50000"/>
                    </a:schemeClr>
                  </a:solidFill>
                </a:rPr>
                <a:t>B</a:t>
              </a:r>
              <a:r>
                <a:rPr lang="en-US" sz="3000" b="1" baseline="30000" dirty="0" err="1" smtClean="0">
                  <a:ln w="50800"/>
                  <a:solidFill>
                    <a:schemeClr val="bg1">
                      <a:shade val="50000"/>
                    </a:schemeClr>
                  </a:solidFill>
                </a:rPr>
                <a:t>t</a:t>
              </a:r>
              <a:endParaRPr lang="en-US" sz="3000" b="1" baseline="30000" dirty="0">
                <a:ln w="50800"/>
                <a:solidFill>
                  <a:schemeClr val="bg1">
                    <a:shade val="50000"/>
                  </a:schemeClr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276600" y="5334000"/>
              <a:ext cx="1371600" cy="106680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3000" b="1" dirty="0" smtClean="0">
                  <a:ln w="50800"/>
                  <a:solidFill>
                    <a:schemeClr val="bg1">
                      <a:shade val="50000"/>
                    </a:schemeClr>
                  </a:solidFill>
                </a:rPr>
                <a:t>B</a:t>
              </a:r>
              <a:endParaRPr lang="en-US" sz="3000" b="1" dirty="0">
                <a:ln w="50800"/>
                <a:solidFill>
                  <a:schemeClr val="bg1">
                    <a:shade val="50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667000" y="5638800"/>
              <a:ext cx="257188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*                  =</a:t>
              </a:r>
              <a:endParaRPr lang="en-US" sz="40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553200" y="3505200"/>
              <a:ext cx="76200" cy="10668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endParaRPr lang="en-US" sz="3000" b="1" dirty="0">
                <a:ln w="50800"/>
                <a:solidFill>
                  <a:schemeClr val="bg1">
                    <a:shade val="50000"/>
                  </a:schemeClr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048000" y="3505200"/>
              <a:ext cx="457200" cy="10668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endParaRPr lang="en-US" sz="3000" b="1" dirty="0">
                <a:ln w="50800"/>
                <a:solidFill>
                  <a:schemeClr val="bg1">
                    <a:shade val="50000"/>
                  </a:schemeClr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267200" y="5334000"/>
              <a:ext cx="76200" cy="10668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endParaRPr lang="en-US" sz="3000" b="1" dirty="0">
                <a:ln w="50800"/>
                <a:solidFill>
                  <a:schemeClr val="bg1">
                    <a:shade val="50000"/>
                  </a:schemeClr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429000" y="5334000"/>
              <a:ext cx="76200" cy="10668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endParaRPr lang="en-US" sz="3000" b="1" dirty="0">
                <a:ln w="50800"/>
                <a:solidFill>
                  <a:schemeClr val="bg1">
                    <a:shade val="50000"/>
                  </a:schemeClr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219200" y="3505200"/>
              <a:ext cx="457200" cy="10668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endParaRPr lang="en-US" sz="3000" b="1" dirty="0">
                <a:ln w="50800"/>
                <a:solidFill>
                  <a:schemeClr val="bg1">
                    <a:shade val="50000"/>
                  </a:schemeClr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200400" y="3505200"/>
              <a:ext cx="76200" cy="10668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endParaRPr lang="en-US" sz="3000" b="1" dirty="0">
                <a:ln w="50800"/>
                <a:solidFill>
                  <a:schemeClr val="bg1">
                    <a:shade val="50000"/>
                  </a:schemeClr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524000" y="3505200"/>
              <a:ext cx="76200" cy="10668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endParaRPr lang="en-US" sz="3000" b="1" dirty="0">
                <a:ln w="50800"/>
                <a:solidFill>
                  <a:schemeClr val="bg1">
                    <a:shade val="50000"/>
                  </a:schemeClr>
                </a:solidFill>
              </a:endParaRPr>
            </a:p>
          </p:txBody>
        </p:sp>
        <p:sp>
          <p:nvSpPr>
            <p:cNvPr id="41" name="Left Brace 40"/>
            <p:cNvSpPr/>
            <p:nvPr/>
          </p:nvSpPr>
          <p:spPr>
            <a:xfrm rot="5400000" flipH="1" flipV="1">
              <a:off x="1295399" y="4572001"/>
              <a:ext cx="304802" cy="457200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/>
            <p:cNvSpPr txBox="1"/>
            <p:nvPr/>
          </p:nvSpPr>
          <p:spPr>
            <a:xfrm rot="10800000" flipV="1">
              <a:off x="990600" y="4724400"/>
              <a:ext cx="13716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i="1" dirty="0" smtClean="0">
                  <a:latin typeface="Symbol" charset="2"/>
                  <a:cs typeface="Symbol" charset="2"/>
                </a:rPr>
                <a:t>a </a:t>
              </a:r>
              <a:r>
                <a:rPr lang="en-US" sz="2600" dirty="0" smtClean="0">
                  <a:latin typeface="Symbol" charset="2"/>
                  <a:cs typeface="Symbol" charset="2"/>
                </a:rPr>
                <a:t>= </a:t>
              </a:r>
              <a:r>
                <a:rPr lang="en-US" sz="2600" i="1" dirty="0" smtClean="0"/>
                <a:t>n</a:t>
              </a:r>
              <a:r>
                <a:rPr lang="en-US" sz="2600" i="1" baseline="30000" dirty="0" smtClean="0"/>
                <a:t>1/3</a:t>
              </a:r>
              <a:endParaRPr lang="en-US" sz="2600" i="1" baseline="30000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724400" y="609600"/>
            <a:ext cx="3962400" cy="5878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Metric embedding: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2800" dirty="0" smtClean="0"/>
              <a:t>Distribution of pairwise inner products: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Sum of </a:t>
            </a:r>
            <a:r>
              <a:rPr lang="en-US" sz="2800" dirty="0" smtClean="0">
                <a:latin typeface="Symbol" charset="2"/>
                <a:cs typeface="Symbol" charset="2"/>
              </a:rPr>
              <a:t>a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=</a:t>
            </a:r>
            <a:r>
              <a:rPr lang="en-US" sz="2800" i="1" dirty="0" smtClean="0"/>
              <a:t>n</a:t>
            </a:r>
            <a:r>
              <a:rPr lang="en-US" sz="2800" baseline="30000" dirty="0" smtClean="0"/>
              <a:t>2/3</a:t>
            </a:r>
            <a:r>
              <a:rPr lang="en-US" sz="2800" dirty="0" smtClean="0"/>
              <a:t> pairwise inner products</a:t>
            </a:r>
            <a:endParaRPr lang="en-US" sz="28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810000" y="5562600"/>
            <a:ext cx="9144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glow rad="63500">
              <a:srgbClr val="FF0000">
                <a:alpha val="45000"/>
              </a:srgb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943600" y="4038600"/>
            <a:ext cx="2895600" cy="1447800"/>
            <a:chOff x="-3124200" y="4375745"/>
            <a:chExt cx="2895600" cy="1720255"/>
          </a:xfrm>
        </p:grpSpPr>
        <p:cxnSp>
          <p:nvCxnSpPr>
            <p:cNvPr id="63" name="Straight Arrow Connector 62"/>
            <p:cNvCxnSpPr/>
            <p:nvPr/>
          </p:nvCxnSpPr>
          <p:spPr>
            <a:xfrm>
              <a:off x="-3124200" y="5603556"/>
              <a:ext cx="28956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-1981200" y="5603556"/>
              <a:ext cx="0" cy="1524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Freeform 64"/>
            <p:cNvSpPr/>
            <p:nvPr/>
          </p:nvSpPr>
          <p:spPr>
            <a:xfrm>
              <a:off x="-2438400" y="4375745"/>
              <a:ext cx="838200" cy="1227812"/>
            </a:xfrm>
            <a:custGeom>
              <a:avLst/>
              <a:gdLst>
                <a:gd name="connsiteX0" fmla="*/ 0 w 2256051"/>
                <a:gd name="connsiteY0" fmla="*/ 1185395 h 1227811"/>
                <a:gd name="connsiteX1" fmla="*/ 728133 w 2256051"/>
                <a:gd name="connsiteY1" fmla="*/ 1083795 h 1227811"/>
                <a:gd name="connsiteX2" fmla="*/ 1219200 w 2256051"/>
                <a:gd name="connsiteY2" fmla="*/ 62 h 1227811"/>
                <a:gd name="connsiteX3" fmla="*/ 1574800 w 2256051"/>
                <a:gd name="connsiteY3" fmla="*/ 1032995 h 1227811"/>
                <a:gd name="connsiteX4" fmla="*/ 2218266 w 2256051"/>
                <a:gd name="connsiteY4" fmla="*/ 1151528 h 1227811"/>
                <a:gd name="connsiteX5" fmla="*/ 2184400 w 2256051"/>
                <a:gd name="connsiteY5" fmla="*/ 1117662 h 122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6051" h="1227811">
                  <a:moveTo>
                    <a:pt x="0" y="1185395"/>
                  </a:moveTo>
                  <a:cubicBezTo>
                    <a:pt x="262466" y="1233372"/>
                    <a:pt x="524933" y="1281350"/>
                    <a:pt x="728133" y="1083795"/>
                  </a:cubicBezTo>
                  <a:cubicBezTo>
                    <a:pt x="931333" y="886240"/>
                    <a:pt x="1078089" y="8529"/>
                    <a:pt x="1219200" y="62"/>
                  </a:cubicBezTo>
                  <a:cubicBezTo>
                    <a:pt x="1360311" y="-8405"/>
                    <a:pt x="1408289" y="841084"/>
                    <a:pt x="1574800" y="1032995"/>
                  </a:cubicBezTo>
                  <a:cubicBezTo>
                    <a:pt x="1741311" y="1224906"/>
                    <a:pt x="2116666" y="1137417"/>
                    <a:pt x="2218266" y="1151528"/>
                  </a:cubicBezTo>
                  <a:cubicBezTo>
                    <a:pt x="2319866" y="1165639"/>
                    <a:pt x="2184400" y="1117662"/>
                    <a:pt x="2184400" y="1117662"/>
                  </a:cubicBezTo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Connector 65"/>
            <p:cNvCxnSpPr/>
            <p:nvPr/>
          </p:nvCxnSpPr>
          <p:spPr>
            <a:xfrm flipV="1">
              <a:off x="-457200" y="5371682"/>
              <a:ext cx="0" cy="231874"/>
            </a:xfrm>
            <a:prstGeom prst="line">
              <a:avLst/>
            </a:prstGeom>
            <a:ln w="44450">
              <a:solidFill>
                <a:srgbClr val="FD6100"/>
              </a:solidFill>
            </a:ln>
            <a:effectLst>
              <a:glow rad="63500">
                <a:srgbClr val="FF0000">
                  <a:alpha val="45000"/>
                </a:srgb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 rot="10800000" flipV="1">
              <a:off x="-2120802" y="5603557"/>
              <a:ext cx="67300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/>
                <a:t>0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105400" y="1219200"/>
            <a:ext cx="3200400" cy="937723"/>
            <a:chOff x="-3581400" y="2438400"/>
            <a:chExt cx="3200400" cy="157388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-1892202" y="3352800"/>
              <a:ext cx="0" cy="1524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-3581400" y="2438400"/>
              <a:ext cx="3200400" cy="914400"/>
            </a:xfrm>
            <a:custGeom>
              <a:avLst/>
              <a:gdLst>
                <a:gd name="connsiteX0" fmla="*/ 0 w 2256051"/>
                <a:gd name="connsiteY0" fmla="*/ 1185395 h 1227811"/>
                <a:gd name="connsiteX1" fmla="*/ 728133 w 2256051"/>
                <a:gd name="connsiteY1" fmla="*/ 1083795 h 1227811"/>
                <a:gd name="connsiteX2" fmla="*/ 1219200 w 2256051"/>
                <a:gd name="connsiteY2" fmla="*/ 62 h 1227811"/>
                <a:gd name="connsiteX3" fmla="*/ 1574800 w 2256051"/>
                <a:gd name="connsiteY3" fmla="*/ 1032995 h 1227811"/>
                <a:gd name="connsiteX4" fmla="*/ 2218266 w 2256051"/>
                <a:gd name="connsiteY4" fmla="*/ 1151528 h 1227811"/>
                <a:gd name="connsiteX5" fmla="*/ 2184400 w 2256051"/>
                <a:gd name="connsiteY5" fmla="*/ 1117662 h 122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6051" h="1227811">
                  <a:moveTo>
                    <a:pt x="0" y="1185395"/>
                  </a:moveTo>
                  <a:cubicBezTo>
                    <a:pt x="262466" y="1233372"/>
                    <a:pt x="524933" y="1281350"/>
                    <a:pt x="728133" y="1083795"/>
                  </a:cubicBezTo>
                  <a:cubicBezTo>
                    <a:pt x="931333" y="886240"/>
                    <a:pt x="1078089" y="8529"/>
                    <a:pt x="1219200" y="62"/>
                  </a:cubicBezTo>
                  <a:cubicBezTo>
                    <a:pt x="1360311" y="-8405"/>
                    <a:pt x="1408289" y="841084"/>
                    <a:pt x="1574800" y="1032995"/>
                  </a:cubicBezTo>
                  <a:cubicBezTo>
                    <a:pt x="1741311" y="1224906"/>
                    <a:pt x="2116666" y="1137417"/>
                    <a:pt x="2218266" y="1151528"/>
                  </a:cubicBezTo>
                  <a:cubicBezTo>
                    <a:pt x="2319866" y="1165639"/>
                    <a:pt x="2184400" y="1117662"/>
                    <a:pt x="2184400" y="1117662"/>
                  </a:cubicBezTo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-609600" y="3124200"/>
              <a:ext cx="0" cy="228600"/>
            </a:xfrm>
            <a:prstGeom prst="line">
              <a:avLst/>
            </a:prstGeom>
            <a:ln w="44450">
              <a:solidFill>
                <a:srgbClr val="FF0000"/>
              </a:solidFill>
            </a:ln>
            <a:effectLst>
              <a:glow rad="63500">
                <a:srgbClr val="FF0000">
                  <a:alpha val="45000"/>
                </a:srgb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 rot="10800000" flipV="1">
              <a:off x="-2044602" y="3185763"/>
              <a:ext cx="673002" cy="826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600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-3276600" y="3352800"/>
              <a:ext cx="28956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5715000" y="2298400"/>
            <a:ext cx="2895600" cy="978200"/>
            <a:chOff x="-3124200" y="4375745"/>
            <a:chExt cx="2895600" cy="1380211"/>
          </a:xfrm>
        </p:grpSpPr>
        <p:cxnSp>
          <p:nvCxnSpPr>
            <p:cNvPr id="69" name="Straight Arrow Connector 68"/>
            <p:cNvCxnSpPr/>
            <p:nvPr/>
          </p:nvCxnSpPr>
          <p:spPr>
            <a:xfrm>
              <a:off x="-3124200" y="5603556"/>
              <a:ext cx="28956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-1981200" y="5603556"/>
              <a:ext cx="0" cy="1524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Freeform 70"/>
            <p:cNvSpPr/>
            <p:nvPr/>
          </p:nvSpPr>
          <p:spPr>
            <a:xfrm>
              <a:off x="-2438400" y="4375745"/>
              <a:ext cx="838200" cy="1227812"/>
            </a:xfrm>
            <a:custGeom>
              <a:avLst/>
              <a:gdLst>
                <a:gd name="connsiteX0" fmla="*/ 0 w 2256051"/>
                <a:gd name="connsiteY0" fmla="*/ 1185395 h 1227811"/>
                <a:gd name="connsiteX1" fmla="*/ 728133 w 2256051"/>
                <a:gd name="connsiteY1" fmla="*/ 1083795 h 1227811"/>
                <a:gd name="connsiteX2" fmla="*/ 1219200 w 2256051"/>
                <a:gd name="connsiteY2" fmla="*/ 62 h 1227811"/>
                <a:gd name="connsiteX3" fmla="*/ 1574800 w 2256051"/>
                <a:gd name="connsiteY3" fmla="*/ 1032995 h 1227811"/>
                <a:gd name="connsiteX4" fmla="*/ 2218266 w 2256051"/>
                <a:gd name="connsiteY4" fmla="*/ 1151528 h 1227811"/>
                <a:gd name="connsiteX5" fmla="*/ 2184400 w 2256051"/>
                <a:gd name="connsiteY5" fmla="*/ 1117662 h 122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6051" h="1227811">
                  <a:moveTo>
                    <a:pt x="0" y="1185395"/>
                  </a:moveTo>
                  <a:cubicBezTo>
                    <a:pt x="262466" y="1233372"/>
                    <a:pt x="524933" y="1281350"/>
                    <a:pt x="728133" y="1083795"/>
                  </a:cubicBezTo>
                  <a:cubicBezTo>
                    <a:pt x="931333" y="886240"/>
                    <a:pt x="1078089" y="8529"/>
                    <a:pt x="1219200" y="62"/>
                  </a:cubicBezTo>
                  <a:cubicBezTo>
                    <a:pt x="1360311" y="-8405"/>
                    <a:pt x="1408289" y="841084"/>
                    <a:pt x="1574800" y="1032995"/>
                  </a:cubicBezTo>
                  <a:cubicBezTo>
                    <a:pt x="1741311" y="1224906"/>
                    <a:pt x="2116666" y="1137417"/>
                    <a:pt x="2218266" y="1151528"/>
                  </a:cubicBezTo>
                  <a:cubicBezTo>
                    <a:pt x="2319866" y="1165639"/>
                    <a:pt x="2184400" y="1117662"/>
                    <a:pt x="2184400" y="1117662"/>
                  </a:cubicBezTo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/>
            <p:cNvCxnSpPr/>
            <p:nvPr/>
          </p:nvCxnSpPr>
          <p:spPr>
            <a:xfrm flipV="1">
              <a:off x="-457200" y="5371682"/>
              <a:ext cx="0" cy="231874"/>
            </a:xfrm>
            <a:prstGeom prst="line">
              <a:avLst/>
            </a:prstGeom>
            <a:ln w="44450">
              <a:solidFill>
                <a:srgbClr val="FF0000"/>
              </a:solidFill>
            </a:ln>
            <a:effectLst>
              <a:glow rad="63500">
                <a:srgbClr val="FF0000">
                  <a:alpha val="45000"/>
                </a:srgb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Down Arrow 34"/>
          <p:cNvSpPr/>
          <p:nvPr/>
        </p:nvSpPr>
        <p:spPr>
          <a:xfrm>
            <a:off x="6324600" y="1981200"/>
            <a:ext cx="304800" cy="228600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Down Arrow 73"/>
          <p:cNvSpPr/>
          <p:nvPr/>
        </p:nvSpPr>
        <p:spPr>
          <a:xfrm>
            <a:off x="7315200" y="1981200"/>
            <a:ext cx="304800" cy="228600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-321733" y="152400"/>
            <a:ext cx="9448800" cy="70104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CF03"/>
                </a:solidFill>
              </a:rPr>
              <a:t>What embedding should we use?</a:t>
            </a:r>
            <a:endParaRPr lang="en-US" sz="4000" dirty="0">
              <a:solidFill>
                <a:srgbClr val="FFCF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344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66667E-6 L -0.225 6.66667E-6 " pathEditMode="relative" ptsTypes="AA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4" grpId="0" animBg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57200" y="304800"/>
            <a:ext cx="8458200" cy="6370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Goal:  design embedding f: </a:t>
            </a:r>
            <a:r>
              <a:rPr lang="en-US" sz="2800" b="1" dirty="0" smtClean="0"/>
              <a:t>R</a:t>
            </a:r>
            <a:r>
              <a:rPr lang="en-US" sz="2800" baseline="30000" dirty="0" smtClean="0"/>
              <a:t>d</a:t>
            </a:r>
            <a:r>
              <a:rPr lang="en-US" sz="2800" dirty="0" smtClean="0"/>
              <a:t>-&gt; </a:t>
            </a:r>
            <a:r>
              <a:rPr lang="en-US" sz="2800" b="1" dirty="0" err="1" smtClean="0"/>
              <a:t>R</a:t>
            </a:r>
            <a:r>
              <a:rPr lang="en-US" sz="2800" baseline="30000" dirty="0" err="1" smtClean="0"/>
              <a:t>m</a:t>
            </a:r>
            <a:r>
              <a:rPr lang="en-US" sz="2800" dirty="0" smtClean="0"/>
              <a:t> </a:t>
            </a:r>
            <a:r>
              <a:rPr lang="en-US" sz="2800" dirty="0" err="1" smtClean="0"/>
              <a:t>s.t.</a:t>
            </a:r>
            <a:r>
              <a:rPr lang="en-US" sz="2800" dirty="0" smtClean="0"/>
              <a:t>  </a:t>
            </a:r>
            <a:endParaRPr lang="en-US" sz="2800" dirty="0"/>
          </a:p>
          <a:p>
            <a:r>
              <a:rPr lang="en-US" sz="2800" dirty="0">
                <a:solidFill>
                  <a:srgbClr val="FFFFFF"/>
                </a:solidFill>
              </a:rPr>
              <a:t>	</a:t>
            </a:r>
            <a:r>
              <a:rPr lang="en-US" sz="2800" dirty="0" smtClean="0">
                <a:solidFill>
                  <a:srgbClr val="FFFFFF"/>
                </a:solidFill>
              </a:rPr>
              <a:t>*    &lt;</a:t>
            </a:r>
            <a:r>
              <a:rPr lang="en-US" sz="2800" dirty="0" err="1" smtClean="0">
                <a:solidFill>
                  <a:srgbClr val="FFFFFF"/>
                </a:solidFill>
              </a:rPr>
              <a:t>x,y</a:t>
            </a:r>
            <a:r>
              <a:rPr lang="en-US" sz="2800" dirty="0" smtClean="0">
                <a:solidFill>
                  <a:srgbClr val="FFFFFF"/>
                </a:solidFill>
              </a:rPr>
              <a:t>&gt;  large    =&gt;    &lt;f(x), f(y)&gt;   large</a:t>
            </a:r>
          </a:p>
          <a:p>
            <a:r>
              <a:rPr lang="en-US" sz="2800" dirty="0">
                <a:solidFill>
                  <a:srgbClr val="FFFFFF"/>
                </a:solidFill>
              </a:rPr>
              <a:t> 	</a:t>
            </a:r>
            <a:r>
              <a:rPr lang="en-US" sz="2800" dirty="0" smtClean="0">
                <a:solidFill>
                  <a:srgbClr val="FFFFFF"/>
                </a:solidFill>
              </a:rPr>
              <a:t>*    &lt;</a:t>
            </a:r>
            <a:r>
              <a:rPr lang="en-US" sz="2800" dirty="0" err="1">
                <a:solidFill>
                  <a:srgbClr val="FFFFFF"/>
                </a:solidFill>
              </a:rPr>
              <a:t>x,y</a:t>
            </a:r>
            <a:r>
              <a:rPr lang="en-US" sz="2800" dirty="0">
                <a:solidFill>
                  <a:srgbClr val="FFFFFF"/>
                </a:solidFill>
              </a:rPr>
              <a:t>&gt;  </a:t>
            </a:r>
            <a:r>
              <a:rPr lang="en-US" sz="2800" dirty="0" smtClean="0">
                <a:solidFill>
                  <a:srgbClr val="FFFFFF"/>
                </a:solidFill>
              </a:rPr>
              <a:t>small    </a:t>
            </a:r>
            <a:r>
              <a:rPr lang="en-US" sz="2800" dirty="0">
                <a:solidFill>
                  <a:srgbClr val="FFFFFF"/>
                </a:solidFill>
              </a:rPr>
              <a:t>=</a:t>
            </a:r>
            <a:r>
              <a:rPr lang="en-US" sz="2800" dirty="0" smtClean="0">
                <a:solidFill>
                  <a:srgbClr val="FFFFFF"/>
                </a:solidFill>
              </a:rPr>
              <a:t>&gt;    </a:t>
            </a:r>
            <a:r>
              <a:rPr lang="en-US" sz="2800" dirty="0">
                <a:solidFill>
                  <a:srgbClr val="FFFFFF"/>
                </a:solidFill>
              </a:rPr>
              <a:t>&lt;f(x), f(y)&gt;  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u="sng" dirty="0" smtClean="0"/>
              <a:t>TINY</a:t>
            </a:r>
          </a:p>
          <a:p>
            <a:endParaRPr lang="en-US" sz="800" u="sng" dirty="0" smtClean="0"/>
          </a:p>
          <a:p>
            <a:r>
              <a:rPr lang="en-US" sz="2800" dirty="0" smtClean="0">
                <a:solidFill>
                  <a:srgbClr val="FFFF00"/>
                </a:solidFill>
              </a:rPr>
              <a:t>	*     &lt;f(x),f(y)&gt; = </a:t>
            </a:r>
            <a:r>
              <a:rPr lang="en-US" sz="2800" dirty="0" err="1" smtClean="0">
                <a:solidFill>
                  <a:srgbClr val="FFFF00"/>
                </a:solidFill>
              </a:rPr>
              <a:t>d</a:t>
            </a:r>
            <a:r>
              <a:rPr lang="en-US" sz="2800" baseline="-25000" dirty="0" err="1" smtClean="0">
                <a:solidFill>
                  <a:srgbClr val="FFFF00"/>
                </a:solidFill>
              </a:rPr>
              <a:t>f</a:t>
            </a:r>
            <a:r>
              <a:rPr lang="en-US" sz="2800" dirty="0" smtClean="0">
                <a:solidFill>
                  <a:srgbClr val="FFFF00"/>
                </a:solidFill>
              </a:rPr>
              <a:t>(&lt;</a:t>
            </a:r>
            <a:r>
              <a:rPr lang="en-US" sz="2800" dirty="0" err="1" smtClean="0">
                <a:solidFill>
                  <a:srgbClr val="FFFF00"/>
                </a:solidFill>
              </a:rPr>
              <a:t>x,y</a:t>
            </a:r>
            <a:r>
              <a:rPr lang="en-US" sz="2800" dirty="0" smtClean="0">
                <a:solidFill>
                  <a:srgbClr val="FFFF00"/>
                </a:solidFill>
              </a:rPr>
              <a:t>&gt;)   (for all </a:t>
            </a:r>
            <a:r>
              <a:rPr lang="en-US" sz="2800" dirty="0" err="1" smtClean="0">
                <a:solidFill>
                  <a:srgbClr val="FFFF00"/>
                </a:solidFill>
              </a:rPr>
              <a:t>x,y</a:t>
            </a:r>
            <a:r>
              <a:rPr lang="en-US" sz="2800" dirty="0" smtClean="0">
                <a:solidFill>
                  <a:srgbClr val="FFFF00"/>
                </a:solidFill>
              </a:rPr>
              <a:t>)  </a:t>
            </a:r>
          </a:p>
          <a:p>
            <a:endParaRPr lang="en-US" sz="800" dirty="0">
              <a:solidFill>
                <a:srgbClr val="FFFF00"/>
              </a:solidFill>
            </a:endParaRPr>
          </a:p>
          <a:p>
            <a:endParaRPr lang="en-US" sz="2800" dirty="0">
              <a:solidFill>
                <a:srgbClr val="FFFF00"/>
              </a:solidFill>
              <a:sym typeface="Wingdings"/>
            </a:endParaRPr>
          </a:p>
          <a:p>
            <a:r>
              <a:rPr lang="en-US" sz="2800" dirty="0" smtClean="0">
                <a:solidFill>
                  <a:srgbClr val="FFFFFF"/>
                </a:solidFill>
                <a:sym typeface="Wingdings"/>
              </a:rPr>
              <a:t>e.g.</a:t>
            </a:r>
            <a:r>
              <a:rPr lang="en-US" sz="2800" dirty="0" smtClean="0">
                <a:solidFill>
                  <a:srgbClr val="FFFF00"/>
                </a:solidFill>
                <a:sym typeface="Wingdings"/>
              </a:rPr>
              <a:t> k-</a:t>
            </a:r>
            <a:r>
              <a:rPr lang="en-US" sz="2800" dirty="0" smtClean="0">
                <a:sym typeface="Wingdings"/>
              </a:rPr>
              <a:t>XOR </a:t>
            </a:r>
            <a:r>
              <a:rPr lang="en-US" sz="2800" dirty="0">
                <a:sym typeface="Wingdings"/>
              </a:rPr>
              <a:t>embedding: </a:t>
            </a:r>
            <a:r>
              <a:rPr lang="en-US" sz="2800" dirty="0" smtClean="0">
                <a:sym typeface="Wingdings"/>
              </a:rPr>
              <a:t>   </a:t>
            </a:r>
            <a:r>
              <a:rPr lang="en-US" sz="2800" dirty="0" err="1">
                <a:solidFill>
                  <a:srgbClr val="31FF21"/>
                </a:solidFill>
                <a:sym typeface="Wingdings"/>
              </a:rPr>
              <a:t>d</a:t>
            </a:r>
            <a:r>
              <a:rPr lang="en-US" sz="2800" baseline="-25000" dirty="0" err="1">
                <a:solidFill>
                  <a:srgbClr val="31FF21"/>
                </a:solidFill>
                <a:sym typeface="Wingdings"/>
              </a:rPr>
              <a:t>f</a:t>
            </a:r>
            <a:r>
              <a:rPr lang="en-US" sz="2800" dirty="0">
                <a:solidFill>
                  <a:srgbClr val="31FF21"/>
                </a:solidFill>
                <a:sym typeface="Wingdings"/>
              </a:rPr>
              <a:t>(q) = </a:t>
            </a:r>
            <a:r>
              <a:rPr lang="en-US" sz="2800" dirty="0" err="1">
                <a:solidFill>
                  <a:srgbClr val="31FF21"/>
                </a:solidFill>
                <a:sym typeface="Wingdings"/>
              </a:rPr>
              <a:t>q</a:t>
            </a:r>
            <a:r>
              <a:rPr lang="en-US" sz="2800" baseline="30000" dirty="0" err="1">
                <a:solidFill>
                  <a:srgbClr val="31FF21"/>
                </a:solidFill>
                <a:sym typeface="Wingdings"/>
              </a:rPr>
              <a:t>k</a:t>
            </a:r>
            <a:endParaRPr lang="en-US" sz="2800" dirty="0">
              <a:solidFill>
                <a:srgbClr val="FFFF00"/>
              </a:solidFill>
            </a:endParaRPr>
          </a:p>
          <a:p>
            <a:pPr algn="ctr"/>
            <a:endParaRPr lang="en-US" sz="2800" dirty="0" smtClean="0">
              <a:solidFill>
                <a:srgbClr val="FFFF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What functions </a:t>
            </a:r>
            <a:r>
              <a:rPr lang="en-US" sz="2800" b="1" dirty="0" err="1" smtClean="0">
                <a:solidFill>
                  <a:srgbClr val="FFFF00"/>
                </a:solidFill>
              </a:rPr>
              <a:t>d</a:t>
            </a:r>
            <a:r>
              <a:rPr lang="en-US" sz="2800" b="1" baseline="-25000" dirty="0" err="1" smtClean="0">
                <a:solidFill>
                  <a:srgbClr val="FFFF00"/>
                </a:solidFill>
              </a:rPr>
              <a:t>f</a:t>
            </a:r>
            <a:r>
              <a:rPr lang="en-US" sz="2800" b="1" dirty="0" smtClean="0">
                <a:solidFill>
                  <a:srgbClr val="FFFF00"/>
                </a:solidFill>
              </a:rPr>
              <a:t> are realizable? </a:t>
            </a:r>
          </a:p>
          <a:p>
            <a:pPr algn="ctr"/>
            <a:endParaRPr lang="en-US" sz="2000" dirty="0">
              <a:solidFill>
                <a:srgbClr val="FFFF00"/>
              </a:solidFill>
            </a:endParaRPr>
          </a:p>
          <a:p>
            <a:pPr algn="ctr"/>
            <a:endParaRPr lang="en-US" sz="800" dirty="0" smtClean="0">
              <a:solidFill>
                <a:srgbClr val="FFFF00"/>
              </a:solidFill>
            </a:endParaRPr>
          </a:p>
          <a:p>
            <a:r>
              <a:rPr lang="en-US" sz="2800" dirty="0" err="1" smtClean="0">
                <a:solidFill>
                  <a:srgbClr val="FFFFFF"/>
                </a:solidFill>
              </a:rPr>
              <a:t>Thm</a:t>
            </a:r>
            <a:r>
              <a:rPr lang="en-US" sz="2800" dirty="0" smtClean="0">
                <a:solidFill>
                  <a:srgbClr val="FFFFFF"/>
                </a:solidFill>
              </a:rPr>
              <a:t>: [Schoenberg 1942]		</a:t>
            </a:r>
          </a:p>
          <a:p>
            <a:r>
              <a:rPr lang="en-US" sz="2800" dirty="0" smtClean="0">
                <a:solidFill>
                  <a:srgbClr val="FFFFFF"/>
                </a:solidFill>
                <a:sym typeface="Wingdings"/>
              </a:rPr>
              <a:t>     </a:t>
            </a:r>
            <a:r>
              <a:rPr lang="en-US" sz="2800" dirty="0" err="1" smtClean="0">
                <a:solidFill>
                  <a:srgbClr val="FFFFFF"/>
                </a:solidFill>
                <a:sym typeface="Wingdings"/>
              </a:rPr>
              <a:t>d</a:t>
            </a:r>
            <a:r>
              <a:rPr lang="en-US" sz="2800" baseline="-25000" dirty="0" err="1" smtClean="0">
                <a:solidFill>
                  <a:srgbClr val="FFFFFF"/>
                </a:solidFill>
                <a:sym typeface="Wingdings"/>
              </a:rPr>
              <a:t>f</a:t>
            </a:r>
            <a:r>
              <a:rPr lang="en-US" sz="2800" dirty="0" smtClean="0">
                <a:solidFill>
                  <a:srgbClr val="FFFFFF"/>
                </a:solidFill>
                <a:sym typeface="Wingdings"/>
              </a:rPr>
              <a:t>(q) = a</a:t>
            </a:r>
            <a:r>
              <a:rPr lang="en-US" sz="2800" baseline="-25000" dirty="0" smtClean="0">
                <a:solidFill>
                  <a:srgbClr val="FFFFFF"/>
                </a:solidFill>
                <a:sym typeface="Wingdings"/>
              </a:rPr>
              <a:t>0</a:t>
            </a:r>
            <a:r>
              <a:rPr lang="en-US" sz="2800" dirty="0" smtClean="0">
                <a:solidFill>
                  <a:srgbClr val="FFFFFF"/>
                </a:solidFill>
                <a:sym typeface="Wingdings"/>
              </a:rPr>
              <a:t> + a</a:t>
            </a:r>
            <a:r>
              <a:rPr lang="en-US" sz="2800" baseline="-25000" dirty="0" smtClean="0">
                <a:solidFill>
                  <a:srgbClr val="FFFFFF"/>
                </a:solidFill>
                <a:sym typeface="Wingdings"/>
              </a:rPr>
              <a:t>1</a:t>
            </a:r>
            <a:r>
              <a:rPr lang="en-US" sz="2800" dirty="0" smtClean="0">
                <a:solidFill>
                  <a:srgbClr val="FFFFFF"/>
                </a:solidFill>
                <a:sym typeface="Wingdings"/>
              </a:rPr>
              <a:t> q + a</a:t>
            </a:r>
            <a:r>
              <a:rPr lang="en-US" sz="2800" baseline="-25000" dirty="0" smtClean="0">
                <a:solidFill>
                  <a:srgbClr val="FFFFFF"/>
                </a:solidFill>
                <a:sym typeface="Wingdings"/>
              </a:rPr>
              <a:t>2</a:t>
            </a:r>
            <a:r>
              <a:rPr lang="en-US" sz="2800" dirty="0" smtClean="0">
                <a:solidFill>
                  <a:srgbClr val="FFFFFF"/>
                </a:solidFill>
                <a:sym typeface="Wingdings"/>
              </a:rPr>
              <a:t> q</a:t>
            </a:r>
            <a:r>
              <a:rPr lang="en-US" sz="2800" baseline="30000" dirty="0" smtClean="0">
                <a:solidFill>
                  <a:srgbClr val="FFFFFF"/>
                </a:solidFill>
                <a:sym typeface="Wingdings"/>
              </a:rPr>
              <a:t>2</a:t>
            </a:r>
            <a:r>
              <a:rPr lang="en-US" sz="2800" dirty="0" smtClean="0">
                <a:solidFill>
                  <a:srgbClr val="FFFFFF"/>
                </a:solidFill>
                <a:sym typeface="Wingdings"/>
              </a:rPr>
              <a:t> + a</a:t>
            </a:r>
            <a:r>
              <a:rPr lang="en-US" sz="2800" baseline="-25000" dirty="0" smtClean="0">
                <a:solidFill>
                  <a:srgbClr val="FFFFFF"/>
                </a:solidFill>
                <a:sym typeface="Wingdings"/>
              </a:rPr>
              <a:t>3</a:t>
            </a:r>
            <a:r>
              <a:rPr lang="en-US" sz="2800" dirty="0" smtClean="0">
                <a:solidFill>
                  <a:srgbClr val="FFFFFF"/>
                </a:solidFill>
                <a:sym typeface="Wingdings"/>
              </a:rPr>
              <a:t> q</a:t>
            </a:r>
            <a:r>
              <a:rPr lang="en-US" sz="2800" baseline="30000" dirty="0" smtClean="0">
                <a:solidFill>
                  <a:srgbClr val="FFFFFF"/>
                </a:solidFill>
                <a:sym typeface="Wingdings"/>
              </a:rPr>
              <a:t>3</a:t>
            </a:r>
            <a:r>
              <a:rPr lang="en-US" sz="2800" dirty="0" smtClean="0">
                <a:solidFill>
                  <a:srgbClr val="FFFFFF"/>
                </a:solidFill>
                <a:sym typeface="Wingdings"/>
              </a:rPr>
              <a:t> +…   </a:t>
            </a:r>
            <a:r>
              <a:rPr lang="en-US" sz="2800" dirty="0">
                <a:solidFill>
                  <a:srgbClr val="FFFFFF"/>
                </a:solidFill>
                <a:sym typeface="Wingdings"/>
              </a:rPr>
              <a:t>w</a:t>
            </a:r>
            <a:r>
              <a:rPr lang="en-US" sz="2800" dirty="0" smtClean="0">
                <a:solidFill>
                  <a:srgbClr val="FFFFFF"/>
                </a:solidFill>
                <a:sym typeface="Wingdings"/>
              </a:rPr>
              <a:t>ith </a:t>
            </a:r>
            <a:r>
              <a:rPr lang="en-US" sz="2800" b="1" dirty="0" err="1" smtClean="0">
                <a:solidFill>
                  <a:srgbClr val="31FF21"/>
                </a:solidFill>
                <a:sym typeface="Wingdings"/>
              </a:rPr>
              <a:t>a</a:t>
            </a:r>
            <a:r>
              <a:rPr lang="en-US" sz="2800" b="1" baseline="-25000" dirty="0" err="1" smtClean="0">
                <a:solidFill>
                  <a:srgbClr val="31FF21"/>
                </a:solidFill>
                <a:sym typeface="Wingdings"/>
              </a:rPr>
              <a:t>i</a:t>
            </a:r>
            <a:r>
              <a:rPr lang="en-US" sz="2800" b="1" dirty="0" smtClean="0">
                <a:solidFill>
                  <a:srgbClr val="31FF21"/>
                </a:solidFill>
                <a:sym typeface="Wingdings"/>
              </a:rPr>
              <a:t> ≥ 0</a:t>
            </a:r>
          </a:p>
          <a:p>
            <a:endParaRPr lang="en-US" sz="2800" b="1" dirty="0" smtClean="0">
              <a:solidFill>
                <a:srgbClr val="31FF21"/>
              </a:solidFill>
              <a:sym typeface="Wingdings"/>
            </a:endParaRPr>
          </a:p>
          <a:p>
            <a:r>
              <a:rPr lang="en-US" sz="2800" dirty="0" smtClean="0">
                <a:solidFill>
                  <a:srgbClr val="FFFFFF"/>
                </a:solidFill>
                <a:sym typeface="Wingdings"/>
              </a:rPr>
              <a:t>…not good enough to beat n</a:t>
            </a:r>
            <a:r>
              <a:rPr lang="en-US" sz="2800" baseline="30000" dirty="0" smtClean="0">
                <a:solidFill>
                  <a:srgbClr val="FFFFFF"/>
                </a:solidFill>
                <a:sym typeface="Wingdings"/>
              </a:rPr>
              <a:t>2-O(r)</a:t>
            </a:r>
            <a:r>
              <a:rPr lang="en-US" sz="2800" dirty="0" smtClean="0">
                <a:solidFill>
                  <a:srgbClr val="FFFFFF"/>
                </a:solidFill>
                <a:sym typeface="Wingdings"/>
              </a:rPr>
              <a:t> in adversarial setting</a:t>
            </a:r>
            <a:endParaRPr lang="en-US" sz="2800" dirty="0">
              <a:solidFill>
                <a:srgbClr val="FFFFFF"/>
              </a:solidFill>
              <a:sym typeface="Wingdings"/>
            </a:endParaRPr>
          </a:p>
          <a:p>
            <a:endParaRPr lang="en-US" sz="2800" b="1" dirty="0" smtClean="0">
              <a:solidFill>
                <a:srgbClr val="31FF21"/>
              </a:solidFill>
              <a:sym typeface="Wingding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304800"/>
            <a:ext cx="7848600" cy="1981200"/>
          </a:xfrm>
          <a:prstGeom prst="rect">
            <a:avLst/>
          </a:prstGeom>
          <a:solidFill>
            <a:schemeClr val="accent1">
              <a:lumMod val="60000"/>
              <a:lumOff val="40000"/>
              <a:alpha val="36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81000" y="4343400"/>
            <a:ext cx="7848600" cy="1219200"/>
          </a:xfrm>
          <a:prstGeom prst="rect">
            <a:avLst/>
          </a:prstGeom>
          <a:solidFill>
            <a:schemeClr val="accent1">
              <a:lumMod val="60000"/>
              <a:lumOff val="40000"/>
              <a:alpha val="36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85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743" y="4450880"/>
            <a:ext cx="1276495" cy="1340320"/>
          </a:xfrm>
          <a:prstGeom prst="rect">
            <a:avLst/>
          </a:prstGeom>
        </p:spPr>
      </p:pic>
      <p:sp>
        <p:nvSpPr>
          <p:cNvPr id="14" name="Donut 13"/>
          <p:cNvSpPr/>
          <p:nvPr/>
        </p:nvSpPr>
        <p:spPr>
          <a:xfrm>
            <a:off x="-286657" y="3962400"/>
            <a:ext cx="2344057" cy="2263140"/>
          </a:xfrm>
          <a:prstGeom prst="donu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856504"/>
            <a:ext cx="1778319" cy="1600200"/>
          </a:xfrm>
          <a:prstGeom prst="rect">
            <a:avLst/>
          </a:prstGeom>
        </p:spPr>
      </p:pic>
      <p:sp>
        <p:nvSpPr>
          <p:cNvPr id="22" name="Donut 21"/>
          <p:cNvSpPr/>
          <p:nvPr/>
        </p:nvSpPr>
        <p:spPr>
          <a:xfrm>
            <a:off x="1600200" y="246904"/>
            <a:ext cx="2743200" cy="2743200"/>
          </a:xfrm>
          <a:prstGeom prst="donu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8457" y="704104"/>
            <a:ext cx="1618343" cy="1699260"/>
          </a:xfrm>
          <a:prstGeom prst="rect">
            <a:avLst/>
          </a:prstGeom>
        </p:spPr>
      </p:pic>
      <p:sp>
        <p:nvSpPr>
          <p:cNvPr id="19" name="Donut 18"/>
          <p:cNvSpPr/>
          <p:nvPr/>
        </p:nvSpPr>
        <p:spPr>
          <a:xfrm>
            <a:off x="6400800" y="18304"/>
            <a:ext cx="2971800" cy="2971800"/>
          </a:xfrm>
          <a:prstGeom prst="donu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-533400"/>
            <a:ext cx="8458200" cy="7001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500" dirty="0" smtClean="0"/>
          </a:p>
          <a:p>
            <a:r>
              <a:rPr lang="en-US" sz="4000" dirty="0" smtClean="0"/>
              <a:t>Idea:</a:t>
            </a:r>
            <a:endParaRPr lang="en-US" sz="40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pPr lvl="2"/>
            <a:r>
              <a:rPr lang="en-US" sz="2800" dirty="0" smtClean="0">
                <a:solidFill>
                  <a:srgbClr val="FFFFFF"/>
                </a:solidFill>
              </a:rPr>
              <a:t>Two embedding are better than one:</a:t>
            </a:r>
          </a:p>
          <a:p>
            <a:endParaRPr lang="en-US" sz="2800" dirty="0" smtClean="0"/>
          </a:p>
          <a:p>
            <a:r>
              <a:rPr lang="en-US" sz="2800" dirty="0"/>
              <a:t>	</a:t>
            </a:r>
            <a:r>
              <a:rPr lang="en-US" sz="2800" dirty="0" smtClean="0"/>
              <a:t>       </a:t>
            </a:r>
            <a:r>
              <a:rPr lang="en-US" sz="2800" dirty="0" err="1" smtClean="0"/>
              <a:t>f,g</a:t>
            </a:r>
            <a:r>
              <a:rPr lang="en-US" sz="2800" dirty="0" smtClean="0"/>
              <a:t>: </a:t>
            </a:r>
            <a:r>
              <a:rPr lang="en-US" sz="2800" b="1" dirty="0" smtClean="0"/>
              <a:t>R</a:t>
            </a:r>
            <a:r>
              <a:rPr lang="en-US" sz="2800" baseline="30000" dirty="0" smtClean="0"/>
              <a:t>d</a:t>
            </a:r>
            <a:r>
              <a:rPr lang="en-US" sz="2800" dirty="0" smtClean="0"/>
              <a:t>-&gt; </a:t>
            </a:r>
            <a:r>
              <a:rPr lang="en-US" sz="2800" b="1" dirty="0" err="1" smtClean="0"/>
              <a:t>R</a:t>
            </a:r>
            <a:r>
              <a:rPr lang="en-US" sz="2800" baseline="30000" dirty="0" err="1" smtClean="0"/>
              <a:t>m</a:t>
            </a:r>
            <a:r>
              <a:rPr lang="en-US" sz="2800" dirty="0" smtClean="0"/>
              <a:t> </a:t>
            </a:r>
            <a:r>
              <a:rPr lang="en-US" sz="2800" dirty="0" err="1" smtClean="0"/>
              <a:t>s.t.</a:t>
            </a:r>
            <a:r>
              <a:rPr lang="en-US" sz="2800" dirty="0" smtClean="0">
                <a:solidFill>
                  <a:srgbClr val="FFFF00"/>
                </a:solidFill>
              </a:rPr>
              <a:t>  &lt;f(x),g(y)&gt; = </a:t>
            </a:r>
            <a:r>
              <a:rPr lang="en-US" sz="2800" dirty="0" err="1" smtClean="0">
                <a:solidFill>
                  <a:srgbClr val="FFFF00"/>
                </a:solidFill>
              </a:rPr>
              <a:t>d</a:t>
            </a:r>
            <a:r>
              <a:rPr lang="en-US" sz="2800" baseline="-25000" dirty="0" err="1" smtClean="0">
                <a:solidFill>
                  <a:srgbClr val="FFFF00"/>
                </a:solidFill>
              </a:rPr>
              <a:t>f,g</a:t>
            </a:r>
            <a:r>
              <a:rPr lang="en-US" sz="2800" dirty="0" smtClean="0">
                <a:solidFill>
                  <a:srgbClr val="FFFF00"/>
                </a:solidFill>
              </a:rPr>
              <a:t>(&lt;</a:t>
            </a:r>
            <a:r>
              <a:rPr lang="en-US" sz="2800" dirty="0" err="1" smtClean="0">
                <a:solidFill>
                  <a:srgbClr val="FFFF00"/>
                </a:solidFill>
              </a:rPr>
              <a:t>x,y</a:t>
            </a:r>
            <a:r>
              <a:rPr lang="en-US" sz="2800" dirty="0" smtClean="0">
                <a:solidFill>
                  <a:srgbClr val="FFFF00"/>
                </a:solidFill>
              </a:rPr>
              <a:t>&gt;)</a:t>
            </a:r>
            <a:r>
              <a:rPr lang="en-US" sz="2800" dirty="0">
                <a:solidFill>
                  <a:srgbClr val="FFFF00"/>
                </a:solidFill>
                <a:sym typeface="Wingdings"/>
              </a:rPr>
              <a:t>	</a:t>
            </a:r>
            <a:r>
              <a:rPr lang="en-US" sz="2800" dirty="0" smtClean="0">
                <a:solidFill>
                  <a:srgbClr val="FFFF00"/>
                </a:solidFill>
                <a:sym typeface="Wingdings"/>
              </a:rPr>
              <a:t>for all </a:t>
            </a:r>
            <a:r>
              <a:rPr lang="en-US" sz="2800" dirty="0" err="1" smtClean="0">
                <a:solidFill>
                  <a:srgbClr val="FFFF00"/>
                </a:solidFill>
                <a:sym typeface="Wingdings"/>
              </a:rPr>
              <a:t>x,y</a:t>
            </a:r>
            <a:r>
              <a:rPr lang="en-US" sz="2800" dirty="0" smtClean="0">
                <a:solidFill>
                  <a:srgbClr val="FFFF00"/>
                </a:solidFill>
                <a:sym typeface="Wingdings"/>
              </a:rPr>
              <a:t> 		</a:t>
            </a:r>
            <a:r>
              <a:rPr lang="en-US" sz="2800" dirty="0" err="1">
                <a:solidFill>
                  <a:srgbClr val="31FF21"/>
                </a:solidFill>
              </a:rPr>
              <a:t>d</a:t>
            </a:r>
            <a:r>
              <a:rPr lang="en-US" sz="2800" baseline="-25000" dirty="0" err="1">
                <a:solidFill>
                  <a:srgbClr val="31FF21"/>
                </a:solidFill>
              </a:rPr>
              <a:t>f,</a:t>
            </a:r>
            <a:r>
              <a:rPr lang="en-US" sz="2800" baseline="-25000" dirty="0" err="1" smtClean="0">
                <a:solidFill>
                  <a:srgbClr val="31FF21"/>
                </a:solidFill>
              </a:rPr>
              <a:t>g</a:t>
            </a:r>
            <a:r>
              <a:rPr lang="en-US" sz="2800" dirty="0">
                <a:solidFill>
                  <a:srgbClr val="31FF21"/>
                </a:solidFill>
              </a:rPr>
              <a:t> </a:t>
            </a:r>
            <a:r>
              <a:rPr lang="en-US" sz="2800" dirty="0" smtClean="0">
                <a:solidFill>
                  <a:srgbClr val="31FF21"/>
                </a:solidFill>
              </a:rPr>
              <a:t> can be </a:t>
            </a:r>
            <a:r>
              <a:rPr lang="en-US" sz="2800" b="1" dirty="0" smtClean="0">
                <a:solidFill>
                  <a:srgbClr val="31FF21"/>
                </a:solidFill>
              </a:rPr>
              <a:t>ANY</a:t>
            </a:r>
            <a:r>
              <a:rPr lang="en-US" sz="2800" dirty="0" smtClean="0">
                <a:solidFill>
                  <a:srgbClr val="31FF21"/>
                </a:solidFill>
              </a:rPr>
              <a:t> polynomial!!!</a:t>
            </a:r>
          </a:p>
          <a:p>
            <a:endParaRPr lang="en-US" sz="2800" dirty="0">
              <a:solidFill>
                <a:srgbClr val="31FF21"/>
              </a:solidFill>
              <a:sym typeface="Wingdings"/>
            </a:endParaRPr>
          </a:p>
          <a:p>
            <a:endParaRPr lang="en-US" sz="2800" dirty="0" smtClean="0">
              <a:solidFill>
                <a:srgbClr val="31FF21"/>
              </a:solidFill>
              <a:sym typeface="Wingdings"/>
            </a:endParaRPr>
          </a:p>
          <a:p>
            <a:pPr algn="ctr"/>
            <a:r>
              <a:rPr lang="en-US" sz="2800" dirty="0">
                <a:solidFill>
                  <a:srgbClr val="31FF21"/>
                </a:solidFill>
                <a:sym typeface="Wingdings"/>
              </a:rPr>
              <a:t>	</a:t>
            </a:r>
            <a:r>
              <a:rPr lang="en-US" sz="2800" dirty="0" smtClean="0">
                <a:sym typeface="Wingdings"/>
              </a:rPr>
              <a:t>Which polynomial do we use?</a:t>
            </a:r>
            <a:endParaRPr lang="en-US" sz="2800" dirty="0">
              <a:sym typeface="Wingding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560171"/>
            <a:ext cx="1143000" cy="25061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626" y="864971"/>
            <a:ext cx="1143000" cy="2127849"/>
          </a:xfrm>
          <a:prstGeom prst="rect">
            <a:avLst/>
          </a:prstGeom>
        </p:spPr>
      </p:pic>
      <p:sp>
        <p:nvSpPr>
          <p:cNvPr id="9" name="Right Triangle 8"/>
          <p:cNvSpPr/>
          <p:nvPr/>
        </p:nvSpPr>
        <p:spPr>
          <a:xfrm rot="9916180">
            <a:off x="622813" y="1367445"/>
            <a:ext cx="533400" cy="137160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/>
          <p:cNvSpPr/>
          <p:nvPr/>
        </p:nvSpPr>
        <p:spPr>
          <a:xfrm rot="9916180">
            <a:off x="5549387" y="1367445"/>
            <a:ext cx="533400" cy="137160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/>
        </p:nvSpPr>
        <p:spPr>
          <a:xfrm rot="12980499">
            <a:off x="6221931" y="1594010"/>
            <a:ext cx="533400" cy="137160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43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457200" y="352246"/>
            <a:ext cx="8458200" cy="6555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solidFill>
                <a:srgbClr val="FFFF00"/>
              </a:solidFill>
            </a:endParaRPr>
          </a:p>
          <a:p>
            <a:endParaRPr lang="en-US" sz="2800" dirty="0">
              <a:solidFill>
                <a:srgbClr val="FFFF00"/>
              </a:solidFill>
            </a:endParaRPr>
          </a:p>
          <a:p>
            <a:endParaRPr lang="en-US" sz="2800" dirty="0" smtClean="0">
              <a:solidFill>
                <a:srgbClr val="FFFF00"/>
              </a:solidFill>
            </a:endParaRPr>
          </a:p>
          <a:p>
            <a:endParaRPr lang="en-US" sz="2800" dirty="0">
              <a:solidFill>
                <a:srgbClr val="FFFF00"/>
              </a:solidFill>
            </a:endParaRPr>
          </a:p>
          <a:p>
            <a:endParaRPr lang="en-US" sz="2800" dirty="0" smtClean="0">
              <a:solidFill>
                <a:srgbClr val="FFFF00"/>
              </a:solidFill>
            </a:endParaRP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 smtClean="0"/>
              <a:t>Goal</a:t>
            </a:r>
            <a:r>
              <a:rPr lang="en-US" sz="2800" dirty="0"/>
              <a:t>:  </a:t>
            </a:r>
            <a:r>
              <a:rPr lang="en-US" sz="2800" dirty="0" err="1" smtClean="0"/>
              <a:t>embeddings</a:t>
            </a:r>
            <a:r>
              <a:rPr lang="en-US" sz="2800" dirty="0" smtClean="0"/>
              <a:t> </a:t>
            </a:r>
            <a:r>
              <a:rPr lang="en-US" sz="2800" dirty="0" err="1" smtClean="0"/>
              <a:t>f,g</a:t>
            </a:r>
            <a:r>
              <a:rPr lang="en-US" sz="2800" dirty="0" smtClean="0"/>
              <a:t>: </a:t>
            </a:r>
            <a:r>
              <a:rPr lang="en-US" sz="2800" b="1" dirty="0"/>
              <a:t>R</a:t>
            </a:r>
            <a:r>
              <a:rPr lang="en-US" sz="2800" baseline="30000" dirty="0"/>
              <a:t>d</a:t>
            </a:r>
            <a:r>
              <a:rPr lang="en-US" sz="2800" dirty="0"/>
              <a:t>-&gt; </a:t>
            </a:r>
            <a:r>
              <a:rPr lang="en-US" sz="2800" b="1" dirty="0" err="1"/>
              <a:t>R</a:t>
            </a:r>
            <a:r>
              <a:rPr lang="en-US" sz="2800" baseline="30000" dirty="0" err="1"/>
              <a:t>m</a:t>
            </a:r>
            <a:r>
              <a:rPr lang="en-US" sz="2800" dirty="0"/>
              <a:t> </a:t>
            </a:r>
            <a:r>
              <a:rPr lang="en-US" sz="2800" dirty="0" err="1"/>
              <a:t>s.t.</a:t>
            </a:r>
            <a:r>
              <a:rPr lang="en-US" sz="2800" dirty="0"/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	*   &lt;</a:t>
            </a:r>
            <a:r>
              <a:rPr lang="en-US" sz="2800" dirty="0">
                <a:solidFill>
                  <a:srgbClr val="FFFFFF"/>
                </a:solidFill>
              </a:rPr>
              <a:t>f(x),g(y)&gt; = </a:t>
            </a:r>
            <a:r>
              <a:rPr lang="en-US" sz="2800" dirty="0" err="1">
                <a:solidFill>
                  <a:srgbClr val="FFFFFF"/>
                </a:solidFill>
              </a:rPr>
              <a:t>d</a:t>
            </a:r>
            <a:r>
              <a:rPr lang="en-US" sz="2800" baseline="-25000" dirty="0" err="1">
                <a:solidFill>
                  <a:srgbClr val="FFFFFF"/>
                </a:solidFill>
              </a:rPr>
              <a:t>f,g</a:t>
            </a:r>
            <a:r>
              <a:rPr lang="en-US" sz="2800" dirty="0">
                <a:solidFill>
                  <a:srgbClr val="FFFFFF"/>
                </a:solidFill>
              </a:rPr>
              <a:t>(&lt;</a:t>
            </a:r>
            <a:r>
              <a:rPr lang="en-US" sz="2800" dirty="0" err="1">
                <a:solidFill>
                  <a:srgbClr val="FFFFFF"/>
                </a:solidFill>
              </a:rPr>
              <a:t>x,y</a:t>
            </a:r>
            <a:r>
              <a:rPr lang="en-US" sz="2800" dirty="0">
                <a:solidFill>
                  <a:srgbClr val="FFFFFF"/>
                </a:solidFill>
              </a:rPr>
              <a:t>&gt;)   (for all </a:t>
            </a:r>
            <a:r>
              <a:rPr lang="en-US" sz="2800" dirty="0" err="1">
                <a:solidFill>
                  <a:srgbClr val="FFFFFF"/>
                </a:solidFill>
              </a:rPr>
              <a:t>x,y</a:t>
            </a:r>
            <a:r>
              <a:rPr lang="en-US" sz="2800" dirty="0">
                <a:solidFill>
                  <a:srgbClr val="FFFFFF"/>
                </a:solidFill>
              </a:rPr>
              <a:t>)</a:t>
            </a:r>
            <a:endParaRPr lang="en-US" sz="2800" dirty="0"/>
          </a:p>
          <a:p>
            <a:r>
              <a:rPr lang="en-US" sz="2800" dirty="0">
                <a:solidFill>
                  <a:srgbClr val="FFFFFF"/>
                </a:solidFill>
              </a:rPr>
              <a:t>	*   c</a:t>
            </a:r>
            <a:r>
              <a:rPr lang="en-US" sz="2800" dirty="0" smtClean="0">
                <a:solidFill>
                  <a:srgbClr val="FFFFFF"/>
                </a:solidFill>
              </a:rPr>
              <a:t> small =&gt; </a:t>
            </a:r>
            <a:r>
              <a:rPr lang="en-US" sz="2800" dirty="0" err="1">
                <a:solidFill>
                  <a:srgbClr val="FFFFFF"/>
                </a:solidFill>
              </a:rPr>
              <a:t>d</a:t>
            </a:r>
            <a:r>
              <a:rPr lang="en-US" sz="2800" baseline="-25000" dirty="0" err="1">
                <a:solidFill>
                  <a:srgbClr val="FFFFFF"/>
                </a:solidFill>
              </a:rPr>
              <a:t>f,</a:t>
            </a:r>
            <a:r>
              <a:rPr lang="en-US" sz="2800" baseline="-25000" dirty="0" err="1" smtClean="0">
                <a:solidFill>
                  <a:srgbClr val="FFFFFF"/>
                </a:solidFill>
              </a:rPr>
              <a:t>g</a:t>
            </a:r>
            <a:r>
              <a:rPr lang="en-US" sz="2800" dirty="0" smtClean="0">
                <a:solidFill>
                  <a:srgbClr val="FFFFFF"/>
                </a:solidFill>
              </a:rPr>
              <a:t>(c) TINY</a:t>
            </a:r>
            <a:endParaRPr lang="en-US" sz="2800" dirty="0">
              <a:solidFill>
                <a:srgbClr val="FFFFFF"/>
              </a:solidFill>
            </a:endParaRPr>
          </a:p>
          <a:p>
            <a:r>
              <a:rPr lang="en-US" sz="2800" dirty="0">
                <a:solidFill>
                  <a:srgbClr val="FFFFFF"/>
                </a:solidFill>
              </a:rPr>
              <a:t> 	*   </a:t>
            </a:r>
            <a:r>
              <a:rPr lang="en-US" sz="2800" dirty="0" smtClean="0">
                <a:solidFill>
                  <a:srgbClr val="FFFFFF"/>
                </a:solidFill>
              </a:rPr>
              <a:t>c large =&gt; </a:t>
            </a:r>
            <a:r>
              <a:rPr lang="en-US" sz="2800" dirty="0" err="1">
                <a:solidFill>
                  <a:srgbClr val="FFFFFF"/>
                </a:solidFill>
              </a:rPr>
              <a:t>d</a:t>
            </a:r>
            <a:r>
              <a:rPr lang="en-US" sz="2800" baseline="-25000" dirty="0" err="1">
                <a:solidFill>
                  <a:srgbClr val="FFFFFF"/>
                </a:solidFill>
              </a:rPr>
              <a:t>f,</a:t>
            </a:r>
            <a:r>
              <a:rPr lang="en-US" sz="2800" baseline="-25000" dirty="0" err="1" smtClean="0">
                <a:solidFill>
                  <a:srgbClr val="FFFFFF"/>
                </a:solidFill>
              </a:rPr>
              <a:t>g</a:t>
            </a:r>
            <a:r>
              <a:rPr lang="en-US" sz="2800" dirty="0" smtClean="0">
                <a:solidFill>
                  <a:srgbClr val="FFFFFF"/>
                </a:solidFill>
              </a:rPr>
              <a:t>(c) large</a:t>
            </a:r>
            <a:endParaRPr lang="en-US" sz="2800" dirty="0">
              <a:solidFill>
                <a:srgbClr val="FFFFFF"/>
              </a:solidFill>
            </a:endParaRPr>
          </a:p>
          <a:p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Question: Fix a &gt; 1, which degree </a:t>
            </a:r>
            <a:r>
              <a:rPr lang="en-US" sz="2800" i="1" dirty="0" smtClean="0">
                <a:solidFill>
                  <a:srgbClr val="FFFF00"/>
                </a:solidFill>
              </a:rPr>
              <a:t>q </a:t>
            </a:r>
            <a:r>
              <a:rPr lang="en-US" sz="2800" dirty="0" smtClean="0">
                <a:solidFill>
                  <a:srgbClr val="FFFF00"/>
                </a:solidFill>
              </a:rPr>
              <a:t>polynomial   	   	 	        maximizes P(a) </a:t>
            </a:r>
            <a:r>
              <a:rPr lang="en-US" sz="2800" dirty="0" err="1" smtClean="0">
                <a:solidFill>
                  <a:srgbClr val="FFFF00"/>
                </a:solidFill>
              </a:rPr>
              <a:t>s.t.</a:t>
            </a:r>
            <a:r>
              <a:rPr lang="en-US" sz="2800" dirty="0" smtClean="0">
                <a:solidFill>
                  <a:srgbClr val="FFFF00"/>
                </a:solidFill>
              </a:rPr>
              <a:t> |P(x)| ≤ 1 for |x| ≤ 1 ?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endParaRPr lang="en-US" sz="2800" dirty="0">
              <a:solidFill>
                <a:srgbClr val="FFFF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581400" y="1890403"/>
            <a:ext cx="2895600" cy="90800"/>
            <a:chOff x="-3276600" y="3672830"/>
            <a:chExt cx="2895600" cy="152399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-1892202" y="3672830"/>
              <a:ext cx="0" cy="15239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-3276600" y="3763675"/>
              <a:ext cx="28956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Freeform 29"/>
          <p:cNvSpPr/>
          <p:nvPr/>
        </p:nvSpPr>
        <p:spPr>
          <a:xfrm>
            <a:off x="3733800" y="1456265"/>
            <a:ext cx="2057399" cy="474133"/>
          </a:xfrm>
          <a:custGeom>
            <a:avLst/>
            <a:gdLst>
              <a:gd name="connsiteX0" fmla="*/ 0 w 2371153"/>
              <a:gd name="connsiteY0" fmla="*/ 457200 h 474133"/>
              <a:gd name="connsiteX1" fmla="*/ 16933 w 2371153"/>
              <a:gd name="connsiteY1" fmla="*/ 338666 h 474133"/>
              <a:gd name="connsiteX2" fmla="*/ 67733 w 2371153"/>
              <a:gd name="connsiteY2" fmla="*/ 304800 h 474133"/>
              <a:gd name="connsiteX3" fmla="*/ 84666 w 2371153"/>
              <a:gd name="connsiteY3" fmla="*/ 237066 h 474133"/>
              <a:gd name="connsiteX4" fmla="*/ 135466 w 2371153"/>
              <a:gd name="connsiteY4" fmla="*/ 135466 h 474133"/>
              <a:gd name="connsiteX5" fmla="*/ 186266 w 2371153"/>
              <a:gd name="connsiteY5" fmla="*/ 101600 h 474133"/>
              <a:gd name="connsiteX6" fmla="*/ 338666 w 2371153"/>
              <a:gd name="connsiteY6" fmla="*/ 118533 h 474133"/>
              <a:gd name="connsiteX7" fmla="*/ 440266 w 2371153"/>
              <a:gd name="connsiteY7" fmla="*/ 152400 h 474133"/>
              <a:gd name="connsiteX8" fmla="*/ 575733 w 2371153"/>
              <a:gd name="connsiteY8" fmla="*/ 169333 h 474133"/>
              <a:gd name="connsiteX9" fmla="*/ 626533 w 2371153"/>
              <a:gd name="connsiteY9" fmla="*/ 50800 h 474133"/>
              <a:gd name="connsiteX10" fmla="*/ 846666 w 2371153"/>
              <a:gd name="connsiteY10" fmla="*/ 101600 h 474133"/>
              <a:gd name="connsiteX11" fmla="*/ 948266 w 2371153"/>
              <a:gd name="connsiteY11" fmla="*/ 186266 h 474133"/>
              <a:gd name="connsiteX12" fmla="*/ 965200 w 2371153"/>
              <a:gd name="connsiteY12" fmla="*/ 237066 h 474133"/>
              <a:gd name="connsiteX13" fmla="*/ 1049866 w 2371153"/>
              <a:gd name="connsiteY13" fmla="*/ 220133 h 474133"/>
              <a:gd name="connsiteX14" fmla="*/ 1066800 w 2371153"/>
              <a:gd name="connsiteY14" fmla="*/ 169333 h 474133"/>
              <a:gd name="connsiteX15" fmla="*/ 1117600 w 2371153"/>
              <a:gd name="connsiteY15" fmla="*/ 67733 h 474133"/>
              <a:gd name="connsiteX16" fmla="*/ 1286933 w 2371153"/>
              <a:gd name="connsiteY16" fmla="*/ 84666 h 474133"/>
              <a:gd name="connsiteX17" fmla="*/ 1371600 w 2371153"/>
              <a:gd name="connsiteY17" fmla="*/ 237066 h 474133"/>
              <a:gd name="connsiteX18" fmla="*/ 1473200 w 2371153"/>
              <a:gd name="connsiteY18" fmla="*/ 304800 h 474133"/>
              <a:gd name="connsiteX19" fmla="*/ 1557866 w 2371153"/>
              <a:gd name="connsiteY19" fmla="*/ 237066 h 474133"/>
              <a:gd name="connsiteX20" fmla="*/ 1625600 w 2371153"/>
              <a:gd name="connsiteY20" fmla="*/ 135466 h 474133"/>
              <a:gd name="connsiteX21" fmla="*/ 1879600 w 2371153"/>
              <a:gd name="connsiteY21" fmla="*/ 118533 h 474133"/>
              <a:gd name="connsiteX22" fmla="*/ 1930400 w 2371153"/>
              <a:gd name="connsiteY22" fmla="*/ 101600 h 474133"/>
              <a:gd name="connsiteX23" fmla="*/ 1998133 w 2371153"/>
              <a:gd name="connsiteY23" fmla="*/ 0 h 474133"/>
              <a:gd name="connsiteX24" fmla="*/ 2133600 w 2371153"/>
              <a:gd name="connsiteY24" fmla="*/ 33866 h 474133"/>
              <a:gd name="connsiteX25" fmla="*/ 2235200 w 2371153"/>
              <a:gd name="connsiteY25" fmla="*/ 101600 h 474133"/>
              <a:gd name="connsiteX26" fmla="*/ 2252133 w 2371153"/>
              <a:gd name="connsiteY26" fmla="*/ 152400 h 474133"/>
              <a:gd name="connsiteX27" fmla="*/ 2353733 w 2371153"/>
              <a:gd name="connsiteY27" fmla="*/ 186266 h 474133"/>
              <a:gd name="connsiteX28" fmla="*/ 2370666 w 2371153"/>
              <a:gd name="connsiteY28" fmla="*/ 474133 h 47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371153" h="474133">
                <a:moveTo>
                  <a:pt x="0" y="457200"/>
                </a:moveTo>
                <a:cubicBezTo>
                  <a:pt x="5644" y="417689"/>
                  <a:pt x="723" y="375138"/>
                  <a:pt x="16933" y="338666"/>
                </a:cubicBezTo>
                <a:cubicBezTo>
                  <a:pt x="25198" y="320069"/>
                  <a:pt x="56444" y="321733"/>
                  <a:pt x="67733" y="304800"/>
                </a:cubicBezTo>
                <a:cubicBezTo>
                  <a:pt x="80642" y="285436"/>
                  <a:pt x="78272" y="259443"/>
                  <a:pt x="84666" y="237066"/>
                </a:cubicBezTo>
                <a:cubicBezTo>
                  <a:pt x="95683" y="198506"/>
                  <a:pt x="105783" y="165149"/>
                  <a:pt x="135466" y="135466"/>
                </a:cubicBezTo>
                <a:cubicBezTo>
                  <a:pt x="149856" y="121076"/>
                  <a:pt x="169333" y="112889"/>
                  <a:pt x="186266" y="101600"/>
                </a:cubicBezTo>
                <a:cubicBezTo>
                  <a:pt x="237066" y="107244"/>
                  <a:pt x="288546" y="108509"/>
                  <a:pt x="338666" y="118533"/>
                </a:cubicBezTo>
                <a:cubicBezTo>
                  <a:pt x="373671" y="125534"/>
                  <a:pt x="404843" y="147972"/>
                  <a:pt x="440266" y="152400"/>
                </a:cubicBezTo>
                <a:lnTo>
                  <a:pt x="575733" y="169333"/>
                </a:lnTo>
                <a:cubicBezTo>
                  <a:pt x="578321" y="158981"/>
                  <a:pt x="596617" y="53520"/>
                  <a:pt x="626533" y="50800"/>
                </a:cubicBezTo>
                <a:cubicBezTo>
                  <a:pt x="640809" y="49502"/>
                  <a:pt x="800378" y="90028"/>
                  <a:pt x="846666" y="101600"/>
                </a:cubicBezTo>
                <a:cubicBezTo>
                  <a:pt x="884152" y="126590"/>
                  <a:pt x="922189" y="147150"/>
                  <a:pt x="948266" y="186266"/>
                </a:cubicBezTo>
                <a:cubicBezTo>
                  <a:pt x="958167" y="201118"/>
                  <a:pt x="959555" y="220133"/>
                  <a:pt x="965200" y="237066"/>
                </a:cubicBezTo>
                <a:cubicBezTo>
                  <a:pt x="993422" y="231422"/>
                  <a:pt x="1025919" y="236098"/>
                  <a:pt x="1049866" y="220133"/>
                </a:cubicBezTo>
                <a:cubicBezTo>
                  <a:pt x="1064718" y="210232"/>
                  <a:pt x="1058818" y="185298"/>
                  <a:pt x="1066800" y="169333"/>
                </a:cubicBezTo>
                <a:cubicBezTo>
                  <a:pt x="1132452" y="38030"/>
                  <a:pt x="1075036" y="195421"/>
                  <a:pt x="1117600" y="67733"/>
                </a:cubicBezTo>
                <a:cubicBezTo>
                  <a:pt x="1174044" y="73377"/>
                  <a:pt x="1236196" y="59297"/>
                  <a:pt x="1286933" y="84666"/>
                </a:cubicBezTo>
                <a:cubicBezTo>
                  <a:pt x="1481151" y="181775"/>
                  <a:pt x="1290669" y="156135"/>
                  <a:pt x="1371600" y="237066"/>
                </a:cubicBezTo>
                <a:cubicBezTo>
                  <a:pt x="1400381" y="265847"/>
                  <a:pt x="1473200" y="304800"/>
                  <a:pt x="1473200" y="304800"/>
                </a:cubicBezTo>
                <a:cubicBezTo>
                  <a:pt x="1527313" y="286762"/>
                  <a:pt x="1532335" y="296639"/>
                  <a:pt x="1557866" y="237066"/>
                </a:cubicBezTo>
                <a:cubicBezTo>
                  <a:pt x="1578042" y="189990"/>
                  <a:pt x="1556918" y="146913"/>
                  <a:pt x="1625600" y="135466"/>
                </a:cubicBezTo>
                <a:cubicBezTo>
                  <a:pt x="1709300" y="121516"/>
                  <a:pt x="1794933" y="124177"/>
                  <a:pt x="1879600" y="118533"/>
                </a:cubicBezTo>
                <a:cubicBezTo>
                  <a:pt x="1896533" y="112889"/>
                  <a:pt x="1917779" y="114221"/>
                  <a:pt x="1930400" y="101600"/>
                </a:cubicBezTo>
                <a:cubicBezTo>
                  <a:pt x="1959181" y="72819"/>
                  <a:pt x="1998133" y="0"/>
                  <a:pt x="1998133" y="0"/>
                </a:cubicBezTo>
                <a:cubicBezTo>
                  <a:pt x="2043289" y="11289"/>
                  <a:pt x="2090818" y="15531"/>
                  <a:pt x="2133600" y="33866"/>
                </a:cubicBezTo>
                <a:cubicBezTo>
                  <a:pt x="2171012" y="49900"/>
                  <a:pt x="2235200" y="101600"/>
                  <a:pt x="2235200" y="101600"/>
                </a:cubicBezTo>
                <a:cubicBezTo>
                  <a:pt x="2240844" y="118533"/>
                  <a:pt x="2237608" y="142025"/>
                  <a:pt x="2252133" y="152400"/>
                </a:cubicBezTo>
                <a:cubicBezTo>
                  <a:pt x="2281182" y="173149"/>
                  <a:pt x="2353733" y="186266"/>
                  <a:pt x="2353733" y="186266"/>
                </a:cubicBezTo>
                <a:cubicBezTo>
                  <a:pt x="2375653" y="383545"/>
                  <a:pt x="2370666" y="287553"/>
                  <a:pt x="2370666" y="474133"/>
                </a:cubicBezTo>
              </a:path>
            </a:pathLst>
          </a:custGeom>
          <a:solidFill>
            <a:schemeClr val="accent1">
              <a:alpha val="73000"/>
            </a:schemeClr>
          </a:solidFill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eft Brace 30"/>
          <p:cNvSpPr/>
          <p:nvPr/>
        </p:nvSpPr>
        <p:spPr>
          <a:xfrm rot="16200000">
            <a:off x="5905500" y="1943099"/>
            <a:ext cx="228602" cy="457199"/>
          </a:xfrm>
          <a:prstGeom prst="leftBrace">
            <a:avLst/>
          </a:prstGeom>
          <a:ln>
            <a:solidFill>
              <a:srgbClr val="FF0000"/>
            </a:solidFill>
          </a:ln>
          <a:effectLst>
            <a:glow rad="63500">
              <a:srgbClr val="FF0000">
                <a:alpha val="45000"/>
              </a:srgb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 rot="10800000" flipV="1">
            <a:off x="5181601" y="2133601"/>
            <a:ext cx="16001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i="1" dirty="0" smtClean="0">
                <a:solidFill>
                  <a:srgbClr val="FD6100"/>
                </a:solidFill>
              </a:rPr>
              <a:t>r</a:t>
            </a:r>
            <a:r>
              <a:rPr lang="en-US" sz="2600" i="1" dirty="0">
                <a:solidFill>
                  <a:srgbClr val="FD6100"/>
                </a:solidFill>
              </a:rPr>
              <a:t> </a:t>
            </a:r>
            <a:endParaRPr lang="en-US" sz="2600" i="1" dirty="0" smtClean="0">
              <a:solidFill>
                <a:srgbClr val="FD6100"/>
              </a:solidFill>
            </a:endParaRPr>
          </a:p>
          <a:p>
            <a:pPr algn="ctr"/>
            <a:r>
              <a:rPr lang="en-US" sz="2600" i="1" dirty="0" smtClean="0">
                <a:solidFill>
                  <a:srgbClr val="FD6100"/>
                </a:solidFill>
              </a:rPr>
              <a:t> </a:t>
            </a:r>
            <a:r>
              <a:rPr lang="en-US" sz="2600" i="1" dirty="0" smtClean="0"/>
              <a:t>“large”</a:t>
            </a:r>
            <a:endParaRPr lang="en-US" sz="2600" i="1" dirty="0"/>
          </a:p>
        </p:txBody>
      </p:sp>
      <p:sp>
        <p:nvSpPr>
          <p:cNvPr id="33" name="Left Brace 32"/>
          <p:cNvSpPr/>
          <p:nvPr/>
        </p:nvSpPr>
        <p:spPr>
          <a:xfrm rot="16200000">
            <a:off x="4591050" y="1276348"/>
            <a:ext cx="228601" cy="1943099"/>
          </a:xfrm>
          <a:prstGeom prst="lef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 rot="10800000" flipV="1">
            <a:off x="4191000" y="2326957"/>
            <a:ext cx="1295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smtClean="0"/>
              <a:t>“small”</a:t>
            </a:r>
            <a:endParaRPr lang="en-US" sz="2600" i="1" dirty="0"/>
          </a:p>
        </p:txBody>
      </p:sp>
      <p:sp>
        <p:nvSpPr>
          <p:cNvPr id="43" name="Freeform 42"/>
          <p:cNvSpPr/>
          <p:nvPr/>
        </p:nvSpPr>
        <p:spPr>
          <a:xfrm>
            <a:off x="5791199" y="1684272"/>
            <a:ext cx="381831" cy="220726"/>
          </a:xfrm>
          <a:custGeom>
            <a:avLst/>
            <a:gdLst>
              <a:gd name="connsiteX0" fmla="*/ 0 w 525764"/>
              <a:gd name="connsiteY0" fmla="*/ 305393 h 305393"/>
              <a:gd name="connsiteX1" fmla="*/ 16933 w 525764"/>
              <a:gd name="connsiteY1" fmla="*/ 17526 h 305393"/>
              <a:gd name="connsiteX2" fmla="*/ 84666 w 525764"/>
              <a:gd name="connsiteY2" fmla="*/ 593 h 305393"/>
              <a:gd name="connsiteX3" fmla="*/ 254000 w 525764"/>
              <a:gd name="connsiteY3" fmla="*/ 17526 h 305393"/>
              <a:gd name="connsiteX4" fmla="*/ 372533 w 525764"/>
              <a:gd name="connsiteY4" fmla="*/ 68326 h 305393"/>
              <a:gd name="connsiteX5" fmla="*/ 423333 w 525764"/>
              <a:gd name="connsiteY5" fmla="*/ 34459 h 305393"/>
              <a:gd name="connsiteX6" fmla="*/ 474133 w 525764"/>
              <a:gd name="connsiteY6" fmla="*/ 17526 h 305393"/>
              <a:gd name="connsiteX7" fmla="*/ 524933 w 525764"/>
              <a:gd name="connsiteY7" fmla="*/ 220726 h 305393"/>
              <a:gd name="connsiteX8" fmla="*/ 524933 w 525764"/>
              <a:gd name="connsiteY8" fmla="*/ 271526 h 305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5764" h="305393">
                <a:moveTo>
                  <a:pt x="0" y="305393"/>
                </a:moveTo>
                <a:cubicBezTo>
                  <a:pt x="5644" y="209437"/>
                  <a:pt x="-8793" y="110141"/>
                  <a:pt x="16933" y="17526"/>
                </a:cubicBezTo>
                <a:cubicBezTo>
                  <a:pt x="23162" y="-4897"/>
                  <a:pt x="61393" y="593"/>
                  <a:pt x="84666" y="593"/>
                </a:cubicBezTo>
                <a:cubicBezTo>
                  <a:pt x="141392" y="593"/>
                  <a:pt x="197555" y="11882"/>
                  <a:pt x="254000" y="17526"/>
                </a:cubicBezTo>
                <a:cubicBezTo>
                  <a:pt x="287041" y="39553"/>
                  <a:pt x="327508" y="74758"/>
                  <a:pt x="372533" y="68326"/>
                </a:cubicBezTo>
                <a:cubicBezTo>
                  <a:pt x="392680" y="65448"/>
                  <a:pt x="405130" y="43560"/>
                  <a:pt x="423333" y="34459"/>
                </a:cubicBezTo>
                <a:cubicBezTo>
                  <a:pt x="439298" y="26477"/>
                  <a:pt x="457200" y="23170"/>
                  <a:pt x="474133" y="17526"/>
                </a:cubicBezTo>
                <a:cubicBezTo>
                  <a:pt x="507004" y="116137"/>
                  <a:pt x="513532" y="118115"/>
                  <a:pt x="524933" y="220726"/>
                </a:cubicBezTo>
                <a:cubicBezTo>
                  <a:pt x="526803" y="237556"/>
                  <a:pt x="524933" y="254593"/>
                  <a:pt x="524933" y="271526"/>
                </a:cubicBezTo>
              </a:path>
            </a:pathLst>
          </a:custGeom>
          <a:solidFill>
            <a:srgbClr val="FF0000">
              <a:alpha val="73000"/>
            </a:srgbClr>
          </a:solidFill>
          <a:ln>
            <a:solidFill>
              <a:srgbClr val="FF0000"/>
            </a:solidFill>
          </a:ln>
          <a:effectLst>
            <a:glow rad="63500">
              <a:srgbClr val="FF0000">
                <a:alpha val="45000"/>
              </a:srgb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3276600" y="347131"/>
            <a:ext cx="2895600" cy="1710267"/>
          </a:xfrm>
          <a:custGeom>
            <a:avLst/>
            <a:gdLst>
              <a:gd name="connsiteX0" fmla="*/ 0 w 2895600"/>
              <a:gd name="connsiteY0" fmla="*/ 897467 h 1710267"/>
              <a:gd name="connsiteX1" fmla="*/ 50800 w 2895600"/>
              <a:gd name="connsiteY1" fmla="*/ 982134 h 1710267"/>
              <a:gd name="connsiteX2" fmla="*/ 84666 w 2895600"/>
              <a:gd name="connsiteY2" fmla="*/ 1083734 h 1710267"/>
              <a:gd name="connsiteX3" fmla="*/ 118533 w 2895600"/>
              <a:gd name="connsiteY3" fmla="*/ 1185334 h 1710267"/>
              <a:gd name="connsiteX4" fmla="*/ 135466 w 2895600"/>
              <a:gd name="connsiteY4" fmla="*/ 1253067 h 1710267"/>
              <a:gd name="connsiteX5" fmla="*/ 169333 w 2895600"/>
              <a:gd name="connsiteY5" fmla="*/ 1303867 h 1710267"/>
              <a:gd name="connsiteX6" fmla="*/ 203200 w 2895600"/>
              <a:gd name="connsiteY6" fmla="*/ 1422400 h 1710267"/>
              <a:gd name="connsiteX7" fmla="*/ 237066 w 2895600"/>
              <a:gd name="connsiteY7" fmla="*/ 1524000 h 1710267"/>
              <a:gd name="connsiteX8" fmla="*/ 254000 w 2895600"/>
              <a:gd name="connsiteY8" fmla="*/ 1574800 h 1710267"/>
              <a:gd name="connsiteX9" fmla="*/ 304800 w 2895600"/>
              <a:gd name="connsiteY9" fmla="*/ 1608667 h 1710267"/>
              <a:gd name="connsiteX10" fmla="*/ 321733 w 2895600"/>
              <a:gd name="connsiteY10" fmla="*/ 1659467 h 1710267"/>
              <a:gd name="connsiteX11" fmla="*/ 541866 w 2895600"/>
              <a:gd name="connsiteY11" fmla="*/ 1625600 h 1710267"/>
              <a:gd name="connsiteX12" fmla="*/ 728133 w 2895600"/>
              <a:gd name="connsiteY12" fmla="*/ 1540934 h 1710267"/>
              <a:gd name="connsiteX13" fmla="*/ 829733 w 2895600"/>
              <a:gd name="connsiteY13" fmla="*/ 1625600 h 1710267"/>
              <a:gd name="connsiteX14" fmla="*/ 982133 w 2895600"/>
              <a:gd name="connsiteY14" fmla="*/ 1710267 h 1710267"/>
              <a:gd name="connsiteX15" fmla="*/ 1083733 w 2895600"/>
              <a:gd name="connsiteY15" fmla="*/ 1659467 h 1710267"/>
              <a:gd name="connsiteX16" fmla="*/ 1219200 w 2895600"/>
              <a:gd name="connsiteY16" fmla="*/ 1591734 h 1710267"/>
              <a:gd name="connsiteX17" fmla="*/ 1270000 w 2895600"/>
              <a:gd name="connsiteY17" fmla="*/ 1574800 h 1710267"/>
              <a:gd name="connsiteX18" fmla="*/ 1371600 w 2895600"/>
              <a:gd name="connsiteY18" fmla="*/ 1524000 h 1710267"/>
              <a:gd name="connsiteX19" fmla="*/ 1557866 w 2895600"/>
              <a:gd name="connsiteY19" fmla="*/ 1490134 h 1710267"/>
              <a:gd name="connsiteX20" fmla="*/ 1591733 w 2895600"/>
              <a:gd name="connsiteY20" fmla="*/ 1591734 h 1710267"/>
              <a:gd name="connsiteX21" fmla="*/ 1693333 w 2895600"/>
              <a:gd name="connsiteY21" fmla="*/ 1625600 h 1710267"/>
              <a:gd name="connsiteX22" fmla="*/ 1794933 w 2895600"/>
              <a:gd name="connsiteY22" fmla="*/ 1676400 h 1710267"/>
              <a:gd name="connsiteX23" fmla="*/ 1862666 w 2895600"/>
              <a:gd name="connsiteY23" fmla="*/ 1642534 h 1710267"/>
              <a:gd name="connsiteX24" fmla="*/ 1896533 w 2895600"/>
              <a:gd name="connsiteY24" fmla="*/ 1591734 h 1710267"/>
              <a:gd name="connsiteX25" fmla="*/ 1913466 w 2895600"/>
              <a:gd name="connsiteY25" fmla="*/ 1540934 h 1710267"/>
              <a:gd name="connsiteX26" fmla="*/ 2015066 w 2895600"/>
              <a:gd name="connsiteY26" fmla="*/ 1473200 h 1710267"/>
              <a:gd name="connsiteX27" fmla="*/ 2133600 w 2895600"/>
              <a:gd name="connsiteY27" fmla="*/ 1507067 h 1710267"/>
              <a:gd name="connsiteX28" fmla="*/ 2184400 w 2895600"/>
              <a:gd name="connsiteY28" fmla="*/ 1540934 h 1710267"/>
              <a:gd name="connsiteX29" fmla="*/ 2218266 w 2895600"/>
              <a:gd name="connsiteY29" fmla="*/ 1591734 h 1710267"/>
              <a:gd name="connsiteX30" fmla="*/ 2302933 w 2895600"/>
              <a:gd name="connsiteY30" fmla="*/ 1676400 h 1710267"/>
              <a:gd name="connsiteX31" fmla="*/ 2387600 w 2895600"/>
              <a:gd name="connsiteY31" fmla="*/ 1557867 h 1710267"/>
              <a:gd name="connsiteX32" fmla="*/ 2438400 w 2895600"/>
              <a:gd name="connsiteY32" fmla="*/ 1507067 h 1710267"/>
              <a:gd name="connsiteX33" fmla="*/ 2523066 w 2895600"/>
              <a:gd name="connsiteY33" fmla="*/ 1354667 h 1710267"/>
              <a:gd name="connsiteX34" fmla="*/ 2556933 w 2895600"/>
              <a:gd name="connsiteY34" fmla="*/ 1303867 h 1710267"/>
              <a:gd name="connsiteX35" fmla="*/ 2590800 w 2895600"/>
              <a:gd name="connsiteY35" fmla="*/ 1202267 h 1710267"/>
              <a:gd name="connsiteX36" fmla="*/ 2607733 w 2895600"/>
              <a:gd name="connsiteY36" fmla="*/ 1151467 h 1710267"/>
              <a:gd name="connsiteX37" fmla="*/ 2624666 w 2895600"/>
              <a:gd name="connsiteY37" fmla="*/ 1083734 h 1710267"/>
              <a:gd name="connsiteX38" fmla="*/ 2641600 w 2895600"/>
              <a:gd name="connsiteY38" fmla="*/ 999067 h 1710267"/>
              <a:gd name="connsiteX39" fmla="*/ 2658533 w 2895600"/>
              <a:gd name="connsiteY39" fmla="*/ 948267 h 1710267"/>
              <a:gd name="connsiteX40" fmla="*/ 2675466 w 2895600"/>
              <a:gd name="connsiteY40" fmla="*/ 880534 h 1710267"/>
              <a:gd name="connsiteX41" fmla="*/ 2692400 w 2895600"/>
              <a:gd name="connsiteY41" fmla="*/ 795867 h 1710267"/>
              <a:gd name="connsiteX42" fmla="*/ 2726266 w 2895600"/>
              <a:gd name="connsiteY42" fmla="*/ 694267 h 1710267"/>
              <a:gd name="connsiteX43" fmla="*/ 2760133 w 2895600"/>
              <a:gd name="connsiteY43" fmla="*/ 558800 h 1710267"/>
              <a:gd name="connsiteX44" fmla="*/ 2777066 w 2895600"/>
              <a:gd name="connsiteY44" fmla="*/ 491067 h 1710267"/>
              <a:gd name="connsiteX45" fmla="*/ 2794000 w 2895600"/>
              <a:gd name="connsiteY45" fmla="*/ 372534 h 1710267"/>
              <a:gd name="connsiteX46" fmla="*/ 2844800 w 2895600"/>
              <a:gd name="connsiteY46" fmla="*/ 203200 h 1710267"/>
              <a:gd name="connsiteX47" fmla="*/ 2861733 w 2895600"/>
              <a:gd name="connsiteY47" fmla="*/ 152400 h 1710267"/>
              <a:gd name="connsiteX48" fmla="*/ 2878666 w 2895600"/>
              <a:gd name="connsiteY48" fmla="*/ 67734 h 1710267"/>
              <a:gd name="connsiteX49" fmla="*/ 2895600 w 2895600"/>
              <a:gd name="connsiteY49" fmla="*/ 0 h 171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895600" h="1710267">
                <a:moveTo>
                  <a:pt x="0" y="897467"/>
                </a:moveTo>
                <a:cubicBezTo>
                  <a:pt x="16933" y="925689"/>
                  <a:pt x="37181" y="952171"/>
                  <a:pt x="50800" y="982134"/>
                </a:cubicBezTo>
                <a:cubicBezTo>
                  <a:pt x="65572" y="1014633"/>
                  <a:pt x="73377" y="1049867"/>
                  <a:pt x="84666" y="1083734"/>
                </a:cubicBezTo>
                <a:lnTo>
                  <a:pt x="118533" y="1185334"/>
                </a:lnTo>
                <a:cubicBezTo>
                  <a:pt x="124177" y="1207912"/>
                  <a:pt x="126298" y="1231676"/>
                  <a:pt x="135466" y="1253067"/>
                </a:cubicBezTo>
                <a:cubicBezTo>
                  <a:pt x="143483" y="1271773"/>
                  <a:pt x="158044" y="1286934"/>
                  <a:pt x="169333" y="1303867"/>
                </a:cubicBezTo>
                <a:cubicBezTo>
                  <a:pt x="226240" y="1474591"/>
                  <a:pt x="139413" y="1209776"/>
                  <a:pt x="203200" y="1422400"/>
                </a:cubicBezTo>
                <a:cubicBezTo>
                  <a:pt x="213458" y="1456593"/>
                  <a:pt x="225777" y="1490133"/>
                  <a:pt x="237066" y="1524000"/>
                </a:cubicBezTo>
                <a:cubicBezTo>
                  <a:pt x="242710" y="1540933"/>
                  <a:pt x="239148" y="1564899"/>
                  <a:pt x="254000" y="1574800"/>
                </a:cubicBezTo>
                <a:lnTo>
                  <a:pt x="304800" y="1608667"/>
                </a:lnTo>
                <a:cubicBezTo>
                  <a:pt x="310444" y="1625600"/>
                  <a:pt x="304172" y="1656274"/>
                  <a:pt x="321733" y="1659467"/>
                </a:cubicBezTo>
                <a:cubicBezTo>
                  <a:pt x="406478" y="1674875"/>
                  <a:pt x="469456" y="1649738"/>
                  <a:pt x="541866" y="1625600"/>
                </a:cubicBezTo>
                <a:cubicBezTo>
                  <a:pt x="631739" y="1490791"/>
                  <a:pt x="569306" y="1518244"/>
                  <a:pt x="728133" y="1540934"/>
                </a:cubicBezTo>
                <a:cubicBezTo>
                  <a:pt x="913020" y="1633376"/>
                  <a:pt x="702086" y="1513909"/>
                  <a:pt x="829733" y="1625600"/>
                </a:cubicBezTo>
                <a:cubicBezTo>
                  <a:pt x="901397" y="1688306"/>
                  <a:pt x="912359" y="1687010"/>
                  <a:pt x="982133" y="1710267"/>
                </a:cubicBezTo>
                <a:cubicBezTo>
                  <a:pt x="1085144" y="1675931"/>
                  <a:pt x="980565" y="1715740"/>
                  <a:pt x="1083733" y="1659467"/>
                </a:cubicBezTo>
                <a:cubicBezTo>
                  <a:pt x="1128054" y="1635292"/>
                  <a:pt x="1171305" y="1607699"/>
                  <a:pt x="1219200" y="1591734"/>
                </a:cubicBezTo>
                <a:cubicBezTo>
                  <a:pt x="1236133" y="1586089"/>
                  <a:pt x="1254035" y="1582782"/>
                  <a:pt x="1270000" y="1574800"/>
                </a:cubicBezTo>
                <a:cubicBezTo>
                  <a:pt x="1401303" y="1509148"/>
                  <a:pt x="1243912" y="1566564"/>
                  <a:pt x="1371600" y="1524000"/>
                </a:cubicBezTo>
                <a:cubicBezTo>
                  <a:pt x="1426237" y="1469363"/>
                  <a:pt x="1452494" y="1416373"/>
                  <a:pt x="1557866" y="1490134"/>
                </a:cubicBezTo>
                <a:cubicBezTo>
                  <a:pt x="1587111" y="1510606"/>
                  <a:pt x="1557866" y="1580445"/>
                  <a:pt x="1591733" y="1591734"/>
                </a:cubicBezTo>
                <a:lnTo>
                  <a:pt x="1693333" y="1625600"/>
                </a:lnTo>
                <a:cubicBezTo>
                  <a:pt x="1711965" y="1638022"/>
                  <a:pt x="1766064" y="1680524"/>
                  <a:pt x="1794933" y="1676400"/>
                </a:cubicBezTo>
                <a:cubicBezTo>
                  <a:pt x="1819922" y="1672830"/>
                  <a:pt x="1840088" y="1653823"/>
                  <a:pt x="1862666" y="1642534"/>
                </a:cubicBezTo>
                <a:cubicBezTo>
                  <a:pt x="1873955" y="1625601"/>
                  <a:pt x="1887432" y="1609937"/>
                  <a:pt x="1896533" y="1591734"/>
                </a:cubicBezTo>
                <a:cubicBezTo>
                  <a:pt x="1904515" y="1575769"/>
                  <a:pt x="1900845" y="1553555"/>
                  <a:pt x="1913466" y="1540934"/>
                </a:cubicBezTo>
                <a:cubicBezTo>
                  <a:pt x="1942247" y="1512153"/>
                  <a:pt x="2015066" y="1473200"/>
                  <a:pt x="2015066" y="1473200"/>
                </a:cubicBezTo>
                <a:cubicBezTo>
                  <a:pt x="2036763" y="1478624"/>
                  <a:pt x="2109310" y="1494922"/>
                  <a:pt x="2133600" y="1507067"/>
                </a:cubicBezTo>
                <a:cubicBezTo>
                  <a:pt x="2151803" y="1516168"/>
                  <a:pt x="2167467" y="1529645"/>
                  <a:pt x="2184400" y="1540934"/>
                </a:cubicBezTo>
                <a:cubicBezTo>
                  <a:pt x="2195689" y="1557867"/>
                  <a:pt x="2203876" y="1577344"/>
                  <a:pt x="2218266" y="1591734"/>
                </a:cubicBezTo>
                <a:cubicBezTo>
                  <a:pt x="2331158" y="1704626"/>
                  <a:pt x="2212618" y="1540929"/>
                  <a:pt x="2302933" y="1676400"/>
                </a:cubicBezTo>
                <a:cubicBezTo>
                  <a:pt x="2446865" y="1628423"/>
                  <a:pt x="2229557" y="1715910"/>
                  <a:pt x="2387600" y="1557867"/>
                </a:cubicBezTo>
                <a:lnTo>
                  <a:pt x="2438400" y="1507067"/>
                </a:lnTo>
                <a:cubicBezTo>
                  <a:pt x="2468204" y="1417654"/>
                  <a:pt x="2445432" y="1471117"/>
                  <a:pt x="2523066" y="1354667"/>
                </a:cubicBezTo>
                <a:lnTo>
                  <a:pt x="2556933" y="1303867"/>
                </a:lnTo>
                <a:lnTo>
                  <a:pt x="2590800" y="1202267"/>
                </a:lnTo>
                <a:cubicBezTo>
                  <a:pt x="2596444" y="1185334"/>
                  <a:pt x="2603404" y="1168783"/>
                  <a:pt x="2607733" y="1151467"/>
                </a:cubicBezTo>
                <a:cubicBezTo>
                  <a:pt x="2613377" y="1128889"/>
                  <a:pt x="2619617" y="1106452"/>
                  <a:pt x="2624666" y="1083734"/>
                </a:cubicBezTo>
                <a:cubicBezTo>
                  <a:pt x="2630910" y="1055638"/>
                  <a:pt x="2634619" y="1026989"/>
                  <a:pt x="2641600" y="999067"/>
                </a:cubicBezTo>
                <a:cubicBezTo>
                  <a:pt x="2645929" y="981751"/>
                  <a:pt x="2653630" y="965430"/>
                  <a:pt x="2658533" y="948267"/>
                </a:cubicBezTo>
                <a:cubicBezTo>
                  <a:pt x="2664926" y="925890"/>
                  <a:pt x="2670417" y="903252"/>
                  <a:pt x="2675466" y="880534"/>
                </a:cubicBezTo>
                <a:cubicBezTo>
                  <a:pt x="2681710" y="852438"/>
                  <a:pt x="2684827" y="823634"/>
                  <a:pt x="2692400" y="795867"/>
                </a:cubicBezTo>
                <a:cubicBezTo>
                  <a:pt x="2701793" y="761426"/>
                  <a:pt x="2717608" y="728900"/>
                  <a:pt x="2726266" y="694267"/>
                </a:cubicBezTo>
                <a:lnTo>
                  <a:pt x="2760133" y="558800"/>
                </a:lnTo>
                <a:cubicBezTo>
                  <a:pt x="2765777" y="536222"/>
                  <a:pt x="2773775" y="514106"/>
                  <a:pt x="2777066" y="491067"/>
                </a:cubicBezTo>
                <a:cubicBezTo>
                  <a:pt x="2782711" y="451556"/>
                  <a:pt x="2786860" y="411802"/>
                  <a:pt x="2794000" y="372534"/>
                </a:cubicBezTo>
                <a:cubicBezTo>
                  <a:pt x="2804238" y="316225"/>
                  <a:pt x="2827123" y="256230"/>
                  <a:pt x="2844800" y="203200"/>
                </a:cubicBezTo>
                <a:cubicBezTo>
                  <a:pt x="2850444" y="186267"/>
                  <a:pt x="2858233" y="169903"/>
                  <a:pt x="2861733" y="152400"/>
                </a:cubicBezTo>
                <a:cubicBezTo>
                  <a:pt x="2867377" y="124178"/>
                  <a:pt x="2872422" y="95830"/>
                  <a:pt x="2878666" y="67734"/>
                </a:cubicBezTo>
                <a:cubicBezTo>
                  <a:pt x="2883715" y="45015"/>
                  <a:pt x="2895600" y="0"/>
                  <a:pt x="2895600" y="0"/>
                </a:cubicBezTo>
              </a:path>
            </a:pathLst>
          </a:custGeom>
          <a:ln w="44450"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81000" y="2971800"/>
            <a:ext cx="7848600" cy="1981200"/>
          </a:xfrm>
          <a:prstGeom prst="rect">
            <a:avLst/>
          </a:prstGeom>
          <a:solidFill>
            <a:schemeClr val="accent1">
              <a:lumMod val="60000"/>
              <a:lumOff val="40000"/>
              <a:alpha val="36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 rot="10800000" flipV="1">
            <a:off x="2743200" y="1143001"/>
            <a:ext cx="1295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/>
              <a:t>d</a:t>
            </a:r>
            <a:r>
              <a:rPr lang="en-US" sz="2600" baseline="-25000" dirty="0" err="1" smtClean="0"/>
              <a:t>f,g</a:t>
            </a:r>
            <a:endParaRPr lang="en-US" sz="2600" baseline="-25000" dirty="0"/>
          </a:p>
        </p:txBody>
      </p:sp>
      <p:sp>
        <p:nvSpPr>
          <p:cNvPr id="47" name="TextBox 46"/>
          <p:cNvSpPr txBox="1"/>
          <p:nvPr/>
        </p:nvSpPr>
        <p:spPr>
          <a:xfrm rot="10800000" flipV="1">
            <a:off x="304800" y="533400"/>
            <a:ext cx="5867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 </a:t>
            </a:r>
            <a:r>
              <a:rPr lang="en-US" sz="2600" dirty="0" smtClean="0">
                <a:solidFill>
                  <a:srgbClr val="FF0000"/>
                </a:solidFill>
              </a:rPr>
              <a:t>r</a:t>
            </a:r>
            <a:r>
              <a:rPr lang="en-US" sz="2600" dirty="0" smtClean="0"/>
              <a:t>-approx. maximal inner product:</a:t>
            </a:r>
            <a:endParaRPr lang="en-US" sz="2600" baseline="-25000" dirty="0"/>
          </a:p>
        </p:txBody>
      </p:sp>
      <p:sp>
        <p:nvSpPr>
          <p:cNvPr id="2" name="Rectangle 1"/>
          <p:cNvSpPr/>
          <p:nvPr/>
        </p:nvSpPr>
        <p:spPr>
          <a:xfrm>
            <a:off x="-2057400" y="2971800"/>
            <a:ext cx="10439400" cy="2209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667000"/>
            <a:ext cx="1676400" cy="2277110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 rot="10800000" flipV="1">
            <a:off x="2438400" y="3505200"/>
            <a:ext cx="5867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/>
              <a:t>Chebyshev</a:t>
            </a:r>
            <a:r>
              <a:rPr lang="en-US" sz="2600" b="1" dirty="0" smtClean="0"/>
              <a:t> Polynomials!</a:t>
            </a:r>
            <a:endParaRPr lang="en-US" sz="2600" baseline="-25000" dirty="0"/>
          </a:p>
        </p:txBody>
      </p:sp>
    </p:spTree>
    <p:extLst>
      <p:ext uri="{BB962C8B-B14F-4D97-AF65-F5344CB8AC3E}">
        <p14:creationId xmlns:p14="http://schemas.microsoft.com/office/powerpoint/2010/main" val="1659738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/>
      <p:bldP spid="33" grpId="0" animBg="1"/>
      <p:bldP spid="34" grpId="0"/>
      <p:bldP spid="43" grpId="0" animBg="1"/>
      <p:bldP spid="25" grpId="0" animBg="1"/>
      <p:bldP spid="45" grpId="0" animBg="1"/>
      <p:bldP spid="46" grpId="0"/>
      <p:bldP spid="47" grpId="0"/>
      <p:bldP spid="2" grpId="0" animBg="1"/>
      <p:bldP spid="4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The Algorithm </a:t>
            </a:r>
            <a:endParaRPr lang="en-US" sz="4000" b="1" dirty="0"/>
          </a:p>
        </p:txBody>
      </p:sp>
      <p:sp>
        <p:nvSpPr>
          <p:cNvPr id="13" name="Rectangle 12"/>
          <p:cNvSpPr/>
          <p:nvPr/>
        </p:nvSpPr>
        <p:spPr>
          <a:xfrm>
            <a:off x="914400" y="1676400"/>
            <a:ext cx="30480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000" b="1" dirty="0">
                <a:ln w="50800"/>
                <a:solidFill>
                  <a:schemeClr val="bg1">
                    <a:shade val="50000"/>
                  </a:schemeClr>
                </a:solidFill>
              </a:rPr>
              <a:t>A</a:t>
            </a:r>
          </a:p>
        </p:txBody>
      </p:sp>
      <p:sp>
        <p:nvSpPr>
          <p:cNvPr id="8" name="Right Arrow 7"/>
          <p:cNvSpPr/>
          <p:nvPr/>
        </p:nvSpPr>
        <p:spPr>
          <a:xfrm rot="5400000">
            <a:off x="2057400" y="2209800"/>
            <a:ext cx="457199" cy="609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Brace 15"/>
          <p:cNvSpPr/>
          <p:nvPr/>
        </p:nvSpPr>
        <p:spPr>
          <a:xfrm rot="16200000" flipH="1" flipV="1">
            <a:off x="2327944" y="-34254"/>
            <a:ext cx="220909" cy="30480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 rot="10800000" flipV="1">
            <a:off x="2298798" y="914401"/>
            <a:ext cx="6730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smtClean="0"/>
              <a:t>n</a:t>
            </a:r>
            <a:endParaRPr lang="en-US" sz="2600" i="1" dirty="0"/>
          </a:p>
        </p:txBody>
      </p:sp>
      <p:sp>
        <p:nvSpPr>
          <p:cNvPr id="28" name="Left Brace 27"/>
          <p:cNvSpPr/>
          <p:nvPr/>
        </p:nvSpPr>
        <p:spPr>
          <a:xfrm>
            <a:off x="533400" y="1676401"/>
            <a:ext cx="228600" cy="4572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52400" y="1641157"/>
            <a:ext cx="44277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 smtClean="0"/>
              <a:t>d</a:t>
            </a:r>
            <a:endParaRPr lang="en-US" sz="2600" i="1" dirty="0"/>
          </a:p>
        </p:txBody>
      </p:sp>
      <p:sp>
        <p:nvSpPr>
          <p:cNvPr id="40" name="TextBox 39"/>
          <p:cNvSpPr txBox="1"/>
          <p:nvPr/>
        </p:nvSpPr>
        <p:spPr>
          <a:xfrm>
            <a:off x="4191000" y="1447800"/>
            <a:ext cx="48422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FFFF"/>
                </a:solidFill>
              </a:rPr>
              <a:t>Partition vectors into two sets: only </a:t>
            </a:r>
          </a:p>
          <a:p>
            <a:r>
              <a:rPr lang="en-US" sz="2200" dirty="0" smtClean="0">
                <a:solidFill>
                  <a:srgbClr val="FFFFFF"/>
                </a:solidFill>
              </a:rPr>
              <a:t>consider inner products across partition.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09600" y="3048000"/>
            <a:ext cx="15240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</a:t>
            </a:r>
            <a:r>
              <a:rPr lang="en-US" sz="3000" b="1" dirty="0">
                <a:ln w="50800"/>
                <a:solidFill>
                  <a:schemeClr val="bg1">
                    <a:shade val="50000"/>
                  </a:schemeClr>
                </a:solidFill>
              </a:rPr>
              <a:t>1</a:t>
            </a:r>
          </a:p>
        </p:txBody>
      </p:sp>
      <p:sp>
        <p:nvSpPr>
          <p:cNvPr id="61" name="Left Brace 60"/>
          <p:cNvSpPr/>
          <p:nvPr/>
        </p:nvSpPr>
        <p:spPr>
          <a:xfrm rot="16200000" flipH="1" flipV="1">
            <a:off x="1261144" y="2099347"/>
            <a:ext cx="220911" cy="152400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 rot="10800000" flipV="1">
            <a:off x="1155798" y="2286001"/>
            <a:ext cx="6730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smtClean="0"/>
              <a:t>n/2</a:t>
            </a:r>
            <a:endParaRPr lang="en-US" sz="2600" i="1" dirty="0"/>
          </a:p>
        </p:txBody>
      </p:sp>
      <p:sp>
        <p:nvSpPr>
          <p:cNvPr id="65" name="Rectangle 64"/>
          <p:cNvSpPr/>
          <p:nvPr/>
        </p:nvSpPr>
        <p:spPr>
          <a:xfrm>
            <a:off x="2514600" y="3048001"/>
            <a:ext cx="15240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A2</a:t>
            </a:r>
            <a:endParaRPr lang="en-US" sz="3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66" name="Left Brace 65"/>
          <p:cNvSpPr/>
          <p:nvPr/>
        </p:nvSpPr>
        <p:spPr>
          <a:xfrm rot="16200000" flipH="1" flipV="1">
            <a:off x="3166144" y="2099348"/>
            <a:ext cx="220911" cy="152400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 rot="10800000" flipV="1">
            <a:off x="3060798" y="2286002"/>
            <a:ext cx="6730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smtClean="0"/>
              <a:t>n/2</a:t>
            </a:r>
            <a:endParaRPr lang="en-US" sz="2600" i="1" dirty="0"/>
          </a:p>
        </p:txBody>
      </p:sp>
      <p:sp>
        <p:nvSpPr>
          <p:cNvPr id="68" name="TextBox 67"/>
          <p:cNvSpPr txBox="1"/>
          <p:nvPr/>
        </p:nvSpPr>
        <p:spPr>
          <a:xfrm>
            <a:off x="711520" y="685800"/>
            <a:ext cx="82280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Find pair of vectors with inner product within </a:t>
            </a:r>
            <a:r>
              <a:rPr lang="en-US" sz="2200" i="1" dirty="0" smtClean="0"/>
              <a:t>r </a:t>
            </a:r>
            <a:r>
              <a:rPr lang="en-US" sz="2200" dirty="0" smtClean="0"/>
              <a:t>of opt, </a:t>
            </a:r>
            <a:r>
              <a:rPr lang="en-US" sz="2200" dirty="0" smtClean="0">
                <a:solidFill>
                  <a:srgbClr val="FFCF03"/>
                </a:solidFill>
              </a:rPr>
              <a:t>time </a:t>
            </a:r>
            <a:r>
              <a:rPr lang="en-US" sz="2600" dirty="0" smtClean="0">
                <a:solidFill>
                  <a:srgbClr val="FFCF03"/>
                </a:solidFill>
              </a:rPr>
              <a:t>n</a:t>
            </a:r>
            <a:r>
              <a:rPr lang="en-US" sz="2600" baseline="30000" dirty="0" smtClean="0">
                <a:solidFill>
                  <a:srgbClr val="FFCF03"/>
                </a:solidFill>
              </a:rPr>
              <a:t>2-</a:t>
            </a:r>
            <a:r>
              <a:rPr lang="en-US" sz="2600" baseline="30000" dirty="0" smtClean="0">
                <a:solidFill>
                  <a:srgbClr val="FFFF00"/>
                </a:solidFill>
              </a:rPr>
              <a:t>O(</a:t>
            </a:r>
            <a:r>
              <a:rPr lang="en-US" sz="2600" baseline="30000" dirty="0" err="1" smtClean="0">
                <a:solidFill>
                  <a:srgbClr val="FFFF00"/>
                </a:solidFill>
              </a:rPr>
              <a:t>sqrt</a:t>
            </a:r>
            <a:r>
              <a:rPr lang="en-US" sz="2600" baseline="30000" dirty="0" smtClean="0">
                <a:solidFill>
                  <a:srgbClr val="FFFF00"/>
                </a:solidFill>
              </a:rPr>
              <a:t>(r))</a:t>
            </a:r>
            <a:endParaRPr lang="en-US" sz="2600" baseline="30000" dirty="0">
              <a:solidFill>
                <a:srgbClr val="FFFF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191000" y="2514600"/>
            <a:ext cx="46100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FFFF"/>
                </a:solidFill>
              </a:rPr>
              <a:t>Apply </a:t>
            </a:r>
            <a:r>
              <a:rPr lang="en-US" sz="2200" dirty="0" err="1" smtClean="0">
                <a:solidFill>
                  <a:srgbClr val="FFFF00"/>
                </a:solidFill>
              </a:rPr>
              <a:t>Chebyshev</a:t>
            </a:r>
            <a:r>
              <a:rPr lang="en-US" sz="2200" dirty="0" smtClean="0">
                <a:solidFill>
                  <a:srgbClr val="FFFF00"/>
                </a:solidFill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</a:rPr>
              <a:t>embeddings</a:t>
            </a:r>
            <a:r>
              <a:rPr lang="en-US" sz="2200" dirty="0" smtClean="0">
                <a:solidFill>
                  <a:srgbClr val="FFFFFF"/>
                </a:solidFill>
              </a:rPr>
              <a:t> ,f and g</a:t>
            </a:r>
          </a:p>
        </p:txBody>
      </p:sp>
      <p:sp>
        <p:nvSpPr>
          <p:cNvPr id="70" name="Right Arrow 69"/>
          <p:cNvSpPr/>
          <p:nvPr/>
        </p:nvSpPr>
        <p:spPr>
          <a:xfrm rot="5400000">
            <a:off x="850996" y="4114799"/>
            <a:ext cx="914401" cy="609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 rot="10800000" flipV="1">
            <a:off x="1168595" y="3927157"/>
            <a:ext cx="6730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72" name="Right Arrow 71"/>
          <p:cNvSpPr/>
          <p:nvPr/>
        </p:nvSpPr>
        <p:spPr>
          <a:xfrm rot="5400000">
            <a:off x="2908396" y="4114798"/>
            <a:ext cx="914401" cy="609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 rot="10800000" flipV="1">
            <a:off x="3136998" y="3962400"/>
            <a:ext cx="6730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74" name="Left Brace 73"/>
          <p:cNvSpPr/>
          <p:nvPr/>
        </p:nvSpPr>
        <p:spPr>
          <a:xfrm>
            <a:off x="304800" y="3007044"/>
            <a:ext cx="228600" cy="4572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0" y="2971800"/>
            <a:ext cx="44277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 smtClean="0"/>
              <a:t>d</a:t>
            </a:r>
            <a:endParaRPr lang="en-US" sz="2600" i="1" dirty="0"/>
          </a:p>
        </p:txBody>
      </p:sp>
      <p:sp>
        <p:nvSpPr>
          <p:cNvPr id="77" name="Rectangle 76"/>
          <p:cNvSpPr/>
          <p:nvPr/>
        </p:nvSpPr>
        <p:spPr>
          <a:xfrm>
            <a:off x="609600" y="5714998"/>
            <a:ext cx="1524000" cy="9144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</a:t>
            </a:r>
            <a:r>
              <a:rPr lang="en-US" sz="3000" b="1" dirty="0">
                <a:ln w="50800"/>
                <a:solidFill>
                  <a:schemeClr val="bg1">
                    <a:shade val="50000"/>
                  </a:schemeClr>
                </a:solidFill>
              </a:rPr>
              <a:t>1</a:t>
            </a:r>
          </a:p>
        </p:txBody>
      </p:sp>
      <p:sp>
        <p:nvSpPr>
          <p:cNvPr id="78" name="Left Brace 77"/>
          <p:cNvSpPr/>
          <p:nvPr/>
        </p:nvSpPr>
        <p:spPr>
          <a:xfrm rot="16200000" flipH="1" flipV="1">
            <a:off x="1261144" y="4766346"/>
            <a:ext cx="220911" cy="152400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 rot="10800000" flipV="1">
            <a:off x="1155798" y="4953000"/>
            <a:ext cx="6730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smtClean="0"/>
              <a:t>n/2</a:t>
            </a:r>
            <a:endParaRPr lang="en-US" sz="2600" i="1" dirty="0"/>
          </a:p>
        </p:txBody>
      </p:sp>
      <p:sp>
        <p:nvSpPr>
          <p:cNvPr id="80" name="Rectangle 79"/>
          <p:cNvSpPr/>
          <p:nvPr/>
        </p:nvSpPr>
        <p:spPr>
          <a:xfrm>
            <a:off x="2514600" y="5715000"/>
            <a:ext cx="15240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A2</a:t>
            </a:r>
            <a:endParaRPr lang="en-US" sz="3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81" name="Left Brace 80"/>
          <p:cNvSpPr/>
          <p:nvPr/>
        </p:nvSpPr>
        <p:spPr>
          <a:xfrm rot="16200000" flipH="1" flipV="1">
            <a:off x="3166144" y="4766347"/>
            <a:ext cx="220911" cy="152400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 rot="10800000" flipV="1">
            <a:off x="3060798" y="4953001"/>
            <a:ext cx="6730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smtClean="0"/>
              <a:t>n/2</a:t>
            </a:r>
            <a:endParaRPr lang="en-US" sz="2600" i="1" dirty="0"/>
          </a:p>
        </p:txBody>
      </p:sp>
      <p:grpSp>
        <p:nvGrpSpPr>
          <p:cNvPr id="85" name="Group 84"/>
          <p:cNvGrpSpPr/>
          <p:nvPr/>
        </p:nvGrpSpPr>
        <p:grpSpPr>
          <a:xfrm>
            <a:off x="5181600" y="3566805"/>
            <a:ext cx="2895600" cy="90800"/>
            <a:chOff x="-3276600" y="3672830"/>
            <a:chExt cx="2895600" cy="152399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-1892202" y="3672830"/>
              <a:ext cx="0" cy="15239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>
              <a:off x="-3276600" y="3763675"/>
              <a:ext cx="28956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reeform 2"/>
          <p:cNvSpPr/>
          <p:nvPr/>
        </p:nvSpPr>
        <p:spPr>
          <a:xfrm>
            <a:off x="5334000" y="3132667"/>
            <a:ext cx="2057399" cy="474133"/>
          </a:xfrm>
          <a:custGeom>
            <a:avLst/>
            <a:gdLst>
              <a:gd name="connsiteX0" fmla="*/ 0 w 2371153"/>
              <a:gd name="connsiteY0" fmla="*/ 457200 h 474133"/>
              <a:gd name="connsiteX1" fmla="*/ 16933 w 2371153"/>
              <a:gd name="connsiteY1" fmla="*/ 338666 h 474133"/>
              <a:gd name="connsiteX2" fmla="*/ 67733 w 2371153"/>
              <a:gd name="connsiteY2" fmla="*/ 304800 h 474133"/>
              <a:gd name="connsiteX3" fmla="*/ 84666 w 2371153"/>
              <a:gd name="connsiteY3" fmla="*/ 237066 h 474133"/>
              <a:gd name="connsiteX4" fmla="*/ 135466 w 2371153"/>
              <a:gd name="connsiteY4" fmla="*/ 135466 h 474133"/>
              <a:gd name="connsiteX5" fmla="*/ 186266 w 2371153"/>
              <a:gd name="connsiteY5" fmla="*/ 101600 h 474133"/>
              <a:gd name="connsiteX6" fmla="*/ 338666 w 2371153"/>
              <a:gd name="connsiteY6" fmla="*/ 118533 h 474133"/>
              <a:gd name="connsiteX7" fmla="*/ 440266 w 2371153"/>
              <a:gd name="connsiteY7" fmla="*/ 152400 h 474133"/>
              <a:gd name="connsiteX8" fmla="*/ 575733 w 2371153"/>
              <a:gd name="connsiteY8" fmla="*/ 169333 h 474133"/>
              <a:gd name="connsiteX9" fmla="*/ 626533 w 2371153"/>
              <a:gd name="connsiteY9" fmla="*/ 50800 h 474133"/>
              <a:gd name="connsiteX10" fmla="*/ 846666 w 2371153"/>
              <a:gd name="connsiteY10" fmla="*/ 101600 h 474133"/>
              <a:gd name="connsiteX11" fmla="*/ 948266 w 2371153"/>
              <a:gd name="connsiteY11" fmla="*/ 186266 h 474133"/>
              <a:gd name="connsiteX12" fmla="*/ 965200 w 2371153"/>
              <a:gd name="connsiteY12" fmla="*/ 237066 h 474133"/>
              <a:gd name="connsiteX13" fmla="*/ 1049866 w 2371153"/>
              <a:gd name="connsiteY13" fmla="*/ 220133 h 474133"/>
              <a:gd name="connsiteX14" fmla="*/ 1066800 w 2371153"/>
              <a:gd name="connsiteY14" fmla="*/ 169333 h 474133"/>
              <a:gd name="connsiteX15" fmla="*/ 1117600 w 2371153"/>
              <a:gd name="connsiteY15" fmla="*/ 67733 h 474133"/>
              <a:gd name="connsiteX16" fmla="*/ 1286933 w 2371153"/>
              <a:gd name="connsiteY16" fmla="*/ 84666 h 474133"/>
              <a:gd name="connsiteX17" fmla="*/ 1371600 w 2371153"/>
              <a:gd name="connsiteY17" fmla="*/ 237066 h 474133"/>
              <a:gd name="connsiteX18" fmla="*/ 1473200 w 2371153"/>
              <a:gd name="connsiteY18" fmla="*/ 304800 h 474133"/>
              <a:gd name="connsiteX19" fmla="*/ 1557866 w 2371153"/>
              <a:gd name="connsiteY19" fmla="*/ 237066 h 474133"/>
              <a:gd name="connsiteX20" fmla="*/ 1625600 w 2371153"/>
              <a:gd name="connsiteY20" fmla="*/ 135466 h 474133"/>
              <a:gd name="connsiteX21" fmla="*/ 1879600 w 2371153"/>
              <a:gd name="connsiteY21" fmla="*/ 118533 h 474133"/>
              <a:gd name="connsiteX22" fmla="*/ 1930400 w 2371153"/>
              <a:gd name="connsiteY22" fmla="*/ 101600 h 474133"/>
              <a:gd name="connsiteX23" fmla="*/ 1998133 w 2371153"/>
              <a:gd name="connsiteY23" fmla="*/ 0 h 474133"/>
              <a:gd name="connsiteX24" fmla="*/ 2133600 w 2371153"/>
              <a:gd name="connsiteY24" fmla="*/ 33866 h 474133"/>
              <a:gd name="connsiteX25" fmla="*/ 2235200 w 2371153"/>
              <a:gd name="connsiteY25" fmla="*/ 101600 h 474133"/>
              <a:gd name="connsiteX26" fmla="*/ 2252133 w 2371153"/>
              <a:gd name="connsiteY26" fmla="*/ 152400 h 474133"/>
              <a:gd name="connsiteX27" fmla="*/ 2353733 w 2371153"/>
              <a:gd name="connsiteY27" fmla="*/ 186266 h 474133"/>
              <a:gd name="connsiteX28" fmla="*/ 2370666 w 2371153"/>
              <a:gd name="connsiteY28" fmla="*/ 474133 h 47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371153" h="474133">
                <a:moveTo>
                  <a:pt x="0" y="457200"/>
                </a:moveTo>
                <a:cubicBezTo>
                  <a:pt x="5644" y="417689"/>
                  <a:pt x="723" y="375138"/>
                  <a:pt x="16933" y="338666"/>
                </a:cubicBezTo>
                <a:cubicBezTo>
                  <a:pt x="25198" y="320069"/>
                  <a:pt x="56444" y="321733"/>
                  <a:pt x="67733" y="304800"/>
                </a:cubicBezTo>
                <a:cubicBezTo>
                  <a:pt x="80642" y="285436"/>
                  <a:pt x="78272" y="259443"/>
                  <a:pt x="84666" y="237066"/>
                </a:cubicBezTo>
                <a:cubicBezTo>
                  <a:pt x="95683" y="198506"/>
                  <a:pt x="105783" y="165149"/>
                  <a:pt x="135466" y="135466"/>
                </a:cubicBezTo>
                <a:cubicBezTo>
                  <a:pt x="149856" y="121076"/>
                  <a:pt x="169333" y="112889"/>
                  <a:pt x="186266" y="101600"/>
                </a:cubicBezTo>
                <a:cubicBezTo>
                  <a:pt x="237066" y="107244"/>
                  <a:pt x="288546" y="108509"/>
                  <a:pt x="338666" y="118533"/>
                </a:cubicBezTo>
                <a:cubicBezTo>
                  <a:pt x="373671" y="125534"/>
                  <a:pt x="404843" y="147972"/>
                  <a:pt x="440266" y="152400"/>
                </a:cubicBezTo>
                <a:lnTo>
                  <a:pt x="575733" y="169333"/>
                </a:lnTo>
                <a:cubicBezTo>
                  <a:pt x="578321" y="158981"/>
                  <a:pt x="596617" y="53520"/>
                  <a:pt x="626533" y="50800"/>
                </a:cubicBezTo>
                <a:cubicBezTo>
                  <a:pt x="640809" y="49502"/>
                  <a:pt x="800378" y="90028"/>
                  <a:pt x="846666" y="101600"/>
                </a:cubicBezTo>
                <a:cubicBezTo>
                  <a:pt x="884152" y="126590"/>
                  <a:pt x="922189" y="147150"/>
                  <a:pt x="948266" y="186266"/>
                </a:cubicBezTo>
                <a:cubicBezTo>
                  <a:pt x="958167" y="201118"/>
                  <a:pt x="959555" y="220133"/>
                  <a:pt x="965200" y="237066"/>
                </a:cubicBezTo>
                <a:cubicBezTo>
                  <a:pt x="993422" y="231422"/>
                  <a:pt x="1025919" y="236098"/>
                  <a:pt x="1049866" y="220133"/>
                </a:cubicBezTo>
                <a:cubicBezTo>
                  <a:pt x="1064718" y="210232"/>
                  <a:pt x="1058818" y="185298"/>
                  <a:pt x="1066800" y="169333"/>
                </a:cubicBezTo>
                <a:cubicBezTo>
                  <a:pt x="1132452" y="38030"/>
                  <a:pt x="1075036" y="195421"/>
                  <a:pt x="1117600" y="67733"/>
                </a:cubicBezTo>
                <a:cubicBezTo>
                  <a:pt x="1174044" y="73377"/>
                  <a:pt x="1236196" y="59297"/>
                  <a:pt x="1286933" y="84666"/>
                </a:cubicBezTo>
                <a:cubicBezTo>
                  <a:pt x="1481151" y="181775"/>
                  <a:pt x="1290669" y="156135"/>
                  <a:pt x="1371600" y="237066"/>
                </a:cubicBezTo>
                <a:cubicBezTo>
                  <a:pt x="1400381" y="265847"/>
                  <a:pt x="1473200" y="304800"/>
                  <a:pt x="1473200" y="304800"/>
                </a:cubicBezTo>
                <a:cubicBezTo>
                  <a:pt x="1527313" y="286762"/>
                  <a:pt x="1532335" y="296639"/>
                  <a:pt x="1557866" y="237066"/>
                </a:cubicBezTo>
                <a:cubicBezTo>
                  <a:pt x="1578042" y="189990"/>
                  <a:pt x="1556918" y="146913"/>
                  <a:pt x="1625600" y="135466"/>
                </a:cubicBezTo>
                <a:cubicBezTo>
                  <a:pt x="1709300" y="121516"/>
                  <a:pt x="1794933" y="124177"/>
                  <a:pt x="1879600" y="118533"/>
                </a:cubicBezTo>
                <a:cubicBezTo>
                  <a:pt x="1896533" y="112889"/>
                  <a:pt x="1917779" y="114221"/>
                  <a:pt x="1930400" y="101600"/>
                </a:cubicBezTo>
                <a:cubicBezTo>
                  <a:pt x="1959181" y="72819"/>
                  <a:pt x="1998133" y="0"/>
                  <a:pt x="1998133" y="0"/>
                </a:cubicBezTo>
                <a:cubicBezTo>
                  <a:pt x="2043289" y="11289"/>
                  <a:pt x="2090818" y="15531"/>
                  <a:pt x="2133600" y="33866"/>
                </a:cubicBezTo>
                <a:cubicBezTo>
                  <a:pt x="2171012" y="49900"/>
                  <a:pt x="2235200" y="101600"/>
                  <a:pt x="2235200" y="101600"/>
                </a:cubicBezTo>
                <a:cubicBezTo>
                  <a:pt x="2240844" y="118533"/>
                  <a:pt x="2237608" y="142025"/>
                  <a:pt x="2252133" y="152400"/>
                </a:cubicBezTo>
                <a:cubicBezTo>
                  <a:pt x="2281182" y="173149"/>
                  <a:pt x="2353733" y="186266"/>
                  <a:pt x="2353733" y="186266"/>
                </a:cubicBezTo>
                <a:cubicBezTo>
                  <a:pt x="2375653" y="383545"/>
                  <a:pt x="2370666" y="287553"/>
                  <a:pt x="2370666" y="474133"/>
                </a:cubicBezTo>
              </a:path>
            </a:pathLst>
          </a:custGeom>
          <a:solidFill>
            <a:schemeClr val="accent1">
              <a:alpha val="73000"/>
            </a:schemeClr>
          </a:solidFill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Brace 3"/>
          <p:cNvSpPr/>
          <p:nvPr/>
        </p:nvSpPr>
        <p:spPr>
          <a:xfrm rot="16200000">
            <a:off x="7372351" y="3752850"/>
            <a:ext cx="380999" cy="342900"/>
          </a:xfrm>
          <a:prstGeom prst="leftBrace">
            <a:avLst/>
          </a:prstGeom>
          <a:ln>
            <a:solidFill>
              <a:srgbClr val="FF0000"/>
            </a:solidFill>
          </a:ln>
          <a:effectLst>
            <a:glow rad="63500">
              <a:srgbClr val="FF0000">
                <a:alpha val="45000"/>
              </a:srgb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 rot="10800000" flipV="1">
            <a:off x="6781801" y="3984247"/>
            <a:ext cx="16001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i="1" dirty="0" smtClean="0">
                <a:solidFill>
                  <a:srgbClr val="FD6100"/>
                </a:solidFill>
              </a:rPr>
              <a:t>r</a:t>
            </a:r>
          </a:p>
          <a:p>
            <a:pPr algn="ctr"/>
            <a:r>
              <a:rPr lang="en-US" sz="2600" i="1" dirty="0" smtClean="0"/>
              <a:t>(good)</a:t>
            </a:r>
            <a:endParaRPr lang="en-US" sz="2600" i="1" dirty="0"/>
          </a:p>
        </p:txBody>
      </p:sp>
      <p:sp>
        <p:nvSpPr>
          <p:cNvPr id="92" name="Left Brace 91"/>
          <p:cNvSpPr/>
          <p:nvPr/>
        </p:nvSpPr>
        <p:spPr>
          <a:xfrm rot="16200000">
            <a:off x="6191250" y="2952750"/>
            <a:ext cx="228601" cy="1943099"/>
          </a:xfrm>
          <a:prstGeom prst="lef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 rot="10800000" flipV="1">
            <a:off x="5943600" y="4003358"/>
            <a:ext cx="9143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smtClean="0"/>
              <a:t>(bad)</a:t>
            </a:r>
            <a:endParaRPr lang="en-US" sz="2600" i="1" dirty="0"/>
          </a:p>
        </p:txBody>
      </p:sp>
      <p:sp>
        <p:nvSpPr>
          <p:cNvPr id="94" name="Right Arrow 93"/>
          <p:cNvSpPr/>
          <p:nvPr/>
        </p:nvSpPr>
        <p:spPr>
          <a:xfrm rot="5400000">
            <a:off x="5029200" y="4495800"/>
            <a:ext cx="914400" cy="457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/>
          <p:cNvGrpSpPr/>
          <p:nvPr/>
        </p:nvGrpSpPr>
        <p:grpSpPr>
          <a:xfrm>
            <a:off x="5181600" y="5791200"/>
            <a:ext cx="2895600" cy="90800"/>
            <a:chOff x="-3276600" y="3672830"/>
            <a:chExt cx="2895600" cy="152399"/>
          </a:xfrm>
        </p:grpSpPr>
        <p:cxnSp>
          <p:nvCxnSpPr>
            <p:cNvPr id="96" name="Straight Connector 95"/>
            <p:cNvCxnSpPr/>
            <p:nvPr/>
          </p:nvCxnSpPr>
          <p:spPr>
            <a:xfrm>
              <a:off x="-1892202" y="3672830"/>
              <a:ext cx="0" cy="15239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>
              <a:off x="-3276600" y="3763675"/>
              <a:ext cx="28956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Freeform 97"/>
          <p:cNvSpPr/>
          <p:nvPr/>
        </p:nvSpPr>
        <p:spPr>
          <a:xfrm>
            <a:off x="6553201" y="4648201"/>
            <a:ext cx="152399" cy="1168398"/>
          </a:xfrm>
          <a:custGeom>
            <a:avLst/>
            <a:gdLst>
              <a:gd name="connsiteX0" fmla="*/ 0 w 2371153"/>
              <a:gd name="connsiteY0" fmla="*/ 457200 h 474133"/>
              <a:gd name="connsiteX1" fmla="*/ 16933 w 2371153"/>
              <a:gd name="connsiteY1" fmla="*/ 338666 h 474133"/>
              <a:gd name="connsiteX2" fmla="*/ 67733 w 2371153"/>
              <a:gd name="connsiteY2" fmla="*/ 304800 h 474133"/>
              <a:gd name="connsiteX3" fmla="*/ 84666 w 2371153"/>
              <a:gd name="connsiteY3" fmla="*/ 237066 h 474133"/>
              <a:gd name="connsiteX4" fmla="*/ 135466 w 2371153"/>
              <a:gd name="connsiteY4" fmla="*/ 135466 h 474133"/>
              <a:gd name="connsiteX5" fmla="*/ 186266 w 2371153"/>
              <a:gd name="connsiteY5" fmla="*/ 101600 h 474133"/>
              <a:gd name="connsiteX6" fmla="*/ 338666 w 2371153"/>
              <a:gd name="connsiteY6" fmla="*/ 118533 h 474133"/>
              <a:gd name="connsiteX7" fmla="*/ 440266 w 2371153"/>
              <a:gd name="connsiteY7" fmla="*/ 152400 h 474133"/>
              <a:gd name="connsiteX8" fmla="*/ 575733 w 2371153"/>
              <a:gd name="connsiteY8" fmla="*/ 169333 h 474133"/>
              <a:gd name="connsiteX9" fmla="*/ 626533 w 2371153"/>
              <a:gd name="connsiteY9" fmla="*/ 50800 h 474133"/>
              <a:gd name="connsiteX10" fmla="*/ 846666 w 2371153"/>
              <a:gd name="connsiteY10" fmla="*/ 101600 h 474133"/>
              <a:gd name="connsiteX11" fmla="*/ 948266 w 2371153"/>
              <a:gd name="connsiteY11" fmla="*/ 186266 h 474133"/>
              <a:gd name="connsiteX12" fmla="*/ 965200 w 2371153"/>
              <a:gd name="connsiteY12" fmla="*/ 237066 h 474133"/>
              <a:gd name="connsiteX13" fmla="*/ 1049866 w 2371153"/>
              <a:gd name="connsiteY13" fmla="*/ 220133 h 474133"/>
              <a:gd name="connsiteX14" fmla="*/ 1066800 w 2371153"/>
              <a:gd name="connsiteY14" fmla="*/ 169333 h 474133"/>
              <a:gd name="connsiteX15" fmla="*/ 1117600 w 2371153"/>
              <a:gd name="connsiteY15" fmla="*/ 67733 h 474133"/>
              <a:gd name="connsiteX16" fmla="*/ 1286933 w 2371153"/>
              <a:gd name="connsiteY16" fmla="*/ 84666 h 474133"/>
              <a:gd name="connsiteX17" fmla="*/ 1371600 w 2371153"/>
              <a:gd name="connsiteY17" fmla="*/ 237066 h 474133"/>
              <a:gd name="connsiteX18" fmla="*/ 1473200 w 2371153"/>
              <a:gd name="connsiteY18" fmla="*/ 304800 h 474133"/>
              <a:gd name="connsiteX19" fmla="*/ 1557866 w 2371153"/>
              <a:gd name="connsiteY19" fmla="*/ 237066 h 474133"/>
              <a:gd name="connsiteX20" fmla="*/ 1625600 w 2371153"/>
              <a:gd name="connsiteY20" fmla="*/ 135466 h 474133"/>
              <a:gd name="connsiteX21" fmla="*/ 1879600 w 2371153"/>
              <a:gd name="connsiteY21" fmla="*/ 118533 h 474133"/>
              <a:gd name="connsiteX22" fmla="*/ 1930400 w 2371153"/>
              <a:gd name="connsiteY22" fmla="*/ 101600 h 474133"/>
              <a:gd name="connsiteX23" fmla="*/ 1998133 w 2371153"/>
              <a:gd name="connsiteY23" fmla="*/ 0 h 474133"/>
              <a:gd name="connsiteX24" fmla="*/ 2133600 w 2371153"/>
              <a:gd name="connsiteY24" fmla="*/ 33866 h 474133"/>
              <a:gd name="connsiteX25" fmla="*/ 2235200 w 2371153"/>
              <a:gd name="connsiteY25" fmla="*/ 101600 h 474133"/>
              <a:gd name="connsiteX26" fmla="*/ 2252133 w 2371153"/>
              <a:gd name="connsiteY26" fmla="*/ 152400 h 474133"/>
              <a:gd name="connsiteX27" fmla="*/ 2353733 w 2371153"/>
              <a:gd name="connsiteY27" fmla="*/ 186266 h 474133"/>
              <a:gd name="connsiteX28" fmla="*/ 2370666 w 2371153"/>
              <a:gd name="connsiteY28" fmla="*/ 474133 h 47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371153" h="474133">
                <a:moveTo>
                  <a:pt x="0" y="457200"/>
                </a:moveTo>
                <a:cubicBezTo>
                  <a:pt x="5644" y="417689"/>
                  <a:pt x="723" y="375138"/>
                  <a:pt x="16933" y="338666"/>
                </a:cubicBezTo>
                <a:cubicBezTo>
                  <a:pt x="25198" y="320069"/>
                  <a:pt x="56444" y="321733"/>
                  <a:pt x="67733" y="304800"/>
                </a:cubicBezTo>
                <a:cubicBezTo>
                  <a:pt x="80642" y="285436"/>
                  <a:pt x="78272" y="259443"/>
                  <a:pt x="84666" y="237066"/>
                </a:cubicBezTo>
                <a:cubicBezTo>
                  <a:pt x="95683" y="198506"/>
                  <a:pt x="105783" y="165149"/>
                  <a:pt x="135466" y="135466"/>
                </a:cubicBezTo>
                <a:cubicBezTo>
                  <a:pt x="149856" y="121076"/>
                  <a:pt x="169333" y="112889"/>
                  <a:pt x="186266" y="101600"/>
                </a:cubicBezTo>
                <a:cubicBezTo>
                  <a:pt x="237066" y="107244"/>
                  <a:pt x="288546" y="108509"/>
                  <a:pt x="338666" y="118533"/>
                </a:cubicBezTo>
                <a:cubicBezTo>
                  <a:pt x="373671" y="125534"/>
                  <a:pt x="404843" y="147972"/>
                  <a:pt x="440266" y="152400"/>
                </a:cubicBezTo>
                <a:lnTo>
                  <a:pt x="575733" y="169333"/>
                </a:lnTo>
                <a:cubicBezTo>
                  <a:pt x="578321" y="158981"/>
                  <a:pt x="596617" y="53520"/>
                  <a:pt x="626533" y="50800"/>
                </a:cubicBezTo>
                <a:cubicBezTo>
                  <a:pt x="640809" y="49502"/>
                  <a:pt x="800378" y="90028"/>
                  <a:pt x="846666" y="101600"/>
                </a:cubicBezTo>
                <a:cubicBezTo>
                  <a:pt x="884152" y="126590"/>
                  <a:pt x="922189" y="147150"/>
                  <a:pt x="948266" y="186266"/>
                </a:cubicBezTo>
                <a:cubicBezTo>
                  <a:pt x="958167" y="201118"/>
                  <a:pt x="959555" y="220133"/>
                  <a:pt x="965200" y="237066"/>
                </a:cubicBezTo>
                <a:cubicBezTo>
                  <a:pt x="993422" y="231422"/>
                  <a:pt x="1025919" y="236098"/>
                  <a:pt x="1049866" y="220133"/>
                </a:cubicBezTo>
                <a:cubicBezTo>
                  <a:pt x="1064718" y="210232"/>
                  <a:pt x="1058818" y="185298"/>
                  <a:pt x="1066800" y="169333"/>
                </a:cubicBezTo>
                <a:cubicBezTo>
                  <a:pt x="1132452" y="38030"/>
                  <a:pt x="1075036" y="195421"/>
                  <a:pt x="1117600" y="67733"/>
                </a:cubicBezTo>
                <a:cubicBezTo>
                  <a:pt x="1174044" y="73377"/>
                  <a:pt x="1236196" y="59297"/>
                  <a:pt x="1286933" y="84666"/>
                </a:cubicBezTo>
                <a:cubicBezTo>
                  <a:pt x="1481151" y="181775"/>
                  <a:pt x="1290669" y="156135"/>
                  <a:pt x="1371600" y="237066"/>
                </a:cubicBezTo>
                <a:cubicBezTo>
                  <a:pt x="1400381" y="265847"/>
                  <a:pt x="1473200" y="304800"/>
                  <a:pt x="1473200" y="304800"/>
                </a:cubicBezTo>
                <a:cubicBezTo>
                  <a:pt x="1527313" y="286762"/>
                  <a:pt x="1532335" y="296639"/>
                  <a:pt x="1557866" y="237066"/>
                </a:cubicBezTo>
                <a:cubicBezTo>
                  <a:pt x="1578042" y="189990"/>
                  <a:pt x="1556918" y="146913"/>
                  <a:pt x="1625600" y="135466"/>
                </a:cubicBezTo>
                <a:cubicBezTo>
                  <a:pt x="1709300" y="121516"/>
                  <a:pt x="1794933" y="124177"/>
                  <a:pt x="1879600" y="118533"/>
                </a:cubicBezTo>
                <a:cubicBezTo>
                  <a:pt x="1896533" y="112889"/>
                  <a:pt x="1917779" y="114221"/>
                  <a:pt x="1930400" y="101600"/>
                </a:cubicBezTo>
                <a:cubicBezTo>
                  <a:pt x="1959181" y="72819"/>
                  <a:pt x="1998133" y="0"/>
                  <a:pt x="1998133" y="0"/>
                </a:cubicBezTo>
                <a:cubicBezTo>
                  <a:pt x="2043289" y="11289"/>
                  <a:pt x="2090818" y="15531"/>
                  <a:pt x="2133600" y="33866"/>
                </a:cubicBezTo>
                <a:cubicBezTo>
                  <a:pt x="2171012" y="49900"/>
                  <a:pt x="2235200" y="101600"/>
                  <a:pt x="2235200" y="101600"/>
                </a:cubicBezTo>
                <a:cubicBezTo>
                  <a:pt x="2240844" y="118533"/>
                  <a:pt x="2237608" y="142025"/>
                  <a:pt x="2252133" y="152400"/>
                </a:cubicBezTo>
                <a:cubicBezTo>
                  <a:pt x="2281182" y="173149"/>
                  <a:pt x="2353733" y="186266"/>
                  <a:pt x="2353733" y="186266"/>
                </a:cubicBezTo>
                <a:cubicBezTo>
                  <a:pt x="2375653" y="383545"/>
                  <a:pt x="2370666" y="287553"/>
                  <a:pt x="2370666" y="474133"/>
                </a:cubicBezTo>
              </a:path>
            </a:pathLst>
          </a:custGeom>
          <a:solidFill>
            <a:schemeClr val="accent1">
              <a:alpha val="73000"/>
            </a:schemeClr>
          </a:solidFill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Left Brace 98"/>
          <p:cNvSpPr/>
          <p:nvPr/>
        </p:nvSpPr>
        <p:spPr>
          <a:xfrm rot="16200000">
            <a:off x="6953249" y="5695949"/>
            <a:ext cx="304801" cy="800099"/>
          </a:xfrm>
          <a:prstGeom prst="leftBrace">
            <a:avLst/>
          </a:prstGeom>
          <a:ln>
            <a:solidFill>
              <a:srgbClr val="FF0000"/>
            </a:solidFill>
          </a:ln>
          <a:effectLst>
            <a:glow rad="63500">
              <a:srgbClr val="FF0000">
                <a:alpha val="45000"/>
              </a:srgb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/>
          <p:cNvSpPr txBox="1"/>
          <p:nvPr/>
        </p:nvSpPr>
        <p:spPr>
          <a:xfrm rot="10800000" flipV="1">
            <a:off x="6629401" y="6172200"/>
            <a:ext cx="15239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smtClean="0">
                <a:solidFill>
                  <a:srgbClr val="FFFFFF"/>
                </a:solidFill>
              </a:rPr>
              <a:t>(good)</a:t>
            </a:r>
            <a:endParaRPr lang="en-US" sz="2600" i="1" dirty="0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7391399" y="3360674"/>
            <a:ext cx="381831" cy="220726"/>
          </a:xfrm>
          <a:custGeom>
            <a:avLst/>
            <a:gdLst>
              <a:gd name="connsiteX0" fmla="*/ 0 w 525764"/>
              <a:gd name="connsiteY0" fmla="*/ 305393 h 305393"/>
              <a:gd name="connsiteX1" fmla="*/ 16933 w 525764"/>
              <a:gd name="connsiteY1" fmla="*/ 17526 h 305393"/>
              <a:gd name="connsiteX2" fmla="*/ 84666 w 525764"/>
              <a:gd name="connsiteY2" fmla="*/ 593 h 305393"/>
              <a:gd name="connsiteX3" fmla="*/ 254000 w 525764"/>
              <a:gd name="connsiteY3" fmla="*/ 17526 h 305393"/>
              <a:gd name="connsiteX4" fmla="*/ 372533 w 525764"/>
              <a:gd name="connsiteY4" fmla="*/ 68326 h 305393"/>
              <a:gd name="connsiteX5" fmla="*/ 423333 w 525764"/>
              <a:gd name="connsiteY5" fmla="*/ 34459 h 305393"/>
              <a:gd name="connsiteX6" fmla="*/ 474133 w 525764"/>
              <a:gd name="connsiteY6" fmla="*/ 17526 h 305393"/>
              <a:gd name="connsiteX7" fmla="*/ 524933 w 525764"/>
              <a:gd name="connsiteY7" fmla="*/ 220726 h 305393"/>
              <a:gd name="connsiteX8" fmla="*/ 524933 w 525764"/>
              <a:gd name="connsiteY8" fmla="*/ 271526 h 305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5764" h="305393">
                <a:moveTo>
                  <a:pt x="0" y="305393"/>
                </a:moveTo>
                <a:cubicBezTo>
                  <a:pt x="5644" y="209437"/>
                  <a:pt x="-8793" y="110141"/>
                  <a:pt x="16933" y="17526"/>
                </a:cubicBezTo>
                <a:cubicBezTo>
                  <a:pt x="23162" y="-4897"/>
                  <a:pt x="61393" y="593"/>
                  <a:pt x="84666" y="593"/>
                </a:cubicBezTo>
                <a:cubicBezTo>
                  <a:pt x="141392" y="593"/>
                  <a:pt x="197555" y="11882"/>
                  <a:pt x="254000" y="17526"/>
                </a:cubicBezTo>
                <a:cubicBezTo>
                  <a:pt x="287041" y="39553"/>
                  <a:pt x="327508" y="74758"/>
                  <a:pt x="372533" y="68326"/>
                </a:cubicBezTo>
                <a:cubicBezTo>
                  <a:pt x="392680" y="65448"/>
                  <a:pt x="405130" y="43560"/>
                  <a:pt x="423333" y="34459"/>
                </a:cubicBezTo>
                <a:cubicBezTo>
                  <a:pt x="439298" y="26477"/>
                  <a:pt x="457200" y="23170"/>
                  <a:pt x="474133" y="17526"/>
                </a:cubicBezTo>
                <a:cubicBezTo>
                  <a:pt x="507004" y="116137"/>
                  <a:pt x="513532" y="118115"/>
                  <a:pt x="524933" y="220726"/>
                </a:cubicBezTo>
                <a:cubicBezTo>
                  <a:pt x="526803" y="237556"/>
                  <a:pt x="524933" y="254593"/>
                  <a:pt x="524933" y="271526"/>
                </a:cubicBezTo>
              </a:path>
            </a:pathLst>
          </a:custGeom>
          <a:solidFill>
            <a:srgbClr val="FF0000">
              <a:alpha val="73000"/>
            </a:srgbClr>
          </a:solidFill>
          <a:ln>
            <a:solidFill>
              <a:srgbClr val="FF0000"/>
            </a:solidFill>
          </a:ln>
          <a:effectLst>
            <a:glow rad="63500">
              <a:srgbClr val="FF0000">
                <a:alpha val="45000"/>
              </a:srgb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6705600" y="5715000"/>
            <a:ext cx="762000" cy="76200"/>
          </a:xfrm>
          <a:custGeom>
            <a:avLst/>
            <a:gdLst>
              <a:gd name="connsiteX0" fmla="*/ 0 w 525764"/>
              <a:gd name="connsiteY0" fmla="*/ 305393 h 305393"/>
              <a:gd name="connsiteX1" fmla="*/ 16933 w 525764"/>
              <a:gd name="connsiteY1" fmla="*/ 17526 h 305393"/>
              <a:gd name="connsiteX2" fmla="*/ 84666 w 525764"/>
              <a:gd name="connsiteY2" fmla="*/ 593 h 305393"/>
              <a:gd name="connsiteX3" fmla="*/ 254000 w 525764"/>
              <a:gd name="connsiteY3" fmla="*/ 17526 h 305393"/>
              <a:gd name="connsiteX4" fmla="*/ 372533 w 525764"/>
              <a:gd name="connsiteY4" fmla="*/ 68326 h 305393"/>
              <a:gd name="connsiteX5" fmla="*/ 423333 w 525764"/>
              <a:gd name="connsiteY5" fmla="*/ 34459 h 305393"/>
              <a:gd name="connsiteX6" fmla="*/ 474133 w 525764"/>
              <a:gd name="connsiteY6" fmla="*/ 17526 h 305393"/>
              <a:gd name="connsiteX7" fmla="*/ 524933 w 525764"/>
              <a:gd name="connsiteY7" fmla="*/ 220726 h 305393"/>
              <a:gd name="connsiteX8" fmla="*/ 524933 w 525764"/>
              <a:gd name="connsiteY8" fmla="*/ 271526 h 305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5764" h="305393">
                <a:moveTo>
                  <a:pt x="0" y="305393"/>
                </a:moveTo>
                <a:cubicBezTo>
                  <a:pt x="5644" y="209437"/>
                  <a:pt x="-8793" y="110141"/>
                  <a:pt x="16933" y="17526"/>
                </a:cubicBezTo>
                <a:cubicBezTo>
                  <a:pt x="23162" y="-4897"/>
                  <a:pt x="61393" y="593"/>
                  <a:pt x="84666" y="593"/>
                </a:cubicBezTo>
                <a:cubicBezTo>
                  <a:pt x="141392" y="593"/>
                  <a:pt x="197555" y="11882"/>
                  <a:pt x="254000" y="17526"/>
                </a:cubicBezTo>
                <a:cubicBezTo>
                  <a:pt x="287041" y="39553"/>
                  <a:pt x="327508" y="74758"/>
                  <a:pt x="372533" y="68326"/>
                </a:cubicBezTo>
                <a:cubicBezTo>
                  <a:pt x="392680" y="65448"/>
                  <a:pt x="405130" y="43560"/>
                  <a:pt x="423333" y="34459"/>
                </a:cubicBezTo>
                <a:cubicBezTo>
                  <a:pt x="439298" y="26477"/>
                  <a:pt x="457200" y="23170"/>
                  <a:pt x="474133" y="17526"/>
                </a:cubicBezTo>
                <a:cubicBezTo>
                  <a:pt x="507004" y="116137"/>
                  <a:pt x="513532" y="118115"/>
                  <a:pt x="524933" y="220726"/>
                </a:cubicBezTo>
                <a:cubicBezTo>
                  <a:pt x="526803" y="237556"/>
                  <a:pt x="524933" y="254593"/>
                  <a:pt x="524933" y="271526"/>
                </a:cubicBezTo>
              </a:path>
            </a:pathLst>
          </a:custGeom>
          <a:solidFill>
            <a:srgbClr val="FF0000">
              <a:alpha val="73000"/>
            </a:srgbClr>
          </a:solidFill>
          <a:ln>
            <a:solidFill>
              <a:srgbClr val="FF0000"/>
            </a:solidFill>
          </a:ln>
          <a:effectLst>
            <a:glow rad="63500">
              <a:srgbClr val="FF0000">
                <a:alpha val="45000"/>
              </a:srgb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52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16" grpId="0" animBg="1"/>
      <p:bldP spid="21" grpId="0"/>
      <p:bldP spid="28" grpId="0" animBg="1"/>
      <p:bldP spid="29" grpId="0"/>
      <p:bldP spid="40" grpId="0"/>
      <p:bldP spid="41" grpId="0" animBg="1"/>
      <p:bldP spid="61" grpId="0" animBg="1"/>
      <p:bldP spid="62" grpId="0"/>
      <p:bldP spid="65" grpId="0" animBg="1"/>
      <p:bldP spid="66" grpId="0" animBg="1"/>
      <p:bldP spid="67" grpId="0"/>
      <p:bldP spid="69" grpId="0"/>
      <p:bldP spid="70" grpId="0" animBg="1"/>
      <p:bldP spid="71" grpId="0"/>
      <p:bldP spid="72" grpId="0" animBg="1"/>
      <p:bldP spid="73" grpId="0"/>
      <p:bldP spid="74" grpId="0" animBg="1"/>
      <p:bldP spid="75" grpId="0"/>
      <p:bldP spid="77" grpId="0" animBg="1"/>
      <p:bldP spid="78" grpId="0" animBg="1"/>
      <p:bldP spid="79" grpId="0"/>
      <p:bldP spid="80" grpId="0" animBg="1"/>
      <p:bldP spid="81" grpId="0" animBg="1"/>
      <p:bldP spid="82" grpId="0"/>
      <p:bldP spid="3" grpId="0" animBg="1"/>
      <p:bldP spid="4" grpId="0" animBg="1"/>
      <p:bldP spid="91" grpId="0"/>
      <p:bldP spid="92" grpId="0" animBg="1"/>
      <p:bldP spid="93" grpId="0"/>
      <p:bldP spid="94" grpId="0" animBg="1"/>
      <p:bldP spid="98" grpId="0" animBg="1"/>
      <p:bldP spid="99" grpId="0" animBg="1"/>
      <p:bldP spid="100" grpId="0"/>
      <p:bldP spid="7" grpId="0" animBg="1"/>
      <p:bldP spid="10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206514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Application: random k-SAT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762000"/>
            <a:ext cx="8458200" cy="6309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(x</a:t>
            </a:r>
            <a:r>
              <a:rPr lang="en-US" sz="3200" baseline="-25000" dirty="0" smtClean="0"/>
              <a:t>1</a:t>
            </a:r>
            <a:r>
              <a:rPr lang="en-US" sz="3200" dirty="0" smtClean="0"/>
              <a:t> </a:t>
            </a:r>
            <a:r>
              <a:rPr lang="en-US" sz="2000" dirty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3200" dirty="0" smtClean="0"/>
              <a:t> x</a:t>
            </a:r>
            <a:r>
              <a:rPr lang="en-US" sz="3200" baseline="-25000" dirty="0" smtClean="0"/>
              <a:t>5</a:t>
            </a:r>
            <a:r>
              <a:rPr lang="en-US" sz="3200" dirty="0" smtClean="0"/>
              <a:t> 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3200" dirty="0" smtClean="0">
                <a:latin typeface="ＭＳ ゴシック"/>
                <a:ea typeface="ＭＳ ゴシック"/>
                <a:cs typeface="ＭＳ ゴシック"/>
              </a:rPr>
              <a:t> </a:t>
            </a:r>
            <a:r>
              <a:rPr lang="en-US" sz="2700" dirty="0" smtClean="0">
                <a:latin typeface="ＭＳ ゴシック"/>
                <a:ea typeface="ＭＳ ゴシック"/>
                <a:cs typeface="ＭＳ ゴシック"/>
              </a:rPr>
              <a:t>…</a:t>
            </a:r>
            <a:r>
              <a:rPr lang="en-US" sz="3200" dirty="0" smtClean="0">
                <a:latin typeface="ＭＳ ゴシック"/>
                <a:ea typeface="ＭＳ ゴシック"/>
                <a:cs typeface="ＭＳ ゴシック"/>
              </a:rPr>
              <a:t> </a:t>
            </a:r>
            <a:r>
              <a:rPr lang="en-US" sz="2000" dirty="0" smtClean="0">
                <a:latin typeface="ＭＳ ゴシック"/>
                <a:ea typeface="ＭＳ ゴシック"/>
                <a:cs typeface="ＭＳ ゴシック"/>
              </a:rPr>
              <a:t>∨ </a:t>
            </a:r>
            <a:r>
              <a:rPr lang="en-US" sz="3200" dirty="0" smtClean="0"/>
              <a:t>x</a:t>
            </a:r>
            <a:r>
              <a:rPr lang="en-US" sz="3200" baseline="-25000" dirty="0" smtClean="0"/>
              <a:t>6</a:t>
            </a:r>
            <a:r>
              <a:rPr lang="en-US" sz="3200" dirty="0" smtClean="0"/>
              <a:t>)</a:t>
            </a:r>
            <a:r>
              <a:rPr lang="en-US" sz="2600" dirty="0" smtClean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sz="3000" dirty="0" smtClean="0">
                <a:latin typeface="ＭＳ ゴシック"/>
                <a:ea typeface="ＭＳ ゴシック"/>
                <a:cs typeface="ＭＳ ゴシック"/>
              </a:rPr>
              <a:t>…</a:t>
            </a:r>
            <a:r>
              <a:rPr lang="en-US" sz="2600" dirty="0" smtClean="0">
                <a:latin typeface="ＭＳ ゴシック"/>
                <a:ea typeface="ＭＳ ゴシック"/>
                <a:cs typeface="ＭＳ ゴシック"/>
              </a:rPr>
              <a:t>∧ </a:t>
            </a:r>
            <a:r>
              <a:rPr lang="en-US" sz="2800" dirty="0" smtClean="0"/>
              <a:t>(x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</a:t>
            </a:r>
            <a:r>
              <a:rPr lang="en-US" sz="2000" dirty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800" dirty="0"/>
              <a:t> </a:t>
            </a:r>
            <a:r>
              <a:rPr lang="en-US" sz="2800" dirty="0" smtClean="0"/>
              <a:t>x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 </a:t>
            </a:r>
            <a:r>
              <a:rPr lang="en-US" sz="2000" dirty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 </a:t>
            </a:r>
            <a:r>
              <a:rPr lang="en-US" sz="2400" dirty="0">
                <a:latin typeface="ＭＳ ゴシック"/>
                <a:ea typeface="ＭＳ ゴシック"/>
                <a:cs typeface="ＭＳ ゴシック"/>
              </a:rPr>
              <a:t>…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 </a:t>
            </a:r>
            <a:r>
              <a:rPr lang="en-US" sz="2000" dirty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sz="2800" dirty="0">
                <a:latin typeface="ＭＳ ゴシック"/>
                <a:ea typeface="ＭＳ ゴシック"/>
                <a:cs typeface="ＭＳ ゴシック"/>
              </a:rPr>
              <a:t> </a:t>
            </a:r>
            <a:r>
              <a:rPr lang="en-US" sz="2800" dirty="0" smtClean="0"/>
              <a:t>x</a:t>
            </a:r>
            <a:r>
              <a:rPr lang="en-US" sz="2800" baseline="-25000" dirty="0" smtClean="0"/>
              <a:t>8</a:t>
            </a:r>
            <a:r>
              <a:rPr lang="en-US" sz="2800" dirty="0" smtClean="0"/>
              <a:t>)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2800" i="1" dirty="0" smtClean="0"/>
              <a:t>       </a:t>
            </a:r>
            <a:r>
              <a:rPr lang="en-US" sz="2800" dirty="0" smtClean="0"/>
              <a:t> </a:t>
            </a:r>
            <a:r>
              <a:rPr lang="en-US" sz="2800" i="1" dirty="0" smtClean="0">
                <a:solidFill>
                  <a:srgbClr val="FF0000"/>
                </a:solidFill>
              </a:rPr>
              <a:t>k</a:t>
            </a:r>
            <a:r>
              <a:rPr lang="en-US" sz="2800" dirty="0" smtClean="0"/>
              <a:t> literals per clause       (</a:t>
            </a:r>
            <a:r>
              <a:rPr lang="en-US" sz="2800" i="1" dirty="0" smtClean="0">
                <a:solidFill>
                  <a:srgbClr val="FFFF00"/>
                </a:solidFill>
              </a:rPr>
              <a:t>n</a:t>
            </a:r>
            <a:r>
              <a:rPr lang="en-US" sz="2800" dirty="0" smtClean="0"/>
              <a:t> different variables)</a:t>
            </a:r>
            <a:endParaRPr lang="en-US" sz="2800" dirty="0"/>
          </a:p>
          <a:p>
            <a:endParaRPr lang="en-US" sz="2600" dirty="0" smtClean="0"/>
          </a:p>
          <a:p>
            <a:r>
              <a:rPr lang="en-US" sz="2600" dirty="0" smtClean="0"/>
              <a:t>	              &lt;c 2</a:t>
            </a:r>
            <a:r>
              <a:rPr lang="en-US" sz="2600" baseline="30000" dirty="0" smtClean="0"/>
              <a:t>k</a:t>
            </a:r>
            <a:r>
              <a:rPr lang="en-US" sz="2600" dirty="0" smtClean="0"/>
              <a:t> n  (easy)          &gt;c 2</a:t>
            </a:r>
            <a:r>
              <a:rPr lang="en-US" sz="2600" baseline="30000" dirty="0" smtClean="0"/>
              <a:t>k</a:t>
            </a:r>
            <a:r>
              <a:rPr lang="en-US" sz="2600" dirty="0" smtClean="0"/>
              <a:t> n  </a:t>
            </a:r>
            <a:r>
              <a:rPr lang="en-US" sz="2600" dirty="0" err="1" smtClean="0"/>
              <a:t>w.h.p</a:t>
            </a:r>
            <a:r>
              <a:rPr lang="en-US" sz="2600" dirty="0" smtClean="0"/>
              <a:t>. </a:t>
            </a:r>
            <a:r>
              <a:rPr lang="en-US" sz="2600" dirty="0" err="1" smtClean="0"/>
              <a:t>unsat</a:t>
            </a:r>
            <a:endParaRPr lang="en-US" sz="2600" dirty="0" smtClean="0"/>
          </a:p>
          <a:p>
            <a:r>
              <a:rPr lang="en-US" sz="2600" dirty="0"/>
              <a:t># clauses</a:t>
            </a:r>
            <a:r>
              <a:rPr lang="en-US" sz="2600" dirty="0" smtClean="0"/>
              <a:t>:</a:t>
            </a:r>
            <a:endParaRPr lang="en-US" sz="2600" dirty="0"/>
          </a:p>
          <a:p>
            <a:endParaRPr lang="en-US" sz="1600" dirty="0" smtClean="0"/>
          </a:p>
          <a:p>
            <a:r>
              <a:rPr lang="en-US" sz="1600" dirty="0"/>
              <a:t>	</a:t>
            </a:r>
            <a:r>
              <a:rPr lang="en-US" sz="1600" dirty="0" smtClean="0"/>
              <a:t>		</a:t>
            </a:r>
            <a:r>
              <a:rPr lang="en-US" sz="2600" dirty="0" smtClean="0"/>
              <a:t>interesting regime</a:t>
            </a:r>
          </a:p>
          <a:p>
            <a:endParaRPr lang="en-US" sz="2600" dirty="0"/>
          </a:p>
          <a:p>
            <a:r>
              <a:rPr lang="en-US" sz="2600" dirty="0" smtClean="0"/>
              <a:t>Strong Exponential Time Hypothesis: For sufficiently large (constant) </a:t>
            </a:r>
            <a:r>
              <a:rPr lang="en-US" sz="2600" i="1" dirty="0" smtClean="0">
                <a:solidFill>
                  <a:srgbClr val="FF0000"/>
                </a:solidFill>
              </a:rPr>
              <a:t>k</a:t>
            </a:r>
            <a:r>
              <a:rPr lang="en-US" sz="2600" dirty="0" smtClean="0"/>
              <a:t>  no algorithm can solve k-SAT in time </a:t>
            </a:r>
            <a:r>
              <a:rPr lang="en-US" sz="2600" dirty="0" smtClean="0">
                <a:solidFill>
                  <a:srgbClr val="FFFF00"/>
                </a:solidFill>
              </a:rPr>
              <a:t>2</a:t>
            </a:r>
            <a:r>
              <a:rPr lang="en-US" sz="2600" baseline="30000" dirty="0" smtClean="0">
                <a:solidFill>
                  <a:srgbClr val="FFFF00"/>
                </a:solidFill>
              </a:rPr>
              <a:t>0.99 n </a:t>
            </a:r>
            <a:endParaRPr lang="en-US" sz="2600" dirty="0" smtClean="0"/>
          </a:p>
          <a:p>
            <a:endParaRPr lang="en-US" sz="2600" dirty="0"/>
          </a:p>
          <a:p>
            <a:r>
              <a:rPr lang="en-US" sz="2600" dirty="0" smtClean="0"/>
              <a:t>Folklore belief: The hardest instances of k-SAT are the </a:t>
            </a:r>
            <a:r>
              <a:rPr lang="en-US" sz="2600" dirty="0" smtClean="0">
                <a:solidFill>
                  <a:srgbClr val="8BE6FF"/>
                </a:solidFill>
              </a:rPr>
              <a:t>random</a:t>
            </a:r>
            <a:r>
              <a:rPr lang="en-US" sz="2600" dirty="0" smtClean="0"/>
              <a:t> instances that lie in the “interesting regime”</a:t>
            </a:r>
            <a:endParaRPr lang="en-US" sz="2600" dirty="0"/>
          </a:p>
          <a:p>
            <a:endParaRPr lang="en-US" sz="2600" dirty="0" smtClean="0"/>
          </a:p>
          <a:p>
            <a:r>
              <a:rPr lang="en-US" sz="2600" dirty="0"/>
              <a:t>	</a:t>
            </a:r>
            <a:r>
              <a:rPr lang="en-US" sz="2600" dirty="0" smtClean="0"/>
              <a:t>	  </a:t>
            </a:r>
            <a:endParaRPr lang="en-US" sz="3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200400" y="990600"/>
            <a:ext cx="228600" cy="0"/>
          </a:xfrm>
          <a:prstGeom prst="line">
            <a:avLst/>
          </a:prstGeom>
          <a:ln w="254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953000" y="990600"/>
            <a:ext cx="228600" cy="0"/>
          </a:xfrm>
          <a:prstGeom prst="line">
            <a:avLst/>
          </a:prstGeom>
          <a:ln w="254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Left Brace 6"/>
          <p:cNvSpPr/>
          <p:nvPr/>
        </p:nvSpPr>
        <p:spPr>
          <a:xfrm rot="16200000">
            <a:off x="1943100" y="-38099"/>
            <a:ext cx="304800" cy="2971800"/>
          </a:xfrm>
          <a:prstGeom prst="leftBrace">
            <a:avLst/>
          </a:prstGeom>
          <a:ln w="254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029200" y="2971800"/>
            <a:ext cx="2590800" cy="0"/>
          </a:xfrm>
          <a:prstGeom prst="straightConnector1">
            <a:avLst/>
          </a:prstGeom>
          <a:ln w="63500">
            <a:solidFill>
              <a:schemeClr val="accent4">
                <a:lumMod val="60000"/>
                <a:lumOff val="4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981200" y="2971800"/>
            <a:ext cx="2667000" cy="0"/>
          </a:xfrm>
          <a:prstGeom prst="straightConnector1">
            <a:avLst/>
          </a:prstGeom>
          <a:ln w="63500">
            <a:solidFill>
              <a:schemeClr val="accent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72000" y="2971800"/>
            <a:ext cx="457200" cy="0"/>
          </a:xfrm>
          <a:prstGeom prst="line">
            <a:avLst/>
          </a:prstGeom>
          <a:ln w="508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Left Brace 14"/>
          <p:cNvSpPr/>
          <p:nvPr/>
        </p:nvSpPr>
        <p:spPr>
          <a:xfrm rot="16200000">
            <a:off x="4648201" y="2971799"/>
            <a:ext cx="304798" cy="457200"/>
          </a:xfrm>
          <a:prstGeom prst="leftBrace">
            <a:avLst/>
          </a:prstGeom>
          <a:ln w="254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9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206514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Application: random k-SAT</a:t>
            </a:r>
            <a:endParaRPr lang="en-US" sz="4000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457200" y="2209800"/>
            <a:ext cx="2971800" cy="861523"/>
            <a:chOff x="-3581400" y="2438400"/>
            <a:chExt cx="3200400" cy="1573885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-1892202" y="3352800"/>
              <a:ext cx="0" cy="1524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-3581400" y="2438400"/>
              <a:ext cx="2971800" cy="914400"/>
            </a:xfrm>
            <a:custGeom>
              <a:avLst/>
              <a:gdLst>
                <a:gd name="connsiteX0" fmla="*/ 0 w 2256051"/>
                <a:gd name="connsiteY0" fmla="*/ 1185395 h 1227811"/>
                <a:gd name="connsiteX1" fmla="*/ 728133 w 2256051"/>
                <a:gd name="connsiteY1" fmla="*/ 1083795 h 1227811"/>
                <a:gd name="connsiteX2" fmla="*/ 1219200 w 2256051"/>
                <a:gd name="connsiteY2" fmla="*/ 62 h 1227811"/>
                <a:gd name="connsiteX3" fmla="*/ 1574800 w 2256051"/>
                <a:gd name="connsiteY3" fmla="*/ 1032995 h 1227811"/>
                <a:gd name="connsiteX4" fmla="*/ 2218266 w 2256051"/>
                <a:gd name="connsiteY4" fmla="*/ 1151528 h 1227811"/>
                <a:gd name="connsiteX5" fmla="*/ 2184400 w 2256051"/>
                <a:gd name="connsiteY5" fmla="*/ 1117662 h 122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6051" h="1227811">
                  <a:moveTo>
                    <a:pt x="0" y="1185395"/>
                  </a:moveTo>
                  <a:cubicBezTo>
                    <a:pt x="262466" y="1233372"/>
                    <a:pt x="524933" y="1281350"/>
                    <a:pt x="728133" y="1083795"/>
                  </a:cubicBezTo>
                  <a:cubicBezTo>
                    <a:pt x="931333" y="886240"/>
                    <a:pt x="1078089" y="8529"/>
                    <a:pt x="1219200" y="62"/>
                  </a:cubicBezTo>
                  <a:cubicBezTo>
                    <a:pt x="1360311" y="-8405"/>
                    <a:pt x="1408289" y="841084"/>
                    <a:pt x="1574800" y="1032995"/>
                  </a:cubicBezTo>
                  <a:cubicBezTo>
                    <a:pt x="1741311" y="1224906"/>
                    <a:pt x="2116666" y="1137417"/>
                    <a:pt x="2218266" y="1151528"/>
                  </a:cubicBezTo>
                  <a:cubicBezTo>
                    <a:pt x="2319866" y="1165639"/>
                    <a:pt x="2184400" y="1117662"/>
                    <a:pt x="2184400" y="1117662"/>
                  </a:cubicBezTo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-609600" y="3124200"/>
              <a:ext cx="0" cy="228600"/>
            </a:xfrm>
            <a:prstGeom prst="line">
              <a:avLst/>
            </a:prstGeom>
            <a:ln w="44450">
              <a:solidFill>
                <a:srgbClr val="FF0000"/>
              </a:solidFill>
            </a:ln>
            <a:effectLst>
              <a:glow rad="63500">
                <a:srgbClr val="FF0000">
                  <a:alpha val="45000"/>
                </a:srgb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 rot="10800000" flipV="1">
              <a:off x="-2044602" y="3185763"/>
              <a:ext cx="673002" cy="826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600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-3276600" y="3352800"/>
              <a:ext cx="28956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270974" y="1066800"/>
            <a:ext cx="30958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Closest Pair:  Distribution of </a:t>
            </a:r>
            <a:r>
              <a:rPr lang="en-US" i="1" dirty="0" smtClean="0">
                <a:solidFill>
                  <a:srgbClr val="FFFF00"/>
                </a:solidFill>
              </a:rPr>
              <a:t>n</a:t>
            </a:r>
            <a:r>
              <a:rPr lang="en-US" baseline="30000" dirty="0" smtClean="0">
                <a:solidFill>
                  <a:srgbClr val="FFFF00"/>
                </a:solidFill>
              </a:rPr>
              <a:t>2</a:t>
            </a:r>
            <a:r>
              <a:rPr lang="en-US" dirty="0" smtClean="0"/>
              <a:t> </a:t>
            </a:r>
          </a:p>
          <a:p>
            <a:r>
              <a:rPr lang="en-US" dirty="0" smtClean="0"/>
              <a:t>pairwise inner products, want</a:t>
            </a:r>
          </a:p>
          <a:p>
            <a:r>
              <a:rPr lang="en-US" dirty="0" smtClean="0"/>
              <a:t>to find biggest in time &lt; </a:t>
            </a:r>
            <a:r>
              <a:rPr lang="en-US" i="1" dirty="0" smtClean="0">
                <a:solidFill>
                  <a:srgbClr val="FFFF00"/>
                </a:solidFill>
              </a:rPr>
              <a:t>n</a:t>
            </a:r>
            <a:r>
              <a:rPr lang="en-US" baseline="30000" dirty="0" smtClean="0">
                <a:solidFill>
                  <a:srgbClr val="FFFF00"/>
                </a:solidFill>
              </a:rPr>
              <a:t>1.9</a:t>
            </a:r>
            <a:endParaRPr lang="en-US" baseline="30000" dirty="0">
              <a:solidFill>
                <a:srgbClr val="FFFF0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181600" y="2209800"/>
            <a:ext cx="2971800" cy="861523"/>
            <a:chOff x="-3581400" y="2438400"/>
            <a:chExt cx="3200400" cy="1573885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-1892202" y="3352800"/>
              <a:ext cx="0" cy="1524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Freeform 30"/>
            <p:cNvSpPr/>
            <p:nvPr/>
          </p:nvSpPr>
          <p:spPr>
            <a:xfrm>
              <a:off x="-3581400" y="2438400"/>
              <a:ext cx="2971800" cy="914400"/>
            </a:xfrm>
            <a:custGeom>
              <a:avLst/>
              <a:gdLst>
                <a:gd name="connsiteX0" fmla="*/ 0 w 2256051"/>
                <a:gd name="connsiteY0" fmla="*/ 1185395 h 1227811"/>
                <a:gd name="connsiteX1" fmla="*/ 728133 w 2256051"/>
                <a:gd name="connsiteY1" fmla="*/ 1083795 h 1227811"/>
                <a:gd name="connsiteX2" fmla="*/ 1219200 w 2256051"/>
                <a:gd name="connsiteY2" fmla="*/ 62 h 1227811"/>
                <a:gd name="connsiteX3" fmla="*/ 1574800 w 2256051"/>
                <a:gd name="connsiteY3" fmla="*/ 1032995 h 1227811"/>
                <a:gd name="connsiteX4" fmla="*/ 2218266 w 2256051"/>
                <a:gd name="connsiteY4" fmla="*/ 1151528 h 1227811"/>
                <a:gd name="connsiteX5" fmla="*/ 2184400 w 2256051"/>
                <a:gd name="connsiteY5" fmla="*/ 1117662 h 122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6051" h="1227811">
                  <a:moveTo>
                    <a:pt x="0" y="1185395"/>
                  </a:moveTo>
                  <a:cubicBezTo>
                    <a:pt x="262466" y="1233372"/>
                    <a:pt x="524933" y="1281350"/>
                    <a:pt x="728133" y="1083795"/>
                  </a:cubicBezTo>
                  <a:cubicBezTo>
                    <a:pt x="931333" y="886240"/>
                    <a:pt x="1078089" y="8529"/>
                    <a:pt x="1219200" y="62"/>
                  </a:cubicBezTo>
                  <a:cubicBezTo>
                    <a:pt x="1360311" y="-8405"/>
                    <a:pt x="1408289" y="841084"/>
                    <a:pt x="1574800" y="1032995"/>
                  </a:cubicBezTo>
                  <a:cubicBezTo>
                    <a:pt x="1741311" y="1224906"/>
                    <a:pt x="2116666" y="1137417"/>
                    <a:pt x="2218266" y="1151528"/>
                  </a:cubicBezTo>
                  <a:cubicBezTo>
                    <a:pt x="2319866" y="1165639"/>
                    <a:pt x="2184400" y="1117662"/>
                    <a:pt x="2184400" y="1117662"/>
                  </a:cubicBezTo>
                </a:path>
              </a:pathLst>
            </a:custGeom>
            <a:solidFill>
              <a:schemeClr val="accent1"/>
            </a:solidFill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/>
            <p:nvPr/>
          </p:nvCxnSpPr>
          <p:spPr>
            <a:xfrm flipV="1">
              <a:off x="-609600" y="3124200"/>
              <a:ext cx="0" cy="228600"/>
            </a:xfrm>
            <a:prstGeom prst="line">
              <a:avLst/>
            </a:prstGeom>
            <a:ln w="44450">
              <a:solidFill>
                <a:srgbClr val="FF0000"/>
              </a:solidFill>
            </a:ln>
            <a:effectLst>
              <a:glow rad="63500">
                <a:srgbClr val="FF0000">
                  <a:alpha val="45000"/>
                </a:srgb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 rot="10800000" flipV="1">
              <a:off x="-2044602" y="3185763"/>
              <a:ext cx="673002" cy="826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600" dirty="0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-3276600" y="3352800"/>
              <a:ext cx="28956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4995374" y="1066800"/>
            <a:ext cx="39200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Random k-sat:  Distribution of #clauses </a:t>
            </a:r>
          </a:p>
          <a:p>
            <a:r>
              <a:rPr lang="en-US" dirty="0" smtClean="0"/>
              <a:t>satisfied, by each of </a:t>
            </a:r>
            <a:r>
              <a:rPr lang="en-US" i="1" dirty="0" smtClean="0">
                <a:solidFill>
                  <a:srgbClr val="FFCF03"/>
                </a:solidFill>
              </a:rPr>
              <a:t>2</a:t>
            </a:r>
            <a:r>
              <a:rPr lang="en-US" i="1" baseline="30000" dirty="0" smtClean="0">
                <a:solidFill>
                  <a:srgbClr val="FFCF03"/>
                </a:solidFill>
              </a:rPr>
              <a:t>n </a:t>
            </a:r>
            <a:r>
              <a:rPr lang="en-US" i="1" dirty="0" smtClean="0"/>
              <a:t> </a:t>
            </a:r>
            <a:r>
              <a:rPr lang="en-US" dirty="0" smtClean="0"/>
              <a:t>assignments, </a:t>
            </a:r>
          </a:p>
          <a:p>
            <a:r>
              <a:rPr lang="en-US" dirty="0" smtClean="0"/>
              <a:t>Want to find biggest in time &lt; </a:t>
            </a:r>
            <a:r>
              <a:rPr lang="en-US" dirty="0" smtClean="0">
                <a:solidFill>
                  <a:srgbClr val="FFCF03"/>
                </a:solidFill>
              </a:rPr>
              <a:t>2</a:t>
            </a:r>
            <a:r>
              <a:rPr lang="en-US" baseline="30000" dirty="0" smtClean="0">
                <a:solidFill>
                  <a:srgbClr val="FFCF03"/>
                </a:solidFill>
              </a:rPr>
              <a:t>0.9 n</a:t>
            </a:r>
            <a:endParaRPr lang="en-US" baseline="30000" dirty="0">
              <a:solidFill>
                <a:srgbClr val="FFCF03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905000" y="5181599"/>
            <a:ext cx="30480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000" b="1" dirty="0">
                <a:ln w="50800"/>
                <a:solidFill>
                  <a:schemeClr val="bg1">
                    <a:shade val="50000"/>
                  </a:schemeClr>
                </a:solidFill>
              </a:rPr>
              <a:t>A</a:t>
            </a:r>
          </a:p>
        </p:txBody>
      </p:sp>
      <p:sp>
        <p:nvSpPr>
          <p:cNvPr id="37" name="Left Brace 36"/>
          <p:cNvSpPr/>
          <p:nvPr/>
        </p:nvSpPr>
        <p:spPr>
          <a:xfrm rot="16200000" flipH="1" flipV="1">
            <a:off x="3318544" y="3470945"/>
            <a:ext cx="220909" cy="30480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 rot="10800000" flipV="1">
            <a:off x="3124201" y="4536756"/>
            <a:ext cx="6730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smtClean="0"/>
              <a:t>2</a:t>
            </a:r>
            <a:r>
              <a:rPr lang="en-US" sz="2600" i="1" baseline="30000" dirty="0" smtClean="0"/>
              <a:t>n/2</a:t>
            </a:r>
            <a:endParaRPr lang="en-US" sz="2600" i="1" baseline="30000" dirty="0"/>
          </a:p>
        </p:txBody>
      </p:sp>
      <p:sp>
        <p:nvSpPr>
          <p:cNvPr id="39" name="Left Brace 38"/>
          <p:cNvSpPr/>
          <p:nvPr/>
        </p:nvSpPr>
        <p:spPr>
          <a:xfrm>
            <a:off x="1524000" y="5181600"/>
            <a:ext cx="228600" cy="4572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52400" y="5146356"/>
            <a:ext cx="151940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 smtClean="0"/>
              <a:t># clauses</a:t>
            </a:r>
            <a:endParaRPr lang="en-US" sz="2600" i="1" dirty="0"/>
          </a:p>
        </p:txBody>
      </p:sp>
      <p:sp>
        <p:nvSpPr>
          <p:cNvPr id="41" name="Rectangle 40"/>
          <p:cNvSpPr/>
          <p:nvPr/>
        </p:nvSpPr>
        <p:spPr>
          <a:xfrm>
            <a:off x="5562600" y="5181600"/>
            <a:ext cx="3048000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000" b="1" dirty="0">
                <a:ln w="50800"/>
                <a:solidFill>
                  <a:schemeClr val="bg1">
                    <a:shade val="50000"/>
                  </a:schemeClr>
                </a:solidFill>
              </a:rPr>
              <a:t>B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57200" y="3124200"/>
            <a:ext cx="8521233" cy="349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Reduction: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Partition </a:t>
            </a:r>
            <a:r>
              <a:rPr lang="en-US" sz="2400" i="1" dirty="0" smtClean="0"/>
              <a:t>n </a:t>
            </a:r>
            <a:r>
              <a:rPr lang="en-US" sz="2400" dirty="0" smtClean="0"/>
              <a:t>variables into 2 sets. 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For each set, form (#clause)x(2</a:t>
            </a:r>
            <a:r>
              <a:rPr lang="en-US" sz="2400" baseline="30000" dirty="0" smtClean="0"/>
              <a:t>n/2</a:t>
            </a:r>
            <a:r>
              <a:rPr lang="en-US" sz="2400" dirty="0" smtClean="0"/>
              <a:t>) matrix. </a:t>
            </a:r>
            <a:endParaRPr lang="en-US" sz="2400" dirty="0"/>
          </a:p>
          <a:p>
            <a:r>
              <a:rPr lang="en-US" sz="2400" dirty="0" smtClean="0"/>
              <a:t>      rows </a:t>
            </a:r>
            <a:r>
              <a:rPr lang="en-US" sz="2400" dirty="0" smtClean="0">
                <a:sym typeface="Wingdings"/>
              </a:rPr>
              <a:t> c</a:t>
            </a:r>
            <a:r>
              <a:rPr lang="en-US" sz="2400" dirty="0" smtClean="0"/>
              <a:t>lauses, columns </a:t>
            </a:r>
            <a:r>
              <a:rPr lang="en-US" sz="2400" dirty="0" smtClean="0">
                <a:sym typeface="Wingdings"/>
              </a:rPr>
              <a:t> </a:t>
            </a:r>
            <a:r>
              <a:rPr lang="en-US" sz="2400" dirty="0" smtClean="0"/>
              <a:t>assignments.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FFFF00"/>
                </a:solidFill>
              </a:rPr>
              <a:t>Inner product of column of A with column of B = #clauses satisfied</a:t>
            </a:r>
          </a:p>
          <a:p>
            <a:endParaRPr lang="en-US" sz="500" dirty="0" smtClean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Note: A,B skinny, so can really embed (project up/amplify a LOT!!!)</a:t>
            </a:r>
            <a:endParaRPr lang="en-US" sz="2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707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/>
      <p:bldP spid="39" grpId="0" animBg="1"/>
      <p:bldP spid="40" grpId="0"/>
      <p:bldP spid="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206514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Application: random k-SAT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762000"/>
            <a:ext cx="84582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dirty="0" smtClean="0"/>
          </a:p>
          <a:p>
            <a:r>
              <a:rPr lang="en-US" sz="2600" dirty="0" smtClean="0"/>
              <a:t>Current Status:  Applying approach of closest-pair algorithm (needs a little modification) leads to better algorithm for random SAT then is known for worst-case SAT. (pretty cool..)</a:t>
            </a:r>
          </a:p>
          <a:p>
            <a:endParaRPr lang="en-US" sz="2000" dirty="0"/>
          </a:p>
          <a:p>
            <a:r>
              <a:rPr lang="en-US" sz="2000" dirty="0" smtClean="0"/>
              <a:t> </a:t>
            </a:r>
            <a:r>
              <a:rPr lang="en-US" sz="2600" dirty="0" smtClean="0"/>
              <a:t>Still not quite </a:t>
            </a:r>
            <a:r>
              <a:rPr lang="en-US" sz="2600" dirty="0">
                <a:solidFill>
                  <a:srgbClr val="FFFF00"/>
                </a:solidFill>
              </a:rPr>
              <a:t>2</a:t>
            </a:r>
            <a:r>
              <a:rPr lang="en-US" sz="2600" baseline="30000" dirty="0">
                <a:solidFill>
                  <a:srgbClr val="FFFF00"/>
                </a:solidFill>
              </a:rPr>
              <a:t>0.99 </a:t>
            </a:r>
            <a:r>
              <a:rPr lang="en-US" sz="2600" baseline="30000" dirty="0" smtClean="0">
                <a:solidFill>
                  <a:srgbClr val="FFFF00"/>
                </a:solidFill>
              </a:rPr>
              <a:t>n</a:t>
            </a:r>
            <a:r>
              <a:rPr lang="en-US" sz="2600" dirty="0" smtClean="0">
                <a:solidFill>
                  <a:srgbClr val="FFFFFF"/>
                </a:solidFill>
              </a:rPr>
              <a:t>…    </a:t>
            </a:r>
          </a:p>
          <a:p>
            <a:endParaRPr lang="en-US" sz="2600" dirty="0" smtClean="0">
              <a:solidFill>
                <a:srgbClr val="FFFFFF"/>
              </a:solidFill>
            </a:endParaRPr>
          </a:p>
          <a:p>
            <a:endParaRPr lang="en-US" sz="400" dirty="0">
              <a:solidFill>
                <a:srgbClr val="FFFFFF"/>
              </a:solidFill>
            </a:endParaRPr>
          </a:p>
          <a:p>
            <a:r>
              <a:rPr lang="en-US" sz="2600" dirty="0">
                <a:solidFill>
                  <a:srgbClr val="FFFFFF"/>
                </a:solidFill>
              </a:rPr>
              <a:t>2</a:t>
            </a:r>
            <a:r>
              <a:rPr lang="en-US" sz="2600" dirty="0" smtClean="0">
                <a:solidFill>
                  <a:srgbClr val="FFFFFF"/>
                </a:solidFill>
              </a:rPr>
              <a:t>-step plan to disprove Strong Exponential Time Hypothesis: 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 smtClean="0">
                <a:solidFill>
                  <a:srgbClr val="FFFFFF"/>
                </a:solidFill>
              </a:rPr>
              <a:t>Leverage additional SAT structure of A,B to get </a:t>
            </a:r>
            <a:r>
              <a:rPr lang="en-US" sz="2600" dirty="0">
                <a:solidFill>
                  <a:srgbClr val="FFFF00"/>
                </a:solidFill>
              </a:rPr>
              <a:t>2</a:t>
            </a:r>
            <a:r>
              <a:rPr lang="en-US" sz="2600" baseline="30000" dirty="0">
                <a:solidFill>
                  <a:srgbClr val="FFFF00"/>
                </a:solidFill>
              </a:rPr>
              <a:t>0.99 </a:t>
            </a:r>
            <a:r>
              <a:rPr lang="en-US" sz="2600" baseline="30000" dirty="0" smtClean="0">
                <a:solidFill>
                  <a:srgbClr val="FFFF00"/>
                </a:solidFill>
              </a:rPr>
              <a:t>n </a:t>
            </a:r>
            <a:r>
              <a:rPr lang="en-US" sz="2600" dirty="0" smtClean="0">
                <a:solidFill>
                  <a:srgbClr val="FFFFFF"/>
                </a:solidFill>
              </a:rPr>
              <a:t>for random k-SAT.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 smtClean="0">
                <a:solidFill>
                  <a:srgbClr val="FFFFFF"/>
                </a:solidFill>
              </a:rPr>
              <a:t>Show that any additional structure to the SAT instance only helps (i.e. all we care about is distribution of # clauses satisfied by random assignment…can’t be tricked)</a:t>
            </a:r>
          </a:p>
          <a:p>
            <a:pPr marL="457200" indent="-457200">
              <a:buFont typeface="Arial"/>
              <a:buChar char="•"/>
            </a:pPr>
            <a:endParaRPr lang="en-US" sz="1200" dirty="0" smtClean="0">
              <a:solidFill>
                <a:srgbClr val="FFFFFF"/>
              </a:solidFill>
            </a:endParaRPr>
          </a:p>
          <a:p>
            <a:r>
              <a:rPr lang="en-US" sz="3200" dirty="0" smtClean="0">
                <a:solidFill>
                  <a:srgbClr val="FFFFFF"/>
                </a:solidFill>
              </a:rPr>
              <a:t>Both parts seem a little tricky, but plausible….</a:t>
            </a:r>
            <a:endParaRPr lang="en-US" sz="26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870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85812" y="5951856"/>
            <a:ext cx="4319588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GB" sz="1200" b="1" dirty="0">
                <a:solidFill>
                  <a:schemeClr val="tx1"/>
                </a:solidFill>
                <a:latin typeface="Arial" charset="0"/>
              </a:rPr>
              <a:t>Liu L et al. PNAS 2003;100:13167-13172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68" b="293"/>
          <a:stretch/>
        </p:blipFill>
        <p:spPr bwMode="auto">
          <a:xfrm>
            <a:off x="533400" y="1178243"/>
            <a:ext cx="3838158" cy="4558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649" l="0" r="100000">
                        <a14:backgroundMark x1="31000" y1="36842" x2="31000" y2="36842"/>
                        <a14:backgroundMark x1="33000" y1="19298" x2="33000" y2="19298"/>
                        <a14:backgroundMark x1="49333" y1="35088" x2="49333" y2="35088"/>
                        <a14:backgroundMark x1="44667" y1="48421" x2="44667" y2="48421"/>
                        <a14:backgroundMark x1="26667" y1="57895" x2="26667" y2="57895"/>
                        <a14:backgroundMark x1="9333" y1="47719" x2="9333" y2="47719"/>
                        <a14:backgroundMark x1="8333" y1="24912" x2="8333" y2="24912"/>
                        <a14:backgroundMark x1="21333" y1="8772" x2="21333" y2="8772"/>
                        <a14:backgroundMark x1="42000" y1="8772" x2="42000" y2="8772"/>
                        <a14:backgroundMark x1="54333" y1="21053" x2="54333" y2="21053"/>
                        <a14:backgroundMark x1="57000" y1="34386" x2="57000" y2="34386"/>
                        <a14:backgroundMark x1="53667" y1="43860" x2="53667" y2="43860"/>
                        <a14:backgroundMark x1="43000" y1="57193" x2="43000" y2="57193"/>
                        <a14:backgroundMark x1="17667" y1="54035" x2="17667" y2="54035"/>
                        <a14:backgroundMark x1="17667" y1="38947" x2="17667" y2="38947"/>
                        <a14:backgroundMark x1="8333" y1="31579" x2="8333" y2="31579"/>
                        <a14:backgroundMark x1="16667" y1="15439" x2="16667" y2="15439"/>
                        <a14:backgroundMark x1="24667" y1="8421" x2="41667" y2="5614"/>
                        <a14:backgroundMark x1="26000" y1="10526" x2="59333" y2="31579"/>
                        <a14:backgroundMark x1="20333" y1="14386" x2="31000" y2="645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1200" y="3616643"/>
            <a:ext cx="2819400" cy="2678430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57" t="19419" r="12463" b="31206"/>
          <a:stretch/>
        </p:blipFill>
        <p:spPr bwMode="auto">
          <a:xfrm>
            <a:off x="2092971" y="3698734"/>
            <a:ext cx="1640829" cy="1670509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00600" y="2228672"/>
            <a:ext cx="4114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Q1:  Find </a:t>
            </a:r>
            <a:r>
              <a:rPr lang="en-US" sz="2400" dirty="0" smtClean="0">
                <a:solidFill>
                  <a:srgbClr val="FF6600"/>
                </a:solidFill>
              </a:rPr>
              <a:t>correlated columns  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(</a:t>
            </a:r>
            <a:r>
              <a:rPr lang="en-US" sz="2400" dirty="0" smtClean="0">
                <a:solidFill>
                  <a:srgbClr val="FFFF00"/>
                </a:solidFill>
              </a:rPr>
              <a:t>sub-quadratic </a:t>
            </a:r>
            <a:r>
              <a:rPr lang="en-US" sz="2400" dirty="0" smtClean="0"/>
              <a:t>time?)</a:t>
            </a:r>
          </a:p>
          <a:p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762000" y="1178243"/>
            <a:ext cx="381000" cy="1524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/>
          <p:cNvSpPr/>
          <p:nvPr/>
        </p:nvSpPr>
        <p:spPr>
          <a:xfrm rot="16200000" flipH="1">
            <a:off x="2400300" y="-383858"/>
            <a:ext cx="152400" cy="3276601"/>
          </a:xfrm>
          <a:prstGeom prst="leftBrace">
            <a:avLst/>
          </a:prstGeom>
          <a:ln w="38100">
            <a:solidFill>
              <a:schemeClr val="bg1"/>
            </a:solidFill>
          </a:ln>
          <a:effectLst>
            <a:glow rad="63500">
              <a:srgbClr val="FFFF00">
                <a:alpha val="45000"/>
              </a:srgb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55117" y="685800"/>
            <a:ext cx="3880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smtClean="0">
                <a:solidFill>
                  <a:srgbClr val="FFFF00"/>
                </a:solidFill>
              </a:rPr>
              <a:t>n</a:t>
            </a:r>
            <a:endParaRPr lang="en-US" sz="26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175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206514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Questions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914400"/>
            <a:ext cx="8458200" cy="6986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/>
              <a:t>What are the right runtimes (random </a:t>
            </a:r>
            <a:r>
              <a:rPr lang="en-US" sz="3200" dirty="0" smtClean="0"/>
              <a:t>or adversarial setting)?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 dirty="0" smtClean="0"/>
              <a:t>Better </a:t>
            </a:r>
            <a:r>
              <a:rPr lang="en-US" sz="3200" dirty="0" err="1" smtClean="0"/>
              <a:t>embeddings</a:t>
            </a:r>
            <a:r>
              <a:rPr lang="en-US" sz="3200" dirty="0" smtClean="0"/>
              <a:t>?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 dirty="0" smtClean="0"/>
              <a:t>Lower bounds for this approach??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Non-hashing </a:t>
            </a:r>
            <a:r>
              <a:rPr lang="en-US" sz="3200" i="1" dirty="0" smtClean="0"/>
              <a:t>Nearest Neighbor Search</a:t>
            </a:r>
            <a:r>
              <a:rPr lang="en-US" sz="3200" dirty="0" smtClean="0"/>
              <a:t>??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Can we avoid fast matrix multiplication? (alternatives</a:t>
            </a:r>
            <a:r>
              <a:rPr lang="en-US" sz="3200" dirty="0"/>
              <a:t>:</a:t>
            </a:r>
            <a:r>
              <a:rPr lang="en-US" sz="3200" dirty="0" smtClean="0"/>
              <a:t> e.g. </a:t>
            </a:r>
            <a:r>
              <a:rPr lang="en-US" sz="3200" dirty="0" err="1" smtClean="0"/>
              <a:t>Pagh’s</a:t>
            </a:r>
            <a:r>
              <a:rPr lang="en-US" sz="3200" dirty="0" smtClean="0"/>
              <a:t> FFT-based ‘sparse matrix multiplication’?)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Other applications of “</a:t>
            </a:r>
            <a:r>
              <a:rPr lang="en-US" sz="3200" dirty="0" err="1" smtClean="0"/>
              <a:t>Chebyshev</a:t>
            </a:r>
            <a:r>
              <a:rPr lang="en-US" sz="3200" dirty="0" smtClean="0"/>
              <a:t>” </a:t>
            </a:r>
            <a:r>
              <a:rPr lang="en-US" sz="3200" dirty="0" err="1" smtClean="0"/>
              <a:t>embeddings</a:t>
            </a:r>
            <a:r>
              <a:rPr lang="en-US" sz="3200" dirty="0" smtClean="0"/>
              <a:t>?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Other applications of closest-pair approach (juntas, SAT, ….?)</a:t>
            </a:r>
          </a:p>
          <a:p>
            <a:endParaRPr lang="en-US" sz="3200" dirty="0" smtClean="0"/>
          </a:p>
          <a:p>
            <a:r>
              <a:rPr lang="en-US" sz="3200" dirty="0" smtClean="0"/>
              <a:t>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39872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9469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State of the Art:  Correlations/Closest Pair</a:t>
            </a:r>
            <a:endParaRPr lang="en-US" sz="3600" b="1" dirty="0">
              <a:solidFill>
                <a:schemeClr val="accent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838200"/>
            <a:ext cx="8458200" cy="6417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Q1:  Given </a:t>
            </a:r>
            <a:r>
              <a:rPr lang="en-US" sz="2800" i="1" dirty="0" smtClean="0">
                <a:solidFill>
                  <a:srgbClr val="FF6600"/>
                </a:solidFill>
              </a:rPr>
              <a:t>n</a:t>
            </a:r>
            <a:r>
              <a:rPr lang="en-US" sz="2800" dirty="0" smtClean="0"/>
              <a:t> random </a:t>
            </a:r>
            <a:r>
              <a:rPr lang="en-US" sz="2800" dirty="0" err="1" smtClean="0"/>
              <a:t>boolean</a:t>
            </a:r>
            <a:r>
              <a:rPr lang="en-US" sz="2800" dirty="0" smtClean="0"/>
              <a:t> vectors, except with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one pair that is </a:t>
            </a:r>
            <a:r>
              <a:rPr lang="en-US" sz="2800" i="1" dirty="0" smtClean="0">
                <a:solidFill>
                  <a:srgbClr val="FFCF03"/>
                </a:solidFill>
                <a:latin typeface="Symbol" charset="2"/>
                <a:cs typeface="Symbol" charset="2"/>
              </a:rPr>
              <a:t>e </a:t>
            </a:r>
            <a:r>
              <a:rPr lang="en-US" sz="2800" dirty="0" smtClean="0">
                <a:solidFill>
                  <a:srgbClr val="FFCF03"/>
                </a:solidFill>
              </a:rPr>
              <a:t>- correlated</a:t>
            </a:r>
            <a:r>
              <a:rPr lang="en-US" sz="2800" dirty="0" smtClean="0"/>
              <a:t> (= w. </a:t>
            </a:r>
            <a:r>
              <a:rPr lang="en-US" sz="2800" dirty="0" err="1" smtClean="0"/>
              <a:t>prob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CF03"/>
                </a:solidFill>
              </a:rPr>
              <a:t>(1 + </a:t>
            </a:r>
            <a:r>
              <a:rPr lang="en-US" sz="2800" i="1" dirty="0" smtClean="0">
                <a:solidFill>
                  <a:srgbClr val="FFCF03"/>
                </a:solidFill>
                <a:latin typeface="Symbol" charset="2"/>
                <a:cs typeface="Symbol" charset="2"/>
              </a:rPr>
              <a:t>e</a:t>
            </a:r>
            <a:r>
              <a:rPr lang="en-US" sz="2800" dirty="0" smtClean="0">
                <a:solidFill>
                  <a:srgbClr val="FFCF03"/>
                </a:solidFill>
              </a:rPr>
              <a:t>)/2</a:t>
            </a:r>
            <a:r>
              <a:rPr lang="en-US" sz="2800" dirty="0" smtClean="0"/>
              <a:t>),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find  the correlated pair.</a:t>
            </a:r>
          </a:p>
          <a:p>
            <a:endParaRPr lang="en-US" sz="800" dirty="0" smtClean="0"/>
          </a:p>
          <a:p>
            <a:r>
              <a:rPr lang="en-US" sz="2200" dirty="0" smtClean="0"/>
              <a:t>	Brute Force			      O(</a:t>
            </a:r>
            <a:r>
              <a:rPr lang="en-US" sz="2200" i="1" dirty="0" smtClean="0"/>
              <a:t>n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)</a:t>
            </a:r>
            <a:endParaRPr lang="en-US" sz="2200" dirty="0"/>
          </a:p>
          <a:p>
            <a:r>
              <a:rPr lang="en-US" sz="2200" dirty="0" smtClean="0"/>
              <a:t> 	[</a:t>
            </a:r>
            <a:r>
              <a:rPr lang="en-US" sz="2200" dirty="0" err="1" smtClean="0"/>
              <a:t>Paturi</a:t>
            </a:r>
            <a:r>
              <a:rPr lang="en-US" sz="2200" dirty="0" smtClean="0"/>
              <a:t>, </a:t>
            </a:r>
            <a:r>
              <a:rPr lang="en-US" sz="2200" dirty="0" err="1" smtClean="0"/>
              <a:t>Rajasekaran</a:t>
            </a:r>
            <a:r>
              <a:rPr lang="en-US" sz="2200" dirty="0" smtClean="0"/>
              <a:t>, </a:t>
            </a:r>
            <a:r>
              <a:rPr lang="en-US" sz="2200" dirty="0" err="1" smtClean="0"/>
              <a:t>Reif</a:t>
            </a:r>
            <a:r>
              <a:rPr lang="en-US" sz="2200" dirty="0" smtClean="0"/>
              <a:t>: </a:t>
            </a:r>
            <a:r>
              <a:rPr lang="fr-FR" sz="2200" dirty="0" smtClean="0"/>
              <a:t>’</a:t>
            </a:r>
            <a:r>
              <a:rPr lang="en-US" sz="2200" dirty="0" smtClean="0"/>
              <a:t>89] 	       </a:t>
            </a:r>
            <a:r>
              <a:rPr lang="en-US" sz="2600" i="1" dirty="0" smtClean="0"/>
              <a:t>n</a:t>
            </a:r>
            <a:r>
              <a:rPr lang="en-US" sz="2600" baseline="30000" dirty="0" smtClean="0"/>
              <a:t>2-O(</a:t>
            </a:r>
            <a:r>
              <a:rPr lang="en-US" sz="2600" baseline="30000" dirty="0" smtClean="0">
                <a:latin typeface="Symbol" charset="2"/>
                <a:cs typeface="Symbol" charset="2"/>
              </a:rPr>
              <a:t>e</a:t>
            </a:r>
            <a:r>
              <a:rPr lang="en-US" sz="2600" baseline="30000" dirty="0" smtClean="0"/>
              <a:t>)</a:t>
            </a:r>
            <a:endParaRPr lang="en-US" sz="2600" dirty="0" smtClean="0"/>
          </a:p>
          <a:p>
            <a:r>
              <a:rPr lang="en-US" sz="2200" dirty="0"/>
              <a:t>	</a:t>
            </a:r>
            <a:r>
              <a:rPr lang="en-US" sz="2200" dirty="0" smtClean="0"/>
              <a:t>[</a:t>
            </a:r>
            <a:r>
              <a:rPr lang="en-US" sz="2200" dirty="0" err="1" smtClean="0"/>
              <a:t>Indyk</a:t>
            </a:r>
            <a:r>
              <a:rPr lang="en-US" sz="2200" dirty="0" smtClean="0"/>
              <a:t>, </a:t>
            </a:r>
            <a:r>
              <a:rPr lang="en-US" sz="2200" dirty="0" err="1" smtClean="0"/>
              <a:t>Motwani</a:t>
            </a:r>
            <a:r>
              <a:rPr lang="en-US" sz="2200" dirty="0" smtClean="0"/>
              <a:t>: ‘98] (</a:t>
            </a:r>
            <a:r>
              <a:rPr lang="en-US" sz="2200" dirty="0" smtClean="0">
                <a:solidFill>
                  <a:srgbClr val="FF6600"/>
                </a:solidFill>
              </a:rPr>
              <a:t>LSH</a:t>
            </a:r>
            <a:r>
              <a:rPr lang="en-US" sz="2200" dirty="0" smtClean="0"/>
              <a:t>)                </a:t>
            </a:r>
            <a:r>
              <a:rPr lang="en-US" sz="2400" i="1" dirty="0" smtClean="0"/>
              <a:t>n</a:t>
            </a:r>
            <a:r>
              <a:rPr lang="en-US" sz="2400" baseline="30000" dirty="0" smtClean="0"/>
              <a:t>2</a:t>
            </a:r>
            <a:r>
              <a:rPr lang="en-US" sz="2400" baseline="30000" dirty="0"/>
              <a:t>-</a:t>
            </a:r>
            <a:r>
              <a:rPr lang="en-US" sz="2400" baseline="30000" dirty="0" smtClean="0"/>
              <a:t>O(</a:t>
            </a:r>
            <a:r>
              <a:rPr lang="en-US" sz="2400" baseline="30000" dirty="0">
                <a:latin typeface="Symbol" charset="2"/>
                <a:cs typeface="Symbol" charset="2"/>
              </a:rPr>
              <a:t>e</a:t>
            </a:r>
            <a:r>
              <a:rPr lang="en-US" sz="2400" baseline="30000" dirty="0" smtClean="0"/>
              <a:t>)</a:t>
            </a:r>
            <a:endParaRPr lang="en-US" sz="2400" dirty="0" smtClean="0"/>
          </a:p>
          <a:p>
            <a:r>
              <a:rPr lang="en-US" sz="2200" dirty="0"/>
              <a:t>	</a:t>
            </a:r>
            <a:r>
              <a:rPr lang="en-US" sz="2200" dirty="0" smtClean="0"/>
              <a:t>[</a:t>
            </a:r>
            <a:r>
              <a:rPr lang="en-US" sz="2200" dirty="0" err="1" smtClean="0"/>
              <a:t>Dubiner</a:t>
            </a:r>
            <a:r>
              <a:rPr lang="en-US" sz="2200" dirty="0" smtClean="0"/>
              <a:t>: </a:t>
            </a:r>
            <a:r>
              <a:rPr lang="fr-FR" sz="2200" dirty="0" smtClean="0"/>
              <a:t>’</a:t>
            </a:r>
            <a:r>
              <a:rPr lang="en-US" sz="2200" dirty="0" smtClean="0"/>
              <a:t>08]			       </a:t>
            </a:r>
            <a:r>
              <a:rPr lang="en-US" sz="2400" i="1" dirty="0"/>
              <a:t>n</a:t>
            </a:r>
            <a:r>
              <a:rPr lang="en-US" sz="2400" baseline="30000" dirty="0"/>
              <a:t>2-O</a:t>
            </a:r>
            <a:r>
              <a:rPr lang="en-US" sz="2400" baseline="30000" dirty="0" smtClean="0"/>
              <a:t>(</a:t>
            </a:r>
            <a:r>
              <a:rPr lang="en-US" sz="2400" baseline="30000" dirty="0">
                <a:latin typeface="Symbol" charset="2"/>
                <a:cs typeface="Symbol" charset="2"/>
              </a:rPr>
              <a:t>e</a:t>
            </a:r>
            <a:r>
              <a:rPr lang="en-US" sz="2400" baseline="30000" dirty="0" smtClean="0"/>
              <a:t>)</a:t>
            </a:r>
            <a:endParaRPr lang="en-US" sz="2400" dirty="0" smtClean="0"/>
          </a:p>
          <a:p>
            <a:r>
              <a:rPr lang="en-US" sz="2600" dirty="0" smtClean="0"/>
              <a:t>  </a:t>
            </a:r>
            <a:r>
              <a:rPr lang="en-US" sz="2300" dirty="0">
                <a:solidFill>
                  <a:srgbClr val="31FF21"/>
                </a:solidFill>
              </a:rPr>
              <a:t>	</a:t>
            </a:r>
            <a:r>
              <a:rPr lang="en-US" sz="2300" dirty="0" smtClean="0">
                <a:solidFill>
                  <a:srgbClr val="31FF21"/>
                </a:solidFill>
              </a:rPr>
              <a:t>[This work]			      </a:t>
            </a:r>
            <a:r>
              <a:rPr lang="en-US" sz="2500" i="1" dirty="0" smtClean="0">
                <a:solidFill>
                  <a:srgbClr val="31FF21"/>
                </a:solidFill>
              </a:rPr>
              <a:t>n</a:t>
            </a:r>
            <a:r>
              <a:rPr lang="en-US" sz="2500" baseline="30000" dirty="0" smtClean="0">
                <a:solidFill>
                  <a:srgbClr val="31FF21"/>
                </a:solidFill>
              </a:rPr>
              <a:t>1.62</a:t>
            </a:r>
            <a:r>
              <a:rPr lang="en-US" sz="2300" baseline="30000" dirty="0" smtClean="0">
                <a:solidFill>
                  <a:srgbClr val="31FF21"/>
                </a:solidFill>
              </a:rPr>
              <a:t>  </a:t>
            </a:r>
            <a:r>
              <a:rPr lang="en-US" dirty="0" smtClean="0">
                <a:solidFill>
                  <a:srgbClr val="31FF21"/>
                </a:solidFill>
              </a:rPr>
              <a:t>poly(1/</a:t>
            </a:r>
            <a:r>
              <a:rPr lang="en-US" dirty="0" smtClean="0">
                <a:solidFill>
                  <a:srgbClr val="31FF21"/>
                </a:solidFill>
                <a:latin typeface="Symbol" charset="2"/>
                <a:cs typeface="Symbol" charset="2"/>
              </a:rPr>
              <a:t>e</a:t>
            </a:r>
            <a:r>
              <a:rPr lang="en-US" dirty="0" smtClean="0">
                <a:solidFill>
                  <a:srgbClr val="31FF21"/>
                </a:solidFill>
              </a:rPr>
              <a:t>)</a:t>
            </a:r>
            <a:endParaRPr lang="en-US" dirty="0">
              <a:solidFill>
                <a:srgbClr val="31FF21"/>
              </a:solidFill>
            </a:endParaRPr>
          </a:p>
          <a:p>
            <a:endParaRPr lang="en-US" sz="400" dirty="0" smtClean="0"/>
          </a:p>
          <a:p>
            <a:r>
              <a:rPr lang="en-US" sz="2800" dirty="0" smtClean="0"/>
              <a:t>Q2: </a:t>
            </a:r>
            <a:r>
              <a:rPr lang="en-US" sz="2800" dirty="0"/>
              <a:t>Given </a:t>
            </a:r>
            <a:r>
              <a:rPr lang="en-US" sz="2800" i="1" dirty="0">
                <a:solidFill>
                  <a:srgbClr val="FF6600"/>
                </a:solidFill>
              </a:rPr>
              <a:t>n</a:t>
            </a:r>
            <a:r>
              <a:rPr lang="en-US" sz="2800" dirty="0"/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arbitrary</a:t>
            </a:r>
            <a:r>
              <a:rPr lang="en-US" sz="2800" dirty="0" smtClean="0"/>
              <a:t> </a:t>
            </a:r>
            <a:r>
              <a:rPr lang="en-US" sz="2800" dirty="0" err="1" smtClean="0"/>
              <a:t>boolean</a:t>
            </a:r>
            <a:r>
              <a:rPr lang="en-US" sz="2800" dirty="0" smtClean="0"/>
              <a:t> or Euclidean </a:t>
            </a:r>
            <a:r>
              <a:rPr lang="en-US" sz="2800" dirty="0"/>
              <a:t>vectors</a:t>
            </a:r>
            <a:r>
              <a:rPr lang="en-US" sz="2800" dirty="0" smtClean="0"/>
              <a:t>,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find </a:t>
            </a:r>
            <a:r>
              <a:rPr lang="en-US" sz="2800" dirty="0" smtClean="0">
                <a:solidFill>
                  <a:srgbClr val="FFCF03"/>
                </a:solidFill>
              </a:rPr>
              <a:t>(1+</a:t>
            </a:r>
            <a:r>
              <a:rPr lang="en-US" sz="2800" dirty="0" smtClean="0">
                <a:solidFill>
                  <a:srgbClr val="FFCF03"/>
                </a:solidFill>
                <a:latin typeface="Symbol" charset="2"/>
                <a:cs typeface="Symbol" charset="2"/>
              </a:rPr>
              <a:t>e</a:t>
            </a:r>
            <a:r>
              <a:rPr lang="en-US" sz="2800" dirty="0" smtClean="0">
                <a:solidFill>
                  <a:srgbClr val="FFCF03"/>
                </a:solidFill>
              </a:rPr>
              <a:t>)-approximate </a:t>
            </a:r>
            <a:r>
              <a:rPr lang="en-US" sz="2800" dirty="0" smtClean="0"/>
              <a:t>closest pair (for small </a:t>
            </a:r>
            <a:r>
              <a:rPr lang="en-US" sz="2800" i="1" dirty="0" smtClean="0">
                <a:latin typeface="Symbol" charset="2"/>
                <a:cs typeface="Symbol" charset="2"/>
              </a:rPr>
              <a:t>e</a:t>
            </a:r>
            <a:r>
              <a:rPr lang="en-US" sz="2800" dirty="0" smtClean="0"/>
              <a:t> ).</a:t>
            </a:r>
            <a:r>
              <a:rPr lang="en-US" sz="1200" dirty="0" smtClean="0"/>
              <a:t>	</a:t>
            </a:r>
          </a:p>
          <a:p>
            <a:r>
              <a:rPr lang="en-US" sz="1200" dirty="0"/>
              <a:t>	</a:t>
            </a:r>
            <a:endParaRPr lang="en-US" sz="1200" dirty="0" smtClean="0"/>
          </a:p>
          <a:p>
            <a:r>
              <a:rPr lang="en-US" sz="1200" dirty="0"/>
              <a:t>	</a:t>
            </a:r>
            <a:r>
              <a:rPr lang="en-US" sz="2200" dirty="0" smtClean="0"/>
              <a:t>Brute </a:t>
            </a:r>
            <a:r>
              <a:rPr lang="en-US" sz="2200" dirty="0"/>
              <a:t>Force			      O(</a:t>
            </a:r>
            <a:r>
              <a:rPr lang="en-US" sz="2200" i="1" dirty="0"/>
              <a:t>n</a:t>
            </a:r>
            <a:r>
              <a:rPr lang="en-US" sz="2200" baseline="30000" dirty="0"/>
              <a:t>2</a:t>
            </a:r>
            <a:r>
              <a:rPr lang="en-US" sz="2200" dirty="0"/>
              <a:t>)</a:t>
            </a:r>
          </a:p>
          <a:p>
            <a:r>
              <a:rPr lang="en-US" sz="2200" dirty="0"/>
              <a:t> 	</a:t>
            </a:r>
            <a:r>
              <a:rPr lang="en-US" sz="2200" dirty="0" smtClean="0">
                <a:solidFill>
                  <a:srgbClr val="FF6600"/>
                </a:solidFill>
              </a:rPr>
              <a:t>LSH</a:t>
            </a:r>
            <a:r>
              <a:rPr lang="en-US" sz="2200" dirty="0" smtClean="0"/>
              <a:t> [IM’98] 			      O(</a:t>
            </a:r>
            <a:r>
              <a:rPr lang="en-US" sz="2400" i="1" dirty="0" smtClean="0"/>
              <a:t>n</a:t>
            </a:r>
            <a:r>
              <a:rPr lang="en-US" sz="2400" baseline="30000" dirty="0" smtClean="0"/>
              <a:t>2-</a:t>
            </a:r>
            <a:r>
              <a:rPr lang="en-US" sz="2400" baseline="30000" dirty="0" smtClean="0">
                <a:latin typeface="Symbol" charset="2"/>
                <a:cs typeface="Symbol" charset="2"/>
              </a:rPr>
              <a:t>e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) </a:t>
            </a:r>
          </a:p>
          <a:p>
            <a:r>
              <a:rPr lang="en-US" sz="2400" dirty="0"/>
              <a:t>	</a:t>
            </a:r>
            <a:r>
              <a:rPr lang="en-US" sz="2400" dirty="0">
                <a:solidFill>
                  <a:srgbClr val="FF6600"/>
                </a:solidFill>
              </a:rPr>
              <a:t>LSH</a:t>
            </a:r>
            <a:r>
              <a:rPr lang="en-US" sz="2400" dirty="0"/>
              <a:t> </a:t>
            </a:r>
            <a:r>
              <a:rPr lang="en-US" sz="2400" dirty="0" smtClean="0"/>
              <a:t>[AI’06]   (Euclidean)	</a:t>
            </a:r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400" baseline="30000" dirty="0" smtClean="0"/>
              <a:t> </a:t>
            </a:r>
            <a:r>
              <a:rPr lang="en-US" sz="2200" dirty="0"/>
              <a:t>O(</a:t>
            </a:r>
            <a:r>
              <a:rPr lang="en-US" sz="2400" i="1" dirty="0"/>
              <a:t>n</a:t>
            </a:r>
            <a:r>
              <a:rPr lang="en-US" sz="2400" baseline="30000" dirty="0"/>
              <a:t>2</a:t>
            </a:r>
            <a:r>
              <a:rPr lang="en-US" sz="2400" baseline="30000" dirty="0" smtClean="0"/>
              <a:t>-</a:t>
            </a:r>
            <a:r>
              <a:rPr lang="en-US" sz="2400" baseline="30000" dirty="0" smtClean="0">
                <a:solidFill>
                  <a:srgbClr val="FFFF00"/>
                </a:solidFill>
              </a:rPr>
              <a:t>2</a:t>
            </a:r>
            <a:r>
              <a:rPr lang="en-US" sz="2400" baseline="30000" dirty="0" smtClean="0">
                <a:latin typeface="Symbol" charset="2"/>
                <a:cs typeface="Symbol" charset="2"/>
              </a:rPr>
              <a:t>e</a:t>
            </a:r>
            <a:r>
              <a:rPr lang="en-US" sz="2400" dirty="0" smtClean="0"/>
              <a:t>)</a:t>
            </a:r>
            <a:endParaRPr lang="en-US" sz="2600" dirty="0"/>
          </a:p>
          <a:p>
            <a:r>
              <a:rPr lang="en-US" sz="2600" dirty="0">
                <a:solidFill>
                  <a:srgbClr val="31FF21"/>
                </a:solidFill>
              </a:rPr>
              <a:t>	</a:t>
            </a:r>
            <a:r>
              <a:rPr lang="en-US" sz="2300" dirty="0">
                <a:solidFill>
                  <a:srgbClr val="31FF21"/>
                </a:solidFill>
              </a:rPr>
              <a:t>[This work]			      </a:t>
            </a:r>
            <a:r>
              <a:rPr lang="en-US" sz="2000" i="1" dirty="0" smtClean="0"/>
              <a:t>n</a:t>
            </a:r>
            <a:r>
              <a:rPr lang="en-US" sz="2800" baseline="30000" dirty="0" smtClean="0"/>
              <a:t>2</a:t>
            </a:r>
            <a:r>
              <a:rPr lang="en-US" sz="2800" baseline="30000" dirty="0"/>
              <a:t>-O(</a:t>
            </a:r>
            <a:r>
              <a:rPr lang="en-US" sz="2800" baseline="30000" dirty="0" err="1">
                <a:solidFill>
                  <a:srgbClr val="31FF21"/>
                </a:solidFill>
              </a:rPr>
              <a:t>sqrt</a:t>
            </a:r>
            <a:r>
              <a:rPr lang="en-US" sz="2800" baseline="30000" dirty="0" smtClean="0">
                <a:solidFill>
                  <a:srgbClr val="31FF21"/>
                </a:solidFill>
              </a:rPr>
              <a:t>(</a:t>
            </a:r>
            <a:r>
              <a:rPr lang="en-US" sz="2800" baseline="30000" dirty="0" smtClean="0">
                <a:solidFill>
                  <a:srgbClr val="31FF21"/>
                </a:solidFill>
                <a:latin typeface="Symbol" charset="2"/>
                <a:cs typeface="Symbol" charset="2"/>
              </a:rPr>
              <a:t>e</a:t>
            </a:r>
            <a:r>
              <a:rPr lang="en-US" sz="2800" baseline="30000" dirty="0" smtClean="0">
                <a:solidFill>
                  <a:srgbClr val="31FF21"/>
                </a:solidFill>
              </a:rPr>
              <a:t>)</a:t>
            </a:r>
            <a:r>
              <a:rPr lang="en-US" sz="2800" baseline="30000" dirty="0">
                <a:solidFill>
                  <a:srgbClr val="FFFFFF"/>
                </a:solidFill>
              </a:rPr>
              <a:t>)</a:t>
            </a:r>
          </a:p>
          <a:p>
            <a:endParaRPr lang="en-US" sz="2200" dirty="0">
              <a:solidFill>
                <a:srgbClr val="FF66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257800" y="2362200"/>
            <a:ext cx="0" cy="182880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>
              <a:schemeClr val="accent1">
                <a:alpha val="45000"/>
                <a:satMod val="12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447800" y="2667000"/>
            <a:ext cx="5638800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>
              <a:schemeClr val="accent1">
                <a:alpha val="45000"/>
                <a:satMod val="12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447800" y="3048000"/>
            <a:ext cx="5638800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>
              <a:schemeClr val="accent1">
                <a:alpha val="45000"/>
                <a:satMod val="12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447800" y="3429000"/>
            <a:ext cx="5638800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>
              <a:schemeClr val="accent1">
                <a:alpha val="45000"/>
                <a:satMod val="12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447800" y="3810000"/>
            <a:ext cx="5638800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>
              <a:schemeClr val="accent1">
                <a:alpha val="45000"/>
                <a:satMod val="12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447800" y="4191000"/>
            <a:ext cx="5638800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>
              <a:schemeClr val="accent1">
                <a:alpha val="45000"/>
                <a:satMod val="12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41"/>
          <p:cNvCxnSpPr/>
          <p:nvPr/>
        </p:nvCxnSpPr>
        <p:spPr>
          <a:xfrm>
            <a:off x="5486400" y="2362200"/>
            <a:ext cx="152400" cy="127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  <a:effectLst>
            <a:glow>
              <a:schemeClr val="accent1">
                <a:alpha val="45000"/>
                <a:satMod val="12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57800" y="5257800"/>
            <a:ext cx="0" cy="144780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>
              <a:schemeClr val="accent1">
                <a:alpha val="45000"/>
                <a:satMod val="12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447800" y="5562600"/>
            <a:ext cx="5638800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>
              <a:schemeClr val="accent1">
                <a:alpha val="45000"/>
                <a:satMod val="12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447800" y="5943600"/>
            <a:ext cx="5638800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>
              <a:schemeClr val="accent1">
                <a:alpha val="45000"/>
                <a:satMod val="12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447800" y="6324600"/>
            <a:ext cx="5638800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>
              <a:schemeClr val="accent1">
                <a:alpha val="45000"/>
                <a:satMod val="12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447800" y="6705600"/>
            <a:ext cx="5638800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>
              <a:schemeClr val="accent1">
                <a:alpha val="45000"/>
                <a:satMod val="12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258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533400"/>
            <a:ext cx="7924800" cy="6740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/>
          </a:p>
          <a:p>
            <a:pPr algn="ctr"/>
            <a:r>
              <a:rPr lang="en-US" sz="3200" b="1" dirty="0"/>
              <a:t>Why do we care about (1+</a:t>
            </a:r>
            <a:r>
              <a:rPr lang="en-US" sz="3200" b="1" dirty="0">
                <a:latin typeface="Symbol" charset="2"/>
                <a:cs typeface="Symbol" charset="2"/>
              </a:rPr>
              <a:t>e</a:t>
            </a:r>
            <a:r>
              <a:rPr lang="en-US" sz="3200" b="1" dirty="0"/>
              <a:t>) </a:t>
            </a:r>
            <a:r>
              <a:rPr lang="en-US" sz="3200" b="1" dirty="0" err="1"/>
              <a:t>approx</a:t>
            </a:r>
            <a:r>
              <a:rPr lang="en-US" sz="3200" b="1" dirty="0"/>
              <a:t> </a:t>
            </a:r>
            <a:endParaRPr lang="en-US" sz="3200" b="1" dirty="0" smtClean="0"/>
          </a:p>
          <a:p>
            <a:pPr algn="ctr"/>
            <a:r>
              <a:rPr lang="en-US" sz="3200" b="1" dirty="0" smtClean="0"/>
              <a:t>closest pair in the “random” setting?</a:t>
            </a:r>
          </a:p>
          <a:p>
            <a:pPr algn="ctr"/>
            <a:endParaRPr lang="en-US" sz="3200" b="1" dirty="0"/>
          </a:p>
          <a:p>
            <a:pPr marL="514350" indent="-514350">
              <a:buFontTx/>
              <a:buAutoNum type="arabicPeriod"/>
            </a:pPr>
            <a:r>
              <a:rPr lang="en-US" sz="2800" b="1" dirty="0" smtClean="0"/>
              <a:t>Natural “hard” regime for LSH </a:t>
            </a:r>
            <a:endParaRPr lang="en-US" sz="2800" b="1" dirty="0"/>
          </a:p>
          <a:p>
            <a:r>
              <a:rPr lang="en-US" sz="2600" b="1" dirty="0" smtClean="0"/>
              <a:t>(</a:t>
            </a:r>
            <a:r>
              <a:rPr lang="en-US" sz="2600" dirty="0" smtClean="0"/>
              <a:t>Natural </a:t>
            </a:r>
            <a:r>
              <a:rPr lang="en-US" sz="2600" dirty="0"/>
              <a:t>place to start if we hope to develop </a:t>
            </a:r>
            <a:r>
              <a:rPr lang="en-US" sz="2600" dirty="0" smtClean="0"/>
              <a:t>non</a:t>
            </a:r>
            <a:r>
              <a:rPr lang="en-US" sz="2600" dirty="0"/>
              <a:t>-hashing </a:t>
            </a:r>
            <a:r>
              <a:rPr lang="en-US" sz="2600" dirty="0" smtClean="0"/>
              <a:t>based approaches </a:t>
            </a:r>
            <a:r>
              <a:rPr lang="en-US" sz="2600" dirty="0"/>
              <a:t>to closest-pair/nearest </a:t>
            </a:r>
            <a:r>
              <a:rPr lang="en-US" sz="2600" dirty="0" smtClean="0"/>
              <a:t>neighbor…)</a:t>
            </a:r>
            <a:endParaRPr lang="en-US" sz="2600" dirty="0"/>
          </a:p>
          <a:p>
            <a:pPr marL="514350" indent="-514350">
              <a:buAutoNum type="arabicPeriod"/>
            </a:pPr>
            <a:endParaRPr lang="en-US" sz="3200" b="1" dirty="0" smtClean="0"/>
          </a:p>
          <a:p>
            <a:r>
              <a:rPr lang="en-US" sz="2800" b="1" dirty="0" smtClean="0"/>
              <a:t>2.    Related to other theory problems—learning parities with noise, learning juntas, learning DNFs, solving instances of random SAT, etc.</a:t>
            </a:r>
          </a:p>
          <a:p>
            <a:pPr algn="ctr"/>
            <a:endParaRPr lang="en-US" sz="3200" b="1" dirty="0"/>
          </a:p>
          <a:p>
            <a:pPr algn="ctr"/>
            <a:endParaRPr lang="en-US" sz="3200" b="1" dirty="0" smtClean="0"/>
          </a:p>
          <a:p>
            <a:r>
              <a:rPr lang="en-US" sz="2800" b="1" dirty="0" smtClean="0"/>
              <a:t>    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856758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85812" y="5951856"/>
            <a:ext cx="4319588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GB" sz="1200" b="1" dirty="0">
                <a:solidFill>
                  <a:schemeClr val="tx1"/>
                </a:solidFill>
                <a:latin typeface="Arial" charset="0"/>
              </a:rPr>
              <a:t>Liu L et al. PNAS 2003;100:13167-13172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68" b="293"/>
          <a:stretch/>
        </p:blipFill>
        <p:spPr bwMode="auto">
          <a:xfrm>
            <a:off x="533400" y="1178243"/>
            <a:ext cx="3838158" cy="4558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649" l="0" r="100000">
                        <a14:backgroundMark x1="31000" y1="36842" x2="31000" y2="36842"/>
                        <a14:backgroundMark x1="33000" y1="19298" x2="33000" y2="19298"/>
                        <a14:backgroundMark x1="49333" y1="35088" x2="49333" y2="35088"/>
                        <a14:backgroundMark x1="44667" y1="48421" x2="44667" y2="48421"/>
                        <a14:backgroundMark x1="26667" y1="57895" x2="26667" y2="57895"/>
                        <a14:backgroundMark x1="9333" y1="47719" x2="9333" y2="47719"/>
                        <a14:backgroundMark x1="8333" y1="24912" x2="8333" y2="24912"/>
                        <a14:backgroundMark x1="21333" y1="8772" x2="21333" y2="8772"/>
                        <a14:backgroundMark x1="42000" y1="8772" x2="42000" y2="8772"/>
                        <a14:backgroundMark x1="54333" y1="21053" x2="54333" y2="21053"/>
                        <a14:backgroundMark x1="57000" y1="34386" x2="57000" y2="34386"/>
                        <a14:backgroundMark x1="53667" y1="43860" x2="53667" y2="43860"/>
                        <a14:backgroundMark x1="43000" y1="57193" x2="43000" y2="57193"/>
                        <a14:backgroundMark x1="17667" y1="54035" x2="17667" y2="54035"/>
                        <a14:backgroundMark x1="17667" y1="38947" x2="17667" y2="38947"/>
                        <a14:backgroundMark x1="8333" y1="31579" x2="8333" y2="31579"/>
                        <a14:backgroundMark x1="16667" y1="15439" x2="16667" y2="15439"/>
                        <a14:backgroundMark x1="24667" y1="8421" x2="41667" y2="5614"/>
                        <a14:backgroundMark x1="26000" y1="10526" x2="59333" y2="31579"/>
                        <a14:backgroundMark x1="20333" y1="14386" x2="31000" y2="645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1200" y="3616643"/>
            <a:ext cx="2819400" cy="2678430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57" t="19419" r="12463" b="31206"/>
          <a:stretch/>
        </p:blipFill>
        <p:spPr bwMode="auto">
          <a:xfrm>
            <a:off x="2092971" y="3698734"/>
            <a:ext cx="1640829" cy="1670509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00600" y="1265396"/>
            <a:ext cx="4114800" cy="541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Definition:</a:t>
            </a:r>
          </a:p>
          <a:p>
            <a:r>
              <a:rPr lang="en-US" sz="2400" dirty="0" smtClean="0"/>
              <a:t>         </a:t>
            </a:r>
            <a:r>
              <a:rPr lang="en-US" sz="2400" i="1" dirty="0" smtClean="0">
                <a:solidFill>
                  <a:srgbClr val="FF6600"/>
                </a:solidFill>
              </a:rPr>
              <a:t>k</a:t>
            </a:r>
            <a:r>
              <a:rPr lang="en-US" sz="2400" dirty="0" smtClean="0">
                <a:solidFill>
                  <a:srgbClr val="FF6600"/>
                </a:solidFill>
              </a:rPr>
              <a:t>-Junta </a:t>
            </a:r>
            <a:r>
              <a:rPr lang="en-US" sz="2400" dirty="0" smtClean="0"/>
              <a:t>is </a:t>
            </a:r>
            <a:r>
              <a:rPr lang="en-US" sz="2400" dirty="0"/>
              <a:t>f</a:t>
            </a:r>
            <a:r>
              <a:rPr lang="en-US" sz="2400" dirty="0" smtClean="0"/>
              <a:t>unction with  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only </a:t>
            </a:r>
            <a:r>
              <a:rPr lang="en-US" sz="2400" i="1" dirty="0" smtClean="0">
                <a:solidFill>
                  <a:srgbClr val="FF6600"/>
                </a:solidFill>
              </a:rPr>
              <a:t>k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6600"/>
                </a:solidFill>
              </a:rPr>
              <a:t>relevant</a:t>
            </a:r>
            <a:r>
              <a:rPr lang="en-US" sz="2400" dirty="0" smtClean="0"/>
              <a:t> variables</a:t>
            </a:r>
          </a:p>
          <a:p>
            <a:endParaRPr lang="en-US" sz="1000" dirty="0"/>
          </a:p>
          <a:p>
            <a:r>
              <a:rPr lang="en-US" sz="2400" dirty="0" smtClean="0"/>
              <a:t>Q3:   Given </a:t>
            </a:r>
            <a:r>
              <a:rPr lang="en-US" sz="2400" i="1" dirty="0" smtClean="0"/>
              <a:t>k-</a:t>
            </a:r>
            <a:r>
              <a:rPr lang="en-US" sz="2400" dirty="0" smtClean="0"/>
              <a:t>Junta, </a:t>
            </a:r>
            <a:r>
              <a:rPr lang="en-US" sz="2400" dirty="0" smtClean="0">
                <a:solidFill>
                  <a:srgbClr val="FFFF00"/>
                </a:solidFill>
              </a:rPr>
              <a:t>identify     </a:t>
            </a:r>
          </a:p>
          <a:p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        </a:t>
            </a:r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FFFF00"/>
                </a:solidFill>
              </a:rPr>
              <a:t> relevant </a:t>
            </a:r>
            <a:r>
              <a:rPr lang="en-US" sz="2400" dirty="0" smtClean="0">
                <a:solidFill>
                  <a:srgbClr val="FFFFFF"/>
                </a:solidFill>
              </a:rPr>
              <a:t>variables.</a:t>
            </a:r>
          </a:p>
          <a:p>
            <a:r>
              <a:rPr lang="en-US" sz="2400" dirty="0" smtClean="0"/>
              <a:t>[ Brute force: time </a:t>
            </a:r>
            <a:r>
              <a:rPr lang="en-US" sz="3000" dirty="0" smtClean="0"/>
              <a:t>≈(  ) ≈ </a:t>
            </a:r>
            <a:r>
              <a:rPr lang="en-US" sz="2400" i="1" dirty="0" err="1" smtClean="0"/>
              <a:t>n</a:t>
            </a:r>
            <a:r>
              <a:rPr lang="en-US" sz="2400" i="1" baseline="30000" dirty="0" err="1" smtClean="0"/>
              <a:t>k</a:t>
            </a:r>
            <a:r>
              <a:rPr lang="en-US" sz="2400" i="1" baseline="30000" dirty="0" smtClean="0"/>
              <a:t>  </a:t>
            </a:r>
            <a:r>
              <a:rPr lang="en-US" sz="2400" dirty="0" smtClean="0"/>
              <a:t> ]</a:t>
            </a:r>
          </a:p>
          <a:p>
            <a:endParaRPr lang="en-US" dirty="0" smtClean="0"/>
          </a:p>
          <a:p>
            <a:r>
              <a:rPr lang="en-US" sz="2400" dirty="0" smtClean="0"/>
              <a:t>Q4:  </a:t>
            </a:r>
            <a:r>
              <a:rPr lang="en-US" sz="2400" dirty="0" smtClean="0">
                <a:solidFill>
                  <a:srgbClr val="FF6600"/>
                </a:solidFill>
              </a:rPr>
              <a:t>Learning Parity w. noise</a:t>
            </a:r>
            <a:r>
              <a:rPr lang="en-US" sz="2400" dirty="0" smtClean="0"/>
              <a:t>: Given </a:t>
            </a:r>
            <a:r>
              <a:rPr lang="en-US" sz="2400" i="1" dirty="0"/>
              <a:t>k-</a:t>
            </a:r>
            <a:r>
              <a:rPr lang="en-US" sz="2400" dirty="0" smtClean="0"/>
              <a:t>Junta that is PARITY function (XOR), </a:t>
            </a:r>
            <a:r>
              <a:rPr lang="en-US" sz="2400" dirty="0" smtClean="0">
                <a:solidFill>
                  <a:srgbClr val="FFFF00"/>
                </a:solidFill>
              </a:rPr>
              <a:t>identify </a:t>
            </a:r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relevant </a:t>
            </a:r>
            <a:r>
              <a:rPr lang="en-US" sz="2400" dirty="0">
                <a:solidFill>
                  <a:srgbClr val="FFFFFF"/>
                </a:solidFill>
              </a:rPr>
              <a:t>variables</a:t>
            </a:r>
            <a:r>
              <a:rPr lang="en-US" sz="2400" dirty="0" smtClean="0">
                <a:solidFill>
                  <a:srgbClr val="FFFFFF"/>
                </a:solidFill>
              </a:rPr>
              <a:t>.</a:t>
            </a: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r>
              <a:rPr lang="en-US" sz="2400" dirty="0" smtClean="0">
                <a:solidFill>
                  <a:srgbClr val="FFFFFF"/>
                </a:solidFill>
              </a:rPr>
              <a:t>No noise: easy, lin. </a:t>
            </a:r>
            <a:r>
              <a:rPr lang="en-US" sz="2400" dirty="0">
                <a:solidFill>
                  <a:srgbClr val="FFFFFF"/>
                </a:solidFill>
              </a:rPr>
              <a:t>s</a:t>
            </a:r>
            <a:r>
              <a:rPr lang="en-US" sz="2400" dirty="0" smtClean="0">
                <a:solidFill>
                  <a:srgbClr val="FFFFFF"/>
                </a:solidFill>
              </a:rPr>
              <a:t>ys. over </a:t>
            </a:r>
            <a:r>
              <a:rPr lang="en-US" sz="2400" b="1" dirty="0" smtClean="0">
                <a:solidFill>
                  <a:srgbClr val="FFFFFF"/>
                </a:solidFill>
              </a:rPr>
              <a:t>F</a:t>
            </a:r>
            <a:r>
              <a:rPr lang="en-US" sz="2400" b="1" baseline="-25000" dirty="0" smtClean="0">
                <a:solidFill>
                  <a:srgbClr val="FFFFFF"/>
                </a:solidFill>
              </a:rPr>
              <a:t>2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With noise: seems hard.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467600" y="3200400"/>
            <a:ext cx="364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n</a:t>
            </a:r>
            <a:endParaRPr lang="en-US" i="1" dirty="0" smtClean="0"/>
          </a:p>
          <a:p>
            <a:r>
              <a:rPr lang="en-US" i="1" dirty="0" smtClean="0"/>
              <a:t>k </a:t>
            </a:r>
            <a:endParaRPr lang="en-US" i="1" dirty="0"/>
          </a:p>
        </p:txBody>
      </p:sp>
      <p:sp>
        <p:nvSpPr>
          <p:cNvPr id="3" name="Rectangle 2"/>
          <p:cNvSpPr/>
          <p:nvPr/>
        </p:nvSpPr>
        <p:spPr>
          <a:xfrm>
            <a:off x="762000" y="1178243"/>
            <a:ext cx="381000" cy="1524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/>
          <p:cNvSpPr/>
          <p:nvPr/>
        </p:nvSpPr>
        <p:spPr>
          <a:xfrm rot="16200000" flipH="1">
            <a:off x="2400300" y="-383858"/>
            <a:ext cx="152400" cy="3276601"/>
          </a:xfrm>
          <a:prstGeom prst="leftBrace">
            <a:avLst/>
          </a:prstGeom>
          <a:ln w="38100">
            <a:solidFill>
              <a:schemeClr val="bg1"/>
            </a:solidFill>
          </a:ln>
          <a:effectLst>
            <a:glow rad="63500">
              <a:srgbClr val="FFFF00">
                <a:alpha val="45000"/>
              </a:srgb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55117" y="685800"/>
            <a:ext cx="3880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smtClean="0">
                <a:solidFill>
                  <a:srgbClr val="FFFF00"/>
                </a:solidFill>
              </a:rPr>
              <a:t>n</a:t>
            </a:r>
            <a:endParaRPr lang="en-US" sz="26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99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9469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State of the Art:  Learning Juntas</a:t>
            </a:r>
            <a:endParaRPr lang="en-US" sz="3600" b="1" dirty="0">
              <a:solidFill>
                <a:schemeClr val="accent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838200"/>
            <a:ext cx="84582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" dirty="0" smtClean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Q3: Learning </a:t>
            </a:r>
            <a:r>
              <a:rPr lang="en-US" sz="2800" i="1" dirty="0" smtClean="0"/>
              <a:t>k</a:t>
            </a:r>
            <a:r>
              <a:rPr lang="en-US" sz="2800" dirty="0" smtClean="0"/>
              <a:t>-Juntas from random examples.</a:t>
            </a:r>
          </a:p>
          <a:p>
            <a:r>
              <a:rPr lang="en-US" sz="2200" dirty="0" smtClean="0"/>
              <a:t>				                       </a:t>
            </a:r>
            <a:r>
              <a:rPr lang="en-US" sz="2200" dirty="0" smtClean="0">
                <a:solidFill>
                  <a:srgbClr val="FFCF03"/>
                </a:solidFill>
              </a:rPr>
              <a:t> no </a:t>
            </a:r>
            <a:r>
              <a:rPr lang="en-US" sz="2200" dirty="0">
                <a:solidFill>
                  <a:srgbClr val="FFCF03"/>
                </a:solidFill>
              </a:rPr>
              <a:t>n</a:t>
            </a:r>
            <a:r>
              <a:rPr lang="en-US" sz="2200" dirty="0" smtClean="0">
                <a:solidFill>
                  <a:srgbClr val="FFCF03"/>
                </a:solidFill>
              </a:rPr>
              <a:t>oise      </a:t>
            </a:r>
            <a:r>
              <a:rPr lang="en-US" sz="2200" dirty="0" smtClean="0">
                <a:solidFill>
                  <a:srgbClr val="FF6600"/>
                </a:solidFill>
              </a:rPr>
              <a:t>with noise</a:t>
            </a:r>
            <a:r>
              <a:rPr lang="en-US" sz="2200" baseline="30000" dirty="0" smtClean="0">
                <a:solidFill>
                  <a:srgbClr val="FF6600"/>
                </a:solidFill>
              </a:rPr>
              <a:t>*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Brute Force			          </a:t>
            </a:r>
            <a:r>
              <a:rPr lang="en-US" sz="2200" i="1" dirty="0" err="1" smtClean="0"/>
              <a:t>n</a:t>
            </a:r>
            <a:r>
              <a:rPr lang="en-US" sz="2200" i="1" baseline="30000" dirty="0" err="1" smtClean="0"/>
              <a:t>k</a:t>
            </a:r>
            <a:r>
              <a:rPr lang="en-US" sz="2200" i="1" baseline="30000" dirty="0" smtClean="0"/>
              <a:t>	      	</a:t>
            </a:r>
            <a:r>
              <a:rPr lang="en-US" sz="2200" i="1" dirty="0" err="1" smtClean="0"/>
              <a:t>n</a:t>
            </a:r>
            <a:r>
              <a:rPr lang="en-US" sz="2200" i="1" baseline="30000" dirty="0" err="1" smtClean="0"/>
              <a:t>k</a:t>
            </a:r>
            <a:endParaRPr lang="en-US" sz="2200" baseline="30000" dirty="0" smtClean="0"/>
          </a:p>
          <a:p>
            <a:r>
              <a:rPr lang="en-US" sz="2200" dirty="0"/>
              <a:t>	</a:t>
            </a:r>
            <a:r>
              <a:rPr lang="en-US" sz="2200" dirty="0" smtClean="0"/>
              <a:t>[</a:t>
            </a:r>
            <a:r>
              <a:rPr lang="en-US" sz="2200" dirty="0" err="1" smtClean="0"/>
              <a:t>Mossel</a:t>
            </a:r>
            <a:r>
              <a:rPr lang="en-US" sz="2200" dirty="0" smtClean="0"/>
              <a:t>, O’Donnell, </a:t>
            </a:r>
            <a:r>
              <a:rPr lang="en-US" sz="2200" dirty="0" err="1" smtClean="0"/>
              <a:t>Servedio</a:t>
            </a:r>
            <a:r>
              <a:rPr lang="en-US" sz="2200" dirty="0" smtClean="0"/>
              <a:t>: </a:t>
            </a:r>
            <a:r>
              <a:rPr lang="fr-FR" sz="2200" dirty="0" smtClean="0"/>
              <a:t>’</a:t>
            </a:r>
            <a:r>
              <a:rPr lang="en-US" sz="2200" dirty="0" smtClean="0"/>
              <a:t>03]      </a:t>
            </a:r>
            <a:r>
              <a:rPr lang="en-US" sz="2200" i="1" dirty="0" smtClean="0"/>
              <a:t>n</a:t>
            </a:r>
            <a:r>
              <a:rPr lang="en-US" sz="2200" i="1" baseline="30000" dirty="0" smtClean="0"/>
              <a:t>.7k		</a:t>
            </a:r>
            <a:r>
              <a:rPr lang="en-US" sz="2200" i="1" dirty="0" err="1" smtClean="0"/>
              <a:t>n</a:t>
            </a:r>
            <a:r>
              <a:rPr lang="en-US" sz="2200" i="1" baseline="30000" dirty="0" err="1" smtClean="0"/>
              <a:t>k</a:t>
            </a:r>
            <a:endParaRPr lang="en-US" sz="2200" i="1" baseline="30000" dirty="0" smtClean="0"/>
          </a:p>
          <a:p>
            <a:endParaRPr lang="en-US" sz="200" dirty="0" smtClean="0"/>
          </a:p>
          <a:p>
            <a:r>
              <a:rPr lang="en-US" sz="2200" dirty="0"/>
              <a:t>	</a:t>
            </a:r>
            <a:r>
              <a:rPr lang="en-US" sz="2200" dirty="0" smtClean="0"/>
              <a:t>[</a:t>
            </a:r>
            <a:r>
              <a:rPr lang="en-US" sz="2200" dirty="0" err="1" smtClean="0"/>
              <a:t>Grigorescu</a:t>
            </a:r>
            <a:r>
              <a:rPr lang="en-US" sz="2200" dirty="0" smtClean="0"/>
              <a:t>, </a:t>
            </a:r>
            <a:r>
              <a:rPr lang="en-US" sz="2200" dirty="0" err="1" smtClean="0"/>
              <a:t>Reyzin</a:t>
            </a:r>
            <a:r>
              <a:rPr lang="en-US" sz="2200" dirty="0" smtClean="0"/>
              <a:t>, </a:t>
            </a:r>
            <a:r>
              <a:rPr lang="en-US" sz="2200" dirty="0" err="1" smtClean="0"/>
              <a:t>Vempala</a:t>
            </a:r>
            <a:r>
              <a:rPr lang="en-US" sz="2200" dirty="0" smtClean="0"/>
              <a:t>, </a:t>
            </a:r>
            <a:r>
              <a:rPr lang="fr-FR" sz="2200" dirty="0" smtClean="0"/>
              <a:t>’</a:t>
            </a:r>
            <a:r>
              <a:rPr lang="en-US" sz="2200" dirty="0" smtClean="0"/>
              <a:t>11]     </a:t>
            </a:r>
            <a:r>
              <a:rPr lang="en-US" sz="2000" dirty="0" smtClean="0"/>
              <a:t>&gt;</a:t>
            </a:r>
            <a:r>
              <a:rPr lang="en-US" sz="2000" i="1" dirty="0" smtClean="0"/>
              <a:t>n</a:t>
            </a:r>
            <a:r>
              <a:rPr lang="en-US" sz="2000" i="1" baseline="30000" dirty="0" smtClean="0"/>
              <a:t>.7k</a:t>
            </a:r>
            <a:r>
              <a:rPr lang="en-US" sz="2000" baseline="30000" dirty="0"/>
              <a:t>(1 - 2</a:t>
            </a:r>
            <a:r>
              <a:rPr lang="en-US" sz="2000" baseline="56000" dirty="0"/>
              <a:t>-</a:t>
            </a:r>
            <a:r>
              <a:rPr lang="en-US" sz="2000" i="1" baseline="56000" dirty="0"/>
              <a:t>k+1</a:t>
            </a:r>
            <a:r>
              <a:rPr lang="en-US" sz="2000" baseline="30000" dirty="0"/>
              <a:t>)</a:t>
            </a:r>
            <a:r>
              <a:rPr lang="en-US" sz="2200" dirty="0" smtClean="0"/>
              <a:t>	</a:t>
            </a:r>
            <a:r>
              <a:rPr lang="en-US" sz="2000" dirty="0" smtClean="0"/>
              <a:t>&gt; </a:t>
            </a:r>
            <a:r>
              <a:rPr lang="en-US" sz="2000" i="1" dirty="0" err="1" smtClean="0"/>
              <a:t>n</a:t>
            </a:r>
            <a:r>
              <a:rPr lang="en-US" sz="2000" i="1" baseline="30000" dirty="0" err="1" smtClean="0"/>
              <a:t>k</a:t>
            </a:r>
            <a:r>
              <a:rPr lang="en-US" sz="2000" baseline="30000" dirty="0"/>
              <a:t>(1 - 2</a:t>
            </a:r>
            <a:r>
              <a:rPr lang="en-US" sz="2000" baseline="56000" dirty="0"/>
              <a:t>-</a:t>
            </a:r>
            <a:r>
              <a:rPr lang="en-US" sz="2000" i="1" baseline="56000" dirty="0"/>
              <a:t>k+1</a:t>
            </a:r>
            <a:r>
              <a:rPr lang="en-US" sz="2000" baseline="30000" dirty="0"/>
              <a:t>)</a:t>
            </a:r>
            <a:endParaRPr lang="en-US" sz="2600" dirty="0" smtClean="0"/>
          </a:p>
          <a:p>
            <a:r>
              <a:rPr lang="en-US" sz="2600" dirty="0"/>
              <a:t>	</a:t>
            </a:r>
            <a:r>
              <a:rPr lang="en-US" sz="2200" dirty="0" smtClean="0">
                <a:solidFill>
                  <a:srgbClr val="31FF21"/>
                </a:solidFill>
              </a:rPr>
              <a:t>[This Work]</a:t>
            </a:r>
            <a:r>
              <a:rPr lang="en-US" sz="2200" dirty="0">
                <a:solidFill>
                  <a:srgbClr val="31FF21"/>
                </a:solidFill>
              </a:rPr>
              <a:t> </a:t>
            </a:r>
            <a:r>
              <a:rPr lang="en-US" sz="2200" dirty="0" smtClean="0">
                <a:solidFill>
                  <a:srgbClr val="31FF21"/>
                </a:solidFill>
              </a:rPr>
              <a:t> 			         </a:t>
            </a:r>
            <a:r>
              <a:rPr lang="en-US" sz="2400" i="1" dirty="0" smtClean="0">
                <a:solidFill>
                  <a:srgbClr val="31FF21"/>
                </a:solidFill>
              </a:rPr>
              <a:t>n</a:t>
            </a:r>
            <a:r>
              <a:rPr lang="en-US" sz="2400" baseline="30000" dirty="0" smtClean="0">
                <a:solidFill>
                  <a:srgbClr val="31FF21"/>
                </a:solidFill>
              </a:rPr>
              <a:t>.6</a:t>
            </a:r>
            <a:r>
              <a:rPr lang="en-US" sz="2400" i="1" baseline="30000" dirty="0" smtClean="0">
                <a:solidFill>
                  <a:srgbClr val="31FF21"/>
                </a:solidFill>
              </a:rPr>
              <a:t>k		</a:t>
            </a:r>
            <a:r>
              <a:rPr lang="en-US" sz="2400" i="1" dirty="0" smtClean="0">
                <a:solidFill>
                  <a:srgbClr val="31FF21"/>
                </a:solidFill>
              </a:rPr>
              <a:t>n</a:t>
            </a:r>
            <a:r>
              <a:rPr lang="en-US" sz="2400" baseline="30000" dirty="0" smtClean="0">
                <a:solidFill>
                  <a:srgbClr val="31FF21"/>
                </a:solidFill>
              </a:rPr>
              <a:t>.8</a:t>
            </a:r>
            <a:r>
              <a:rPr lang="en-US" sz="2400" i="1" baseline="30000" dirty="0" smtClean="0">
                <a:solidFill>
                  <a:srgbClr val="31FF21"/>
                </a:solidFill>
              </a:rPr>
              <a:t>k</a:t>
            </a:r>
          </a:p>
          <a:p>
            <a:r>
              <a:rPr lang="en-US" sz="2200" dirty="0" smtClean="0">
                <a:solidFill>
                  <a:srgbClr val="31FF21"/>
                </a:solidFill>
              </a:rPr>
              <a:t>			</a:t>
            </a:r>
            <a:r>
              <a:rPr lang="en-US" sz="2200" dirty="0" smtClean="0">
                <a:solidFill>
                  <a:srgbClr val="FF6600"/>
                </a:solidFill>
              </a:rPr>
              <a:t>* poly[1/(1-2*noise)] factors not shown</a:t>
            </a:r>
            <a:endParaRPr lang="en-US" sz="2200" dirty="0">
              <a:solidFill>
                <a:srgbClr val="FF6600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5410200" y="2362200"/>
            <a:ext cx="0" cy="160020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>
              <a:schemeClr val="accent1">
                <a:alpha val="45000"/>
                <a:satMod val="12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371600" y="2590800"/>
            <a:ext cx="6781800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>
              <a:schemeClr val="accent1">
                <a:alpha val="45000"/>
                <a:satMod val="12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371600" y="2971800"/>
            <a:ext cx="6781800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>
              <a:schemeClr val="accent1">
                <a:alpha val="45000"/>
                <a:satMod val="12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371600" y="3276600"/>
            <a:ext cx="6781800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>
              <a:schemeClr val="accent1">
                <a:alpha val="45000"/>
                <a:satMod val="12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371600" y="3657600"/>
            <a:ext cx="6781800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>
              <a:schemeClr val="accent1">
                <a:alpha val="45000"/>
                <a:satMod val="12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1371600" y="4038600"/>
            <a:ext cx="6781800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>
              <a:schemeClr val="accent1">
                <a:alpha val="45000"/>
                <a:satMod val="12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6781800" y="2362200"/>
            <a:ext cx="0" cy="160020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>
              <a:schemeClr val="accent1">
                <a:alpha val="45000"/>
                <a:satMod val="12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310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30314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Finding Correlations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762000"/>
            <a:ext cx="9525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Q1:  Given </a:t>
            </a:r>
            <a:r>
              <a:rPr lang="en-US" sz="3200" i="1" dirty="0">
                <a:solidFill>
                  <a:srgbClr val="FF6600"/>
                </a:solidFill>
              </a:rPr>
              <a:t>n</a:t>
            </a:r>
            <a:r>
              <a:rPr lang="en-US" sz="3200" dirty="0"/>
              <a:t> random </a:t>
            </a:r>
            <a:r>
              <a:rPr lang="en-US" sz="3200" dirty="0" err="1"/>
              <a:t>boolean</a:t>
            </a:r>
            <a:r>
              <a:rPr lang="en-US" sz="3200" dirty="0"/>
              <a:t> vectors, except with </a:t>
            </a:r>
            <a:endParaRPr lang="en-US" sz="3200" dirty="0" smtClean="0"/>
          </a:p>
          <a:p>
            <a:r>
              <a:rPr lang="en-US" sz="3200" dirty="0" smtClean="0"/>
              <a:t>one </a:t>
            </a:r>
            <a:r>
              <a:rPr lang="en-US" sz="3200" dirty="0"/>
              <a:t>pair that is </a:t>
            </a:r>
            <a:r>
              <a:rPr lang="en-US" sz="3200" i="1" dirty="0">
                <a:solidFill>
                  <a:srgbClr val="FFFF00"/>
                </a:solidFill>
              </a:rPr>
              <a:t>r</a:t>
            </a:r>
            <a:r>
              <a:rPr lang="en-US" sz="3200" dirty="0">
                <a:solidFill>
                  <a:srgbClr val="FFFF00"/>
                </a:solidFill>
              </a:rPr>
              <a:t>-correlated</a:t>
            </a:r>
            <a:r>
              <a:rPr lang="en-US" sz="3200" dirty="0"/>
              <a:t>, find the correlated pair.</a:t>
            </a:r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</p:txBody>
      </p:sp>
      <p:sp>
        <p:nvSpPr>
          <p:cNvPr id="8" name="Left Brace 7"/>
          <p:cNvSpPr/>
          <p:nvPr/>
        </p:nvSpPr>
        <p:spPr>
          <a:xfrm rot="5400000">
            <a:off x="4495800" y="-1143000"/>
            <a:ext cx="304802" cy="7772401"/>
          </a:xfrm>
          <a:prstGeom prst="leftBrace">
            <a:avLst/>
          </a:prstGeom>
          <a:ln w="254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495800" y="2057400"/>
            <a:ext cx="44440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 smtClean="0">
                <a:solidFill>
                  <a:srgbClr val="FF6600"/>
                </a:solidFill>
              </a:rPr>
              <a:t>n</a:t>
            </a:r>
            <a:endParaRPr lang="en-US" sz="2600" i="1" dirty="0">
              <a:solidFill>
                <a:srgbClr val="FF6600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2133600" y="2209800"/>
            <a:ext cx="228600" cy="45720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7010400" y="2286000"/>
            <a:ext cx="228600" cy="45720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/>
          <p:cNvSpPr/>
          <p:nvPr/>
        </p:nvSpPr>
        <p:spPr>
          <a:xfrm>
            <a:off x="381000" y="2971794"/>
            <a:ext cx="228600" cy="2438406"/>
          </a:xfrm>
          <a:prstGeom prst="leftBrace">
            <a:avLst/>
          </a:prstGeom>
          <a:ln w="254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0" y="3927157"/>
            <a:ext cx="44277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 smtClean="0"/>
              <a:t>d</a:t>
            </a:r>
            <a:endParaRPr lang="en-US" sz="26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1752600"/>
            <a:ext cx="2395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[Prob. Equal = </a:t>
            </a:r>
            <a:r>
              <a:rPr lang="en-US" dirty="0" smtClean="0">
                <a:solidFill>
                  <a:srgbClr val="FFFF00"/>
                </a:solidFill>
              </a:rPr>
              <a:t>(1 + r)/2 </a:t>
            </a:r>
            <a:r>
              <a:rPr lang="en-US" dirty="0" smtClean="0"/>
              <a:t>]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971800"/>
            <a:ext cx="7899044" cy="2438400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609600" y="2971800"/>
            <a:ext cx="8153400" cy="251460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209800" y="2971800"/>
            <a:ext cx="76200" cy="2438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glow rad="63500">
              <a:schemeClr val="tx1"/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0141" y="2971800"/>
            <a:ext cx="85859" cy="243840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7086600" y="2971800"/>
            <a:ext cx="76200" cy="2438400"/>
          </a:xfrm>
          <a:prstGeom prst="rect">
            <a:avLst/>
          </a:prstGeom>
          <a:solidFill>
            <a:schemeClr val="tx1"/>
          </a:solidFill>
          <a:ln w="21463">
            <a:solidFill>
              <a:schemeClr val="tx1"/>
            </a:solidFill>
          </a:ln>
          <a:effectLst>
            <a:glow rad="50800">
              <a:schemeClr val="tx1"/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6941" y="2971800"/>
            <a:ext cx="85859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034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0.24636 -1.11111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9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4584 -1.11111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6666 0 " pathEditMode="relative" ptsTypes="AA">
                                      <p:cBhvr>
                                        <p:cTn id="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6666 0 " pathEditMode="relative" ptsTypes="AA">
                                      <p:cBhvr>
                                        <p:cTn id="3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4" grpId="0"/>
      <p:bldP spid="33" grpId="0" animBg="1"/>
      <p:bldP spid="31" grpId="0" animBg="1"/>
      <p:bldP spid="31" grpId="1" animBg="1"/>
      <p:bldP spid="32" grpId="0" animBg="1"/>
      <p:bldP spid="3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30314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Na</a:t>
            </a:r>
            <a:r>
              <a:rPr lang="fr-FR" sz="4000" b="1" dirty="0" err="1" smtClean="0"/>
              <a:t>ï</a:t>
            </a:r>
            <a:r>
              <a:rPr lang="en-US" sz="4000" b="1" dirty="0" err="1" smtClean="0"/>
              <a:t>ve</a:t>
            </a:r>
            <a:r>
              <a:rPr lang="en-US" sz="4000" b="1" dirty="0" smtClean="0"/>
              <a:t> Approach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-561" y="3886200"/>
            <a:ext cx="9525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2133601" y="2133600"/>
            <a:ext cx="30480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000" b="1" dirty="0">
                <a:ln w="50800"/>
                <a:solidFill>
                  <a:schemeClr val="bg1">
                    <a:shade val="50000"/>
                  </a:schemeClr>
                </a:solidFill>
              </a:rPr>
              <a:t>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9220" y="2209800"/>
            <a:ext cx="490676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Tx/>
              <a:buChar char="•"/>
            </a:pPr>
            <a:r>
              <a:rPr lang="en-US" sz="4000" dirty="0" smtClean="0"/>
              <a:t>                              =</a:t>
            </a:r>
          </a:p>
          <a:p>
            <a:pPr marL="571500" indent="-571500">
              <a:buFontTx/>
              <a:buChar char="•"/>
            </a:pPr>
            <a:endParaRPr lang="en-US" sz="4000" dirty="0"/>
          </a:p>
          <a:p>
            <a:pPr marL="571500" indent="-571500">
              <a:buFontTx/>
              <a:buChar char="•"/>
            </a:pPr>
            <a:endParaRPr lang="en-US" sz="4000" dirty="0" smtClean="0"/>
          </a:p>
          <a:p>
            <a:pPr marL="571500" indent="-571500">
              <a:buFontTx/>
              <a:buChar char="•"/>
            </a:pPr>
            <a:endParaRPr lang="en-US" sz="4000" dirty="0"/>
          </a:p>
          <a:p>
            <a:pPr marL="571500" indent="-571500">
              <a:buFontTx/>
              <a:buChar char="•"/>
            </a:pPr>
            <a:endParaRPr lang="en-US" sz="4000" dirty="0" smtClean="0"/>
          </a:p>
          <a:p>
            <a:r>
              <a:rPr lang="en-US" sz="4000" dirty="0" smtClean="0"/>
              <a:t>Problem:  C has size </a:t>
            </a:r>
            <a:r>
              <a:rPr lang="en-US" sz="4000" i="1" dirty="0" smtClean="0"/>
              <a:t>n</a:t>
            </a:r>
            <a:r>
              <a:rPr lang="en-US" sz="4000" i="1" baseline="30000" dirty="0" smtClean="0"/>
              <a:t>2</a:t>
            </a:r>
            <a:endParaRPr lang="en-US" sz="4000" dirty="0"/>
          </a:p>
        </p:txBody>
      </p:sp>
      <p:sp>
        <p:nvSpPr>
          <p:cNvPr id="18" name="Rectangle 17"/>
          <p:cNvSpPr/>
          <p:nvPr/>
        </p:nvSpPr>
        <p:spPr>
          <a:xfrm>
            <a:off x="5943600" y="1143000"/>
            <a:ext cx="3048000" cy="2971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000" b="1" dirty="0">
                <a:ln w="50800"/>
                <a:solidFill>
                  <a:schemeClr val="bg1">
                    <a:shade val="50000"/>
                  </a:schemeClr>
                </a:solidFill>
              </a:rPr>
              <a:t>C</a:t>
            </a:r>
          </a:p>
        </p:txBody>
      </p:sp>
      <p:sp>
        <p:nvSpPr>
          <p:cNvPr id="9" name="Oval 8"/>
          <p:cNvSpPr/>
          <p:nvPr/>
        </p:nvSpPr>
        <p:spPr>
          <a:xfrm>
            <a:off x="8153400" y="2133600"/>
            <a:ext cx="3048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48200" y="2057400"/>
            <a:ext cx="76200" cy="9144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352800" y="2057400"/>
            <a:ext cx="76200" cy="9144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rot="16200000">
            <a:off x="-342899" y="2286000"/>
            <a:ext cx="30480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A</a:t>
            </a:r>
            <a:r>
              <a:rPr lang="en-US" sz="3000" b="1" baseline="30000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t</a:t>
            </a:r>
            <a:endParaRPr lang="en-US" sz="3000" b="1" baseline="30000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rot="16200000">
            <a:off x="1104901" y="1866900"/>
            <a:ext cx="76200" cy="9144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rot="16200000">
            <a:off x="1104900" y="3238499"/>
            <a:ext cx="76200" cy="9144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747561" y="533400"/>
            <a:ext cx="368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/>
              <a:t>i</a:t>
            </a:r>
            <a:endParaRPr lang="en-US" sz="2800" b="1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8055945" y="533400"/>
            <a:ext cx="402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j</a:t>
            </a:r>
            <a:endParaRPr lang="en-US" sz="2800" b="1" i="1" dirty="0"/>
          </a:p>
        </p:txBody>
      </p:sp>
      <p:sp>
        <p:nvSpPr>
          <p:cNvPr id="26" name="Oval 25"/>
          <p:cNvSpPr/>
          <p:nvPr/>
        </p:nvSpPr>
        <p:spPr>
          <a:xfrm>
            <a:off x="7010400" y="3352800"/>
            <a:ext cx="3048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562600" y="1905000"/>
            <a:ext cx="368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/>
              <a:t>i</a:t>
            </a:r>
            <a:endParaRPr lang="en-US" sz="2800" b="1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5410200" y="3276600"/>
            <a:ext cx="402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j</a:t>
            </a:r>
            <a:endParaRPr lang="en-US" sz="2800" b="1" i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8305800" y="1143000"/>
            <a:ext cx="0" cy="297180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162800" y="1143000"/>
            <a:ext cx="0" cy="297180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943600" y="3505200"/>
            <a:ext cx="3200400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943600" y="2286000"/>
            <a:ext cx="3200400" cy="0"/>
          </a:xfrm>
          <a:prstGeom prst="line">
            <a:avLst/>
          </a:prstGeom>
          <a:ln>
            <a:solidFill>
              <a:schemeClr val="bg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276600" y="1457980"/>
            <a:ext cx="368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/>
              <a:t>i</a:t>
            </a:r>
            <a:endParaRPr lang="en-US" sz="2800" b="1" i="1" dirty="0"/>
          </a:p>
        </p:txBody>
      </p:sp>
      <p:sp>
        <p:nvSpPr>
          <p:cNvPr id="39" name="TextBox 38"/>
          <p:cNvSpPr txBox="1"/>
          <p:nvPr/>
        </p:nvSpPr>
        <p:spPr>
          <a:xfrm>
            <a:off x="4584984" y="1457980"/>
            <a:ext cx="402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j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3003589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9" grpId="0" animBg="1"/>
      <p:bldP spid="8" grpId="0" animBg="1"/>
      <p:bldP spid="14" grpId="0" animBg="1"/>
      <p:bldP spid="22" grpId="0" animBg="1"/>
      <p:bldP spid="23" grpId="0" animBg="1"/>
      <p:bldP spid="24" grpId="0" animBg="1"/>
      <p:bldP spid="10" grpId="0"/>
      <p:bldP spid="25" grpId="0"/>
      <p:bldP spid="26" grpId="0" animBg="1"/>
      <p:bldP spid="27" grpId="0"/>
      <p:bldP spid="28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Column Aggregation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3581400"/>
            <a:ext cx="9525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	                 *                              =</a:t>
            </a:r>
            <a:endParaRPr lang="en-US" sz="3200" dirty="0"/>
          </a:p>
          <a:p>
            <a:endParaRPr lang="en-US" sz="3800" dirty="0"/>
          </a:p>
          <a:p>
            <a:r>
              <a:rPr lang="en-US" sz="3200" dirty="0" smtClean="0"/>
              <a:t>Correlation </a:t>
            </a:r>
            <a:r>
              <a:rPr lang="en-US" sz="3200" i="1" dirty="0" smtClean="0">
                <a:solidFill>
                  <a:srgbClr val="FF6600"/>
                </a:solidFill>
              </a:rPr>
              <a:t>r  </a:t>
            </a:r>
            <a:r>
              <a:rPr lang="en-US" sz="3200" dirty="0" smtClean="0">
                <a:solidFill>
                  <a:srgbClr val="FF6600"/>
                </a:solidFill>
                <a:sym typeface="Wingdings"/>
              </a:rPr>
              <a:t> O(</a:t>
            </a:r>
            <a:r>
              <a:rPr lang="en-US" sz="3200" i="1" dirty="0" smtClean="0">
                <a:solidFill>
                  <a:srgbClr val="FF6600"/>
                </a:solidFill>
                <a:sym typeface="Wingdings"/>
              </a:rPr>
              <a:t>r /</a:t>
            </a:r>
            <a:r>
              <a:rPr lang="en-US" sz="3200" i="1" dirty="0" smtClean="0">
                <a:solidFill>
                  <a:srgbClr val="FF6600"/>
                </a:solidFill>
                <a:latin typeface="Symbol" charset="2"/>
                <a:cs typeface="Symbol" charset="2"/>
              </a:rPr>
              <a:t>a</a:t>
            </a:r>
            <a:r>
              <a:rPr lang="en-US" sz="3200" dirty="0" smtClean="0">
                <a:solidFill>
                  <a:srgbClr val="FF6600"/>
                </a:solidFill>
                <a:latin typeface="Symbol" charset="2"/>
                <a:cs typeface="Symbol" charset="2"/>
              </a:rPr>
              <a:t>)</a:t>
            </a:r>
            <a:endParaRPr lang="en-US" sz="3200" baseline="30000" dirty="0" smtClean="0">
              <a:solidFill>
                <a:srgbClr val="FF6600"/>
              </a:solidFill>
              <a:sym typeface="Wingdings"/>
            </a:endParaRPr>
          </a:p>
          <a:p>
            <a:r>
              <a:rPr lang="en-US" sz="3200" dirty="0" smtClean="0">
                <a:solidFill>
                  <a:srgbClr val="FFFFFF"/>
                </a:solidFill>
                <a:sym typeface="Wingdings"/>
              </a:rPr>
              <a:t>Correlation overwhelms noise if: </a:t>
            </a:r>
            <a:r>
              <a:rPr lang="en-US" sz="3200" i="1" dirty="0" smtClean="0">
                <a:solidFill>
                  <a:srgbClr val="FF6600"/>
                </a:solidFill>
                <a:sym typeface="Wingdings"/>
              </a:rPr>
              <a:t>d &gt;&gt; </a:t>
            </a:r>
            <a:r>
              <a:rPr lang="en-US" sz="3200" dirty="0" smtClean="0">
                <a:solidFill>
                  <a:srgbClr val="FF6600"/>
                </a:solidFill>
                <a:latin typeface="Symbol" charset="2"/>
                <a:cs typeface="Symbol" charset="2"/>
              </a:rPr>
              <a:t>a</a:t>
            </a:r>
            <a:r>
              <a:rPr lang="en-US" sz="3200" baseline="30000" dirty="0" smtClean="0">
                <a:solidFill>
                  <a:srgbClr val="FF6600"/>
                </a:solidFill>
                <a:latin typeface="Symbol" charset="2"/>
                <a:cs typeface="Symbol" charset="2"/>
              </a:rPr>
              <a:t>2</a:t>
            </a:r>
            <a:r>
              <a:rPr lang="en-US" sz="3200" dirty="0" smtClean="0">
                <a:solidFill>
                  <a:srgbClr val="FF6600"/>
                </a:solidFill>
                <a:latin typeface="Symbol" charset="2"/>
                <a:cs typeface="Symbol" charset="2"/>
              </a:rPr>
              <a:t>/</a:t>
            </a:r>
            <a:r>
              <a:rPr lang="en-US" sz="3200" i="1" dirty="0" smtClean="0">
                <a:solidFill>
                  <a:srgbClr val="FF6600"/>
                </a:solidFill>
                <a:cs typeface="Symbol" charset="2"/>
              </a:rPr>
              <a:t>r</a:t>
            </a:r>
            <a:r>
              <a:rPr lang="en-US" sz="3200" baseline="30000" dirty="0" smtClean="0">
                <a:solidFill>
                  <a:srgbClr val="FF6600"/>
                </a:solidFill>
                <a:cs typeface="Symbol" charset="2"/>
              </a:rPr>
              <a:t>2</a:t>
            </a:r>
            <a:endParaRPr lang="en-US" sz="3200" dirty="0" smtClean="0">
              <a:solidFill>
                <a:srgbClr val="FF6600"/>
              </a:solidFill>
              <a:sym typeface="Wingdings"/>
            </a:endParaRPr>
          </a:p>
          <a:p>
            <a:r>
              <a:rPr lang="en-US" sz="3200" dirty="0" smtClean="0">
                <a:solidFill>
                  <a:srgbClr val="FFFFFF"/>
                </a:solidFill>
                <a:sym typeface="Wingdings"/>
              </a:rPr>
              <a:t>Set </a:t>
            </a:r>
            <a:r>
              <a:rPr lang="en-US" sz="3200" i="1" dirty="0" smtClean="0">
                <a:solidFill>
                  <a:srgbClr val="FF6600"/>
                </a:solidFill>
                <a:latin typeface="Symbol" charset="2"/>
                <a:cs typeface="Symbol" charset="2"/>
              </a:rPr>
              <a:t>a </a:t>
            </a:r>
            <a:r>
              <a:rPr lang="en-US" sz="3200" dirty="0" smtClean="0">
                <a:solidFill>
                  <a:srgbClr val="FF6600"/>
                </a:solidFill>
                <a:latin typeface="Symbol" charset="2"/>
                <a:cs typeface="Symbol" charset="2"/>
              </a:rPr>
              <a:t>= </a:t>
            </a:r>
            <a:r>
              <a:rPr lang="en-US" sz="3200" i="1" dirty="0" smtClean="0">
                <a:solidFill>
                  <a:srgbClr val="FF6600"/>
                </a:solidFill>
                <a:sym typeface="Wingdings"/>
              </a:rPr>
              <a:t>n</a:t>
            </a:r>
            <a:r>
              <a:rPr lang="en-US" sz="3200" baseline="30000" dirty="0" smtClean="0">
                <a:solidFill>
                  <a:srgbClr val="FF6600"/>
                </a:solidFill>
                <a:sym typeface="Wingdings"/>
              </a:rPr>
              <a:t>1/3</a:t>
            </a:r>
            <a:r>
              <a:rPr lang="en-US" sz="3200" i="1" dirty="0" smtClean="0">
                <a:solidFill>
                  <a:srgbClr val="FFFFFF"/>
                </a:solidFill>
                <a:sym typeface="Wingdings"/>
              </a:rPr>
              <a:t>, </a:t>
            </a:r>
            <a:r>
              <a:rPr lang="en-US" sz="3200" i="1" dirty="0" smtClean="0">
                <a:solidFill>
                  <a:srgbClr val="FFFF00"/>
                </a:solidFill>
                <a:sym typeface="Wingdings"/>
              </a:rPr>
              <a:t>assume d sufficiently large </a:t>
            </a:r>
            <a:r>
              <a:rPr lang="en-US" sz="3200" dirty="0" smtClean="0">
                <a:solidFill>
                  <a:srgbClr val="FFFF00"/>
                </a:solidFill>
                <a:sym typeface="Wingdings"/>
              </a:rPr>
              <a:t>( &gt; </a:t>
            </a:r>
            <a:r>
              <a:rPr lang="en-US" sz="3200" i="1" dirty="0" smtClean="0">
                <a:solidFill>
                  <a:srgbClr val="FFFF00"/>
                </a:solidFill>
                <a:sym typeface="Wingdings"/>
              </a:rPr>
              <a:t>n</a:t>
            </a:r>
            <a:r>
              <a:rPr lang="en-US" sz="3200" baseline="30000" dirty="0" smtClean="0">
                <a:solidFill>
                  <a:srgbClr val="FFFF00"/>
                </a:solidFill>
                <a:sym typeface="Wingdings"/>
              </a:rPr>
              <a:t>2/3 </a:t>
            </a:r>
            <a:r>
              <a:rPr lang="en-US" sz="3200" dirty="0" smtClean="0">
                <a:solidFill>
                  <a:srgbClr val="FFFF00"/>
                </a:solidFill>
                <a:sym typeface="Wingdings"/>
              </a:rPr>
              <a:t>/ </a:t>
            </a:r>
            <a:r>
              <a:rPr lang="en-US" sz="3200" i="1" dirty="0" smtClean="0">
                <a:solidFill>
                  <a:srgbClr val="FFFF00"/>
                </a:solidFill>
                <a:sym typeface="Wingdings"/>
              </a:rPr>
              <a:t>r</a:t>
            </a:r>
            <a:r>
              <a:rPr lang="en-US" sz="3200" baseline="30000" dirty="0" smtClean="0">
                <a:solidFill>
                  <a:srgbClr val="FFFF00"/>
                </a:solidFill>
                <a:sym typeface="Wingdings"/>
              </a:rPr>
              <a:t>2</a:t>
            </a:r>
            <a:r>
              <a:rPr lang="en-US" sz="3200" i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sym typeface="Wingdings"/>
              </a:rPr>
              <a:t>)</a:t>
            </a:r>
          </a:p>
          <a:p>
            <a:r>
              <a:rPr lang="en-US" sz="3200" dirty="0" smtClean="0">
                <a:solidFill>
                  <a:srgbClr val="FFFFFF"/>
                </a:solidFill>
                <a:sym typeface="Wingdings"/>
              </a:rPr>
              <a:t> Runtime = max( </a:t>
            </a:r>
            <a:r>
              <a:rPr lang="en-US" sz="3200" i="1" dirty="0" smtClean="0">
                <a:solidFill>
                  <a:srgbClr val="FFFFFF"/>
                </a:solidFill>
                <a:sym typeface="Wingdings"/>
              </a:rPr>
              <a:t>n</a:t>
            </a:r>
            <a:r>
              <a:rPr lang="en-US" sz="3200" baseline="30000" dirty="0" smtClean="0">
                <a:solidFill>
                  <a:srgbClr val="FFFFFF"/>
                </a:solidFill>
                <a:sym typeface="Wingdings"/>
              </a:rPr>
              <a:t>(2/3)</a:t>
            </a:r>
            <a:r>
              <a:rPr lang="en-US" sz="3200" baseline="30000" dirty="0" smtClean="0">
                <a:solidFill>
                  <a:srgbClr val="31FF21"/>
                </a:solidFill>
                <a:latin typeface="Symbol" charset="2"/>
                <a:cs typeface="Symbol" charset="2"/>
                <a:sym typeface="Wingdings"/>
              </a:rPr>
              <a:t>w</a:t>
            </a:r>
            <a:r>
              <a:rPr lang="en-US" sz="3200" dirty="0" smtClean="0">
                <a:solidFill>
                  <a:srgbClr val="FFFFFF"/>
                </a:solidFill>
                <a:sym typeface="Wingdings"/>
              </a:rPr>
              <a:t>, </a:t>
            </a:r>
            <a:r>
              <a:rPr lang="en-US" sz="3200" i="1" dirty="0" smtClean="0">
                <a:solidFill>
                  <a:srgbClr val="FFFFFF"/>
                </a:solidFill>
                <a:sym typeface="Wingdings"/>
              </a:rPr>
              <a:t>n</a:t>
            </a:r>
            <a:r>
              <a:rPr lang="en-US" sz="3200" baseline="30000" dirty="0" smtClean="0">
                <a:solidFill>
                  <a:srgbClr val="FFFFFF"/>
                </a:solidFill>
                <a:sym typeface="Wingdings"/>
              </a:rPr>
              <a:t>5/3</a:t>
            </a:r>
            <a:r>
              <a:rPr lang="en-US" sz="3200" dirty="0" smtClean="0">
                <a:solidFill>
                  <a:srgbClr val="FFFFFF"/>
                </a:solidFill>
                <a:sym typeface="Wingdings"/>
              </a:rPr>
              <a:t> ) poly(1/</a:t>
            </a:r>
            <a:r>
              <a:rPr lang="en-US" sz="3200" i="1" dirty="0" smtClean="0">
                <a:solidFill>
                  <a:srgbClr val="FFFFFF"/>
                </a:solidFill>
                <a:sym typeface="Wingdings"/>
              </a:rPr>
              <a:t>r</a:t>
            </a:r>
            <a:r>
              <a:rPr lang="en-US" sz="3200" dirty="0" smtClean="0">
                <a:solidFill>
                  <a:srgbClr val="FFFFFF"/>
                </a:solidFill>
                <a:sym typeface="Wingdings"/>
              </a:rPr>
              <a:t>) = </a:t>
            </a:r>
            <a:r>
              <a:rPr lang="en-US" sz="3200" i="1" dirty="0" smtClean="0">
                <a:solidFill>
                  <a:srgbClr val="FF8001"/>
                </a:solidFill>
                <a:sym typeface="Wingdings"/>
              </a:rPr>
              <a:t>n</a:t>
            </a:r>
            <a:r>
              <a:rPr lang="en-US" sz="3200" baseline="30000" dirty="0" smtClean="0">
                <a:solidFill>
                  <a:srgbClr val="FF8001"/>
                </a:solidFill>
                <a:sym typeface="Wingdings"/>
              </a:rPr>
              <a:t>1.66</a:t>
            </a:r>
            <a:r>
              <a:rPr lang="en-US" sz="2800" dirty="0" smtClean="0">
                <a:solidFill>
                  <a:srgbClr val="FF8001"/>
                </a:solidFill>
                <a:sym typeface="Wingdings"/>
              </a:rPr>
              <a:t> </a:t>
            </a:r>
            <a:r>
              <a:rPr lang="en-US" sz="2800" dirty="0">
                <a:solidFill>
                  <a:srgbClr val="FF8001"/>
                </a:solidFill>
                <a:sym typeface="Wingdings"/>
              </a:rPr>
              <a:t>poly(1/</a:t>
            </a:r>
            <a:r>
              <a:rPr lang="en-US" sz="2800" i="1" dirty="0">
                <a:solidFill>
                  <a:srgbClr val="FF8001"/>
                </a:solidFill>
                <a:sym typeface="Wingdings"/>
              </a:rPr>
              <a:t>r</a:t>
            </a:r>
            <a:r>
              <a:rPr lang="en-US" sz="2800" dirty="0">
                <a:solidFill>
                  <a:srgbClr val="FF8001"/>
                </a:solidFill>
                <a:sym typeface="Wingdings"/>
              </a:rPr>
              <a:t>)</a:t>
            </a:r>
            <a:endParaRPr lang="en-US" sz="3000" dirty="0">
              <a:solidFill>
                <a:srgbClr val="FF800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95601" y="3581400"/>
            <a:ext cx="1981199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B</a:t>
            </a:r>
            <a:endParaRPr lang="en-US" sz="3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16200000">
            <a:off x="800101" y="3162301"/>
            <a:ext cx="2057400" cy="91439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0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B</a:t>
            </a:r>
            <a:r>
              <a:rPr lang="en-US" sz="3000" b="1" baseline="30000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t</a:t>
            </a:r>
            <a:endParaRPr lang="en-US" sz="3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67400" y="3124199"/>
            <a:ext cx="2133600" cy="20574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000" b="1" dirty="0">
                <a:ln w="50800"/>
                <a:solidFill>
                  <a:schemeClr val="bg1">
                    <a:shade val="50000"/>
                  </a:schemeClr>
                </a:solidFill>
              </a:rPr>
              <a:t>C</a:t>
            </a:r>
          </a:p>
        </p:txBody>
      </p:sp>
      <p:sp>
        <p:nvSpPr>
          <p:cNvPr id="9" name="Oval 8"/>
          <p:cNvSpPr/>
          <p:nvPr/>
        </p:nvSpPr>
        <p:spPr>
          <a:xfrm>
            <a:off x="7239000" y="3657600"/>
            <a:ext cx="3048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19200" y="1371600"/>
            <a:ext cx="30480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000" b="1" dirty="0">
                <a:ln w="50800"/>
                <a:solidFill>
                  <a:schemeClr val="bg1">
                    <a:shade val="50000"/>
                  </a:schemeClr>
                </a:solidFill>
              </a:rPr>
              <a:t>A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572000" y="1447800"/>
            <a:ext cx="609600" cy="609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638800" y="1371600"/>
            <a:ext cx="22098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B</a:t>
            </a:r>
            <a:endParaRPr lang="en-US" sz="3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6" name="Left Brace 15"/>
          <p:cNvSpPr/>
          <p:nvPr/>
        </p:nvSpPr>
        <p:spPr>
          <a:xfrm rot="16200000" flipH="1" flipV="1">
            <a:off x="2632744" y="-339054"/>
            <a:ext cx="220909" cy="30480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 rot="10800000" flipV="1">
            <a:off x="2603598" y="609601"/>
            <a:ext cx="6730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smtClean="0"/>
              <a:t>n</a:t>
            </a:r>
            <a:endParaRPr lang="en-US" sz="2600" i="1" dirty="0"/>
          </a:p>
        </p:txBody>
      </p:sp>
      <p:sp>
        <p:nvSpPr>
          <p:cNvPr id="22" name="Left Brace 21"/>
          <p:cNvSpPr/>
          <p:nvPr/>
        </p:nvSpPr>
        <p:spPr>
          <a:xfrm rot="16200000" flipH="1" flipV="1">
            <a:off x="6629400" y="1"/>
            <a:ext cx="228599" cy="22098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 rot="10800000" flipV="1">
            <a:off x="6400800" y="574358"/>
            <a:ext cx="9016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 smtClean="0"/>
              <a:t>n/</a:t>
            </a:r>
            <a:r>
              <a:rPr lang="en-US" sz="2600" i="1" dirty="0" smtClean="0">
                <a:latin typeface="Symbol" charset="2"/>
                <a:cs typeface="Symbol" charset="2"/>
              </a:rPr>
              <a:t>a</a:t>
            </a:r>
            <a:endParaRPr lang="en-US" sz="2600" i="1" dirty="0">
              <a:latin typeface="Symbol" charset="2"/>
              <a:cs typeface="Symbol" charset="2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352800" y="1371600"/>
            <a:ext cx="457200" cy="7620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en-US" sz="3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676400" y="1371600"/>
            <a:ext cx="457200" cy="7620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en-US" sz="3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28" name="Left Brace 27"/>
          <p:cNvSpPr/>
          <p:nvPr/>
        </p:nvSpPr>
        <p:spPr>
          <a:xfrm>
            <a:off x="685800" y="1371600"/>
            <a:ext cx="304800" cy="76200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04800" y="1447800"/>
            <a:ext cx="44277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 smtClean="0"/>
              <a:t>d</a:t>
            </a:r>
            <a:endParaRPr lang="en-US" sz="2600" i="1" dirty="0"/>
          </a:p>
        </p:txBody>
      </p:sp>
      <p:sp>
        <p:nvSpPr>
          <p:cNvPr id="31" name="Left Brace 30"/>
          <p:cNvSpPr/>
          <p:nvPr/>
        </p:nvSpPr>
        <p:spPr>
          <a:xfrm rot="5400000" flipH="1" flipV="1">
            <a:off x="3428999" y="2209799"/>
            <a:ext cx="304802" cy="4572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 rot="10800000" flipV="1">
            <a:off x="3365598" y="2438400"/>
            <a:ext cx="67300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latin typeface="Symbol" charset="2"/>
                <a:cs typeface="Symbol" charset="2"/>
              </a:rPr>
              <a:t>a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315200" y="1371600"/>
            <a:ext cx="76200" cy="7620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en-US" sz="3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905000" y="1371600"/>
            <a:ext cx="76200" cy="76200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en-US" sz="3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429000" y="1371600"/>
            <a:ext cx="76200" cy="76200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en-US" sz="3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096000" y="1371600"/>
            <a:ext cx="76200" cy="7620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en-US" sz="3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048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 -1.11111E-6 L -3.33333E-6 -1.11111E-6 " pathEditMode="relative" ptsTypes="AA">
                                      <p:cBhvr>
                                        <p:cTn id="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18" grpId="0" animBg="1"/>
      <p:bldP spid="9" grpId="0" animBg="1"/>
      <p:bldP spid="9" grpId="1" animBg="1"/>
      <p:bldP spid="26" grpId="0" animBg="1"/>
      <p:bldP spid="26" grpId="1" animBg="1"/>
      <p:bldP spid="27" grpId="0" animBg="1"/>
      <p:bldP spid="27" grpId="1" animBg="1"/>
      <p:bldP spid="31" grpId="0" animBg="1"/>
      <p:bldP spid="33" grpId="0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7" grpId="0" animBg="1"/>
      <p:bldP spid="37" grpId="1" animBg="1"/>
      <p:bldP spid="37" grpId="2" animBg="1"/>
      <p:bldP spid="37" grpId="3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GVALIANT@YFWHRLPFUVWXY5MI" val="346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lnDef>
      <a:spPr>
        <a:ln w="254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37845</TotalTime>
  <Words>1218</Words>
  <Application>Microsoft Macintosh PowerPoint</Application>
  <PresentationFormat>On-screen Show (4:3)</PresentationFormat>
  <Paragraphs>468</Paragraphs>
  <Slides>20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Metro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gvaliant</dc:creator>
  <cp:lastModifiedBy>Greg</cp:lastModifiedBy>
  <cp:revision>550</cp:revision>
  <dcterms:created xsi:type="dcterms:W3CDTF">2009-06-13T03:47:51Z</dcterms:created>
  <dcterms:modified xsi:type="dcterms:W3CDTF">2014-06-02T16:01:35Z</dcterms:modified>
</cp:coreProperties>
</file>