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mp4" ContentType="video/mp4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56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343" r:id="rId9"/>
    <p:sldId id="266" r:id="rId10"/>
    <p:sldId id="267" r:id="rId11"/>
    <p:sldId id="268" r:id="rId12"/>
    <p:sldId id="346" r:id="rId13"/>
    <p:sldId id="347" r:id="rId14"/>
    <p:sldId id="269" r:id="rId15"/>
    <p:sldId id="271" r:id="rId16"/>
    <p:sldId id="272" r:id="rId17"/>
    <p:sldId id="273" r:id="rId18"/>
    <p:sldId id="274" r:id="rId19"/>
    <p:sldId id="352" r:id="rId20"/>
    <p:sldId id="276" r:id="rId21"/>
    <p:sldId id="321" r:id="rId22"/>
    <p:sldId id="318" r:id="rId23"/>
    <p:sldId id="319" r:id="rId24"/>
    <p:sldId id="320" r:id="rId25"/>
    <p:sldId id="348" r:id="rId26"/>
    <p:sldId id="281" r:id="rId27"/>
    <p:sldId id="339" r:id="rId28"/>
    <p:sldId id="340" r:id="rId29"/>
    <p:sldId id="341" r:id="rId30"/>
    <p:sldId id="342" r:id="rId31"/>
    <p:sldId id="350" r:id="rId32"/>
    <p:sldId id="351" r:id="rId33"/>
    <p:sldId id="323" r:id="rId34"/>
    <p:sldId id="286" r:id="rId35"/>
    <p:sldId id="293" r:id="rId36"/>
    <p:sldId id="333" r:id="rId37"/>
    <p:sldId id="301" r:id="rId38"/>
    <p:sldId id="349" r:id="rId39"/>
    <p:sldId id="305" r:id="rId40"/>
    <p:sldId id="306" r:id="rId41"/>
    <p:sldId id="307" r:id="rId42"/>
    <p:sldId id="309" r:id="rId43"/>
    <p:sldId id="310" r:id="rId44"/>
    <p:sldId id="311" r:id="rId45"/>
    <p:sldId id="312" r:id="rId46"/>
    <p:sldId id="332" r:id="rId47"/>
    <p:sldId id="353" r:id="rId48"/>
    <p:sldId id="354" r:id="rId49"/>
    <p:sldId id="355" r:id="rId50"/>
    <p:sldId id="356" r:id="rId51"/>
    <p:sldId id="357" r:id="rId52"/>
    <p:sldId id="345" r:id="rId53"/>
    <p:sldId id="344" r:id="rId54"/>
    <p:sldId id="31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93"/>
    <p:restoredTop sz="93750"/>
  </p:normalViewPr>
  <p:slideViewPr>
    <p:cSldViewPr snapToGrid="0" snapToObjects="1">
      <p:cViewPr varScale="1">
        <p:scale>
          <a:sx n="118" d="100"/>
          <a:sy n="118" d="100"/>
        </p:scale>
        <p:origin x="1664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F8DF-60D7-EC4B-A57B-A0DD06C573DC}" type="datetimeFigureOut">
              <a:rPr lang="en-US" smtClean="0"/>
              <a:t>2/22/17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9BD3A-AE92-B446-AE91-903589853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8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E62B86-45F4-4C1B-BB2D-2E1880191CE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553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“scanned” diagram on the left with a better one, in all the slides that use this.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7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A32BC-DF91-4241-B023-45A0A6115125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7070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9B5E5-857B-4897-A1D5-E0801B03E2E1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92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E2E818AB-2371-4964-85FF-94597A855A56}" type="slidenum">
              <a:rPr lang="en-US" smtClean="0">
                <a:solidFill>
                  <a:prstClr val="black"/>
                </a:solidFill>
                <a:ea typeface="DejaVu Sans"/>
                <a:cs typeface="DejaVu Sans"/>
              </a:rPr>
              <a:pPr>
                <a:buFont typeface="Wingdings" pitchFamily="2" charset="2"/>
                <a:buNone/>
              </a:pPr>
              <a:t>37</a:t>
            </a:fld>
            <a:endParaRPr lang="en-US" smtClean="0">
              <a:solidFill>
                <a:prstClr val="black"/>
              </a:solidFill>
              <a:ea typeface="DejaVu Sans"/>
              <a:cs typeface="DejaVu Sans"/>
            </a:endParaRPr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67237" cy="3427412"/>
          </a:xfrm>
          <a:solidFill>
            <a:srgbClr val="FFFFFF"/>
          </a:solidFill>
          <a:ln/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3478213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983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DEB584-72AC-4157-82AC-C14716AE2A1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7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fld id="{99E43824-E80C-432F-93B1-6A3B1B74C478}" type="slidenum">
              <a:rPr lang="en-US" sz="1200">
                <a:solidFill>
                  <a:prstClr val="black"/>
                </a:solidFill>
                <a:latin typeface="Times New Roman" pitchFamily="18" charset="0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11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60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5" name="Shape 6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329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Shape 7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7571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7" name="Shape 7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0571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2" name="Shape 7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This graph shows how much our fine-grained parallelism improve the performance of ChanGa. The x axis represents the number of cores used for this experiment.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And the y axis shows the gravity time per step of each execution in seconds.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From 8K cores, our work help improve the performance of ChaNGa significantly over the Original Charm++. In 128K cores, our parallel construct achieves 2.21x speed up over the Original Charm++ in this experiment. </a:t>
            </a:r>
          </a:p>
        </p:txBody>
      </p:sp>
    </p:spTree>
    <p:extLst>
      <p:ext uri="{BB962C8B-B14F-4D97-AF65-F5344CB8AC3E}">
        <p14:creationId xmlns:p14="http://schemas.microsoft.com/office/powerpoint/2010/main" val="1649995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697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Certain member functions of certain </a:t>
            </a:r>
            <a:r>
              <a:rPr lang="en-US" dirty="0" smtClean="0"/>
              <a:t>classes are globally visible</a:t>
            </a:r>
          </a:p>
          <a:p>
            <a:r>
              <a:rPr lang="en-US" sz="1200" dirty="0" smtClean="0"/>
              <a:t>Invocation of a member function may lead to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84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697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769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3A42D-7FD8-6D45-A3F3-8E1559F366C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888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779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figure with</a:t>
            </a:r>
            <a:r>
              <a:rPr lang="en-US" baseline="0" dirty="0" smtClean="0"/>
              <a:t> a new drawing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4B643-C74C-455E-AFCB-1138D85C2B9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710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468D0F-5633-42A7-B3BC-36CE79F89F6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23DDD33-B2E2-4149-80B0-1BD161528359}" type="slidenum">
              <a:rPr lang="en-US" sz="1200">
                <a:solidFill>
                  <a:prstClr val="black"/>
                </a:solidFill>
                <a:latin typeface="Calibri"/>
              </a:rPr>
              <a:pPr algn="r"/>
              <a:t>20</a:t>
            </a:fld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In traditional MPI paradigm. The number of partitions of both modules is typically equal to the number of processor P</a:t>
            </a:r>
          </a:p>
          <a:p>
            <a:pPr eaLnBrk="1" hangingPunct="1">
              <a:buFontTx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And although the </a:t>
            </a:r>
            <a:r>
              <a:rPr lang="en-US" altLang="zh-CN" dirty="0" err="1" smtClean="0">
                <a:solidFill>
                  <a:srgbClr val="FF0000"/>
                </a:solidFill>
              </a:rPr>
              <a:t>i’th</a:t>
            </a:r>
            <a:r>
              <a:rPr lang="en-US" altLang="zh-CN" dirty="0" smtClean="0">
                <a:solidFill>
                  <a:srgbClr val="FF0000"/>
                </a:solidFill>
              </a:rPr>
              <a:t> elements of fluid module and solid module are not connected geometrically in the simulation, they are glued together on the </a:t>
            </a:r>
            <a:r>
              <a:rPr lang="en-US" altLang="zh-CN" dirty="0" err="1" smtClean="0">
                <a:solidFill>
                  <a:srgbClr val="FF0000"/>
                </a:solidFill>
              </a:rPr>
              <a:t>I’th</a:t>
            </a:r>
            <a:r>
              <a:rPr lang="en-US" altLang="zh-CN" dirty="0" smtClean="0">
                <a:solidFill>
                  <a:srgbClr val="FF0000"/>
                </a:solidFill>
              </a:rPr>
              <a:t> processor.</a:t>
            </a:r>
          </a:p>
          <a:p>
            <a:pPr eaLnBrk="1" hangingPunct="1">
              <a:buFontTx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Under Charm++/AMPI framework, the two modules each get their own set of parallel objects. And the size of the arrays are not restricted or related.</a:t>
            </a:r>
          </a:p>
          <a:p>
            <a:pPr eaLnBrk="1" hangingPunct="1">
              <a:buFontTx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The benefit of this is performance optimizations and better modularity.</a:t>
            </a:r>
          </a:p>
          <a:p>
            <a:pPr eaLnBrk="1" hangingPunct="1">
              <a:buFontTx/>
              <a:buChar char="•"/>
            </a:pPr>
            <a:r>
              <a:rPr lang="en-US" altLang="zh-CN" dirty="0" smtClean="0">
                <a:solidFill>
                  <a:srgbClr val="FF0000"/>
                </a:solidFill>
              </a:rPr>
              <a:t>Problem: due to the asynchronous method invocation, the flow of control is buried deep into the object code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197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03" y="1734127"/>
            <a:ext cx="8904929" cy="698493"/>
          </a:xfrm>
        </p:spPr>
        <p:txBody>
          <a:bodyPr anchor="b">
            <a:normAutofit/>
          </a:bodyPr>
          <a:lstStyle>
            <a:lvl1pPr algn="ctr">
              <a:defRPr sz="4400" cap="sm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926" y="2849782"/>
            <a:ext cx="6400800" cy="7004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316C7-F3DA-2A4B-A178-3DFF245C9D2F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444811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1404926" y="4774277"/>
            <a:ext cx="6400800" cy="70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fld id="{B07CD00D-ECE2-B341-910C-3E5E7B4740E6}" type="datetime4">
              <a:rPr lang="en-US" smtClean="0">
                <a:solidFill>
                  <a:srgbClr val="292934">
                    <a:lumMod val="75000"/>
                    <a:lumOff val="25000"/>
                  </a:srgbClr>
                </a:solidFill>
                <a:latin typeface="Times New Roman"/>
                <a:cs typeface="Times New Roman"/>
              </a:rPr>
              <a:pPr>
                <a:buClr>
                  <a:srgbClr val="93A299"/>
                </a:buClr>
              </a:pPr>
              <a:t>February 22, 2017</a:t>
            </a:fld>
            <a:endParaRPr lang="en-US" dirty="0">
              <a:solidFill>
                <a:srgbClr val="292934">
                  <a:lumMod val="75000"/>
                  <a:lumOff val="25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404938" y="3700463"/>
            <a:ext cx="6400800" cy="107315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ubtitle 2"/>
          <p:cNvSpPr txBox="1">
            <a:spLocks/>
          </p:cNvSpPr>
          <p:nvPr userDrawn="1"/>
        </p:nvSpPr>
        <p:spPr>
          <a:xfrm>
            <a:off x="1404926" y="4774277"/>
            <a:ext cx="6400800" cy="70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fld id="{B07CD00D-ECE2-B341-910C-3E5E7B4740E6}" type="datetime4">
              <a:rPr lang="en-US" smtClean="0">
                <a:solidFill>
                  <a:srgbClr val="292934">
                    <a:lumMod val="75000"/>
                    <a:lumOff val="25000"/>
                  </a:srgbClr>
                </a:solidFill>
                <a:latin typeface="Times New Roman"/>
                <a:cs typeface="Times New Roman"/>
              </a:rPr>
              <a:pPr>
                <a:buClr>
                  <a:srgbClr val="93A299"/>
                </a:buClr>
              </a:pPr>
              <a:t>February 22, 2017</a:t>
            </a:fld>
            <a:endParaRPr lang="en-US" dirty="0">
              <a:solidFill>
                <a:srgbClr val="292934">
                  <a:lumMod val="75000"/>
                  <a:lumOff val="25000"/>
                </a:srgb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2944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65" y="161144"/>
            <a:ext cx="2335031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799" y="161144"/>
            <a:ext cx="5905425" cy="6208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865" y="1625600"/>
            <a:ext cx="2335032" cy="47485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34494-2F34-DB4C-9D36-6A82F1D9B62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775010" y="161144"/>
            <a:ext cx="0" cy="620877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3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81" y="160020"/>
            <a:ext cx="2338015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09" y="160020"/>
            <a:ext cx="6018615" cy="6178637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865" y="1663700"/>
            <a:ext cx="2335031" cy="47127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FA052-A944-F749-AB83-040836DF6B4C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23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F6C15-A20B-174B-8ED7-FB30F65B0A8E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59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825" y="5080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1865" y="508000"/>
            <a:ext cx="6405635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10E04-49F8-764B-ACF3-F2B7D439565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430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03" y="1734127"/>
            <a:ext cx="8904929" cy="698493"/>
          </a:xfrm>
        </p:spPr>
        <p:txBody>
          <a:bodyPr anchor="b">
            <a:normAutofit/>
          </a:bodyPr>
          <a:lstStyle>
            <a:lvl1pPr algn="ctr">
              <a:defRPr sz="44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926" y="2849782"/>
            <a:ext cx="6400800" cy="7004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FE071-6564-F546-A104-F095F18ABF89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444811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1404926" y="4774277"/>
            <a:ext cx="6400800" cy="70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fld id="{B07CD00D-ECE2-B341-910C-3E5E7B4740E6}" type="datetime4">
              <a:rPr lang="en-US" smtClean="0">
                <a:solidFill>
                  <a:srgbClr val="292934">
                    <a:lumMod val="75000"/>
                    <a:lumOff val="25000"/>
                  </a:srgbClr>
                </a:solidFill>
                <a:latin typeface="Times New Roman"/>
                <a:cs typeface="Times New Roman"/>
              </a:rPr>
              <a:pPr>
                <a:buClr>
                  <a:srgbClr val="93A299"/>
                </a:buClr>
              </a:pPr>
              <a:t>February 22, 2017</a:t>
            </a:fld>
            <a:endParaRPr lang="en-US" dirty="0">
              <a:solidFill>
                <a:srgbClr val="292934">
                  <a:lumMod val="75000"/>
                  <a:lumOff val="25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404938" y="3700463"/>
            <a:ext cx="6400800" cy="107315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84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59677-F2EC-0145-B24A-ABC237FE7F14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909977"/>
            <a:ext cx="8229600" cy="111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2198574"/>
            <a:ext cx="8229600" cy="11190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7200" y="3583427"/>
            <a:ext cx="8229600" cy="1136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57200" y="5043465"/>
            <a:ext cx="8229600" cy="11367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766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5846"/>
            <a:ext cx="4038600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5846"/>
            <a:ext cx="4038600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fld id="{120B0213-3881-F64C-B589-FCF170081F6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4829213"/>
            <a:ext cx="8229600" cy="155095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238625"/>
            <a:ext cx="8229600" cy="59055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24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4659AD-F676-544A-BE0E-D84BD0BFF1A9}" type="datetime2"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Wednesday, February 22, 2017</a:t>
            </a:fld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Laxmikant Kalé and PPL (UIUC)</a:t>
            </a:r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36847A-1274-A84E-BF10-4A1A0E69D436}" type="datetime2"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Wednesday, February 22, 2017</a:t>
            </a:fld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Laxmikant Kalé and PPL (UIUC)</a:t>
            </a:r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6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9D7D4B-CC22-554C-ABFB-53AB5FB0A692}" type="datetime2"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Wednesday, February 22, 2017</a:t>
            </a:fld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575F6D">
                    <a:lumMod val="40000"/>
                    <a:lumOff val="60000"/>
                  </a:srgbClr>
                </a:solidFill>
              </a:rPr>
              <a:t>Laxmikant Kalé and PPL (UIUC)</a:t>
            </a:r>
            <a:endParaRPr lang="en-US" dirty="0">
              <a:solidFill>
                <a:srgbClr val="575F6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557ED-B28C-4E0E-B69D-3B43209DE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8E4D-968F-2B4E-A412-10050975BD4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9359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03" y="1734127"/>
            <a:ext cx="8904929" cy="698493"/>
          </a:xfrm>
        </p:spPr>
        <p:txBody>
          <a:bodyPr anchor="b">
            <a:normAutofit/>
          </a:bodyPr>
          <a:lstStyle>
            <a:lvl1pPr algn="ctr">
              <a:defRPr sz="4400" cap="sm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4926" y="2849782"/>
            <a:ext cx="6400800" cy="70040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62063-CB84-DC47-B152-414D10171654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2444811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1404926" y="4774277"/>
            <a:ext cx="6400800" cy="70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3A299"/>
              </a:buClr>
            </a:pPr>
            <a:fld id="{B07CD00D-ECE2-B341-910C-3E5E7B4740E6}" type="datetime4">
              <a:rPr lang="en-US" smtClean="0">
                <a:solidFill>
                  <a:srgbClr val="292934">
                    <a:lumMod val="75000"/>
                    <a:lumOff val="25000"/>
                  </a:srgbClr>
                </a:solidFill>
                <a:latin typeface="Times New Roman"/>
                <a:cs typeface="Times New Roman"/>
              </a:rPr>
              <a:pPr>
                <a:buClr>
                  <a:srgbClr val="93A299"/>
                </a:buClr>
              </a:pPr>
              <a:t>February 22, 2017</a:t>
            </a:fld>
            <a:endParaRPr lang="en-US" dirty="0">
              <a:solidFill>
                <a:srgbClr val="292934">
                  <a:lumMod val="75000"/>
                  <a:lumOff val="25000"/>
                </a:srgbClr>
              </a:solidFill>
              <a:latin typeface="Times New Roman"/>
              <a:cs typeface="Times New Roman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1404938" y="3700463"/>
            <a:ext cx="6400800" cy="107315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5156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34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C467D-7026-6444-B688-49CE9229CF44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909977"/>
            <a:ext cx="8229600" cy="111851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2198574"/>
            <a:ext cx="8229600" cy="111904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457200" y="3583427"/>
            <a:ext cx="8229600" cy="1136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457200" y="5043465"/>
            <a:ext cx="8229600" cy="11367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91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5846"/>
            <a:ext cx="4038600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5846"/>
            <a:ext cx="4038600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fld id="{D72DC7E2-56A7-0F4E-BDA4-C08FD7E96E0C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4829213"/>
            <a:ext cx="8229600" cy="155095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238625"/>
            <a:ext cx="8229600" cy="59055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72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ACBDC7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250031" y="178593"/>
            <a:ext cx="8643938" cy="17145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xfrm>
            <a:off x="250031" y="1919883"/>
            <a:ext cx="8643938" cy="4429125"/>
          </a:xfrm>
          <a:prstGeom prst="rect">
            <a:avLst/>
          </a:prstGeom>
        </p:spPr>
        <p:txBody>
          <a:bodyPr/>
          <a:lstStyle>
            <a:lvl1pPr marL="493445" indent="-493445" defTabSz="577618">
              <a:lnSpc>
                <a:spcPct val="120000"/>
              </a:lnSpc>
              <a:spcBef>
                <a:spcPts val="3234"/>
              </a:spcBef>
              <a:defRPr sz="4359"/>
            </a:lvl1pPr>
            <a:lvl2pPr marL="859549" indent="-493445" defTabSz="577618">
              <a:lnSpc>
                <a:spcPct val="120000"/>
              </a:lnSpc>
              <a:spcBef>
                <a:spcPts val="3234"/>
              </a:spcBef>
              <a:defRPr sz="4359"/>
            </a:lvl2pPr>
            <a:lvl3pPr marL="1225652" indent="-493444" defTabSz="577618">
              <a:lnSpc>
                <a:spcPct val="120000"/>
              </a:lnSpc>
              <a:spcBef>
                <a:spcPts val="3234"/>
              </a:spcBef>
              <a:defRPr sz="4359"/>
            </a:lvl3pPr>
            <a:lvl4pPr marL="1591757" indent="-493444" defTabSz="577618">
              <a:lnSpc>
                <a:spcPct val="120000"/>
              </a:lnSpc>
              <a:spcBef>
                <a:spcPts val="3234"/>
              </a:spcBef>
              <a:defRPr sz="4359"/>
            </a:lvl4pPr>
            <a:lvl5pPr marL="1957861" indent="-493444" defTabSz="577618">
              <a:lnSpc>
                <a:spcPct val="120000"/>
              </a:lnSpc>
              <a:spcBef>
                <a:spcPts val="3234"/>
              </a:spcBef>
              <a:defRPr sz="435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4455914" y="6518672"/>
            <a:ext cx="223242" cy="2321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2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7526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098EC-1890-3B4C-A762-2AA009BF1AD6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261865" y="909977"/>
            <a:ext cx="8615360" cy="1118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261865" y="2198574"/>
            <a:ext cx="8615360" cy="1119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261865" y="3583427"/>
            <a:ext cx="8615360" cy="1136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6"/>
          </p:nvPr>
        </p:nvSpPr>
        <p:spPr>
          <a:xfrm>
            <a:off x="261865" y="5043465"/>
            <a:ext cx="8615360" cy="11367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5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62D81-A722-6E43-8D2D-FDBCA3E959E5}" type="datetime2">
              <a:rPr lang="en-US" smtClean="0">
                <a:solidFill>
                  <a:srgbClr val="F3F2DC"/>
                </a:solidFill>
              </a:rPr>
              <a:t>Wednesday, February 22, 2017</a:t>
            </a:fld>
            <a:endParaRPr lang="en-US" dirty="0">
              <a:solidFill>
                <a:srgbClr val="F3F2D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495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866" y="935846"/>
            <a:ext cx="4114800" cy="5455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099" y="935846"/>
            <a:ext cx="4140125" cy="54558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fld id="{D57C0E9A-BB08-7946-A230-7CA865CE5740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5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65" y="914400"/>
            <a:ext cx="411480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865" y="1714500"/>
            <a:ext cx="4114800" cy="46751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7100" y="914400"/>
            <a:ext cx="4140125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7100" y="1714500"/>
            <a:ext cx="4140125" cy="46751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486DD-A634-254F-B5E9-35C838F581C0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43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1866" y="935846"/>
            <a:ext cx="4114800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7100" y="935846"/>
            <a:ext cx="4140124" cy="3140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fld id="{65512995-CE19-B14E-8DCE-919E80F5199A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/>
                <a:cs typeface="Times New Roman"/>
              </a:defRPr>
            </a:lvl1pPr>
          </a:lstStyle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61865" y="4829213"/>
            <a:ext cx="8615360" cy="155095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261865" y="4238625"/>
            <a:ext cx="8615359" cy="590550"/>
          </a:xfr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16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2F94-A3B5-DF4E-91F1-B3ABC6695256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84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FE7-593E-A14C-9463-7213E5F0C850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7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69775"/>
            <a:ext cx="9144000" cy="3657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865" y="6501045"/>
            <a:ext cx="4114800" cy="329184"/>
          </a:xfrm>
          <a:prstGeom prst="rect">
            <a:avLst/>
          </a:prstGeom>
          <a:solidFill>
            <a:srgbClr val="A53926"/>
          </a:solidFill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pPr defTabSz="914400"/>
            <a:r>
              <a:rPr lang="en-US" dirty="0" smtClean="0"/>
              <a:t>Laxmikant </a:t>
            </a:r>
            <a:r>
              <a:rPr lang="en-US" dirty="0" err="1" smtClean="0"/>
              <a:t>Kalé</a:t>
            </a:r>
            <a:r>
              <a:rPr lang="en-US" dirty="0" smtClean="0"/>
              <a:t> and PPL (UIUC)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7418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865" y="942770"/>
            <a:ext cx="8615360" cy="5435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37100" y="6501045"/>
            <a:ext cx="2726982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Times New Roman"/>
                <a:cs typeface="Times New Roman"/>
              </a:defRPr>
            </a:lvl1pPr>
          </a:lstStyle>
          <a:p>
            <a:pPr defTabSz="914400"/>
            <a:fld id="{9E0426E8-F8A0-C946-AE3F-6DDCE54B142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6459" y="6506351"/>
            <a:ext cx="123076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D2533C"/>
                </a:solidFill>
                <a:latin typeface="Times New Roman"/>
                <a:cs typeface="Times New Roman"/>
              </a:defRPr>
            </a:lvl1pPr>
          </a:lstStyle>
          <a:p>
            <a:pPr defTabSz="914400"/>
            <a:fld id="{0CFEC368-1D7A-4F81-ABF6-AE0E36BAF64C}" type="slidenum">
              <a:rPr lang="en-US" smtClean="0"/>
              <a:pPr defTabSz="9144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77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685" r:id="rId17"/>
    <p:sldLayoutId id="2147483733" r:id="rId18"/>
    <p:sldLayoutId id="2147483747" r:id="rId19"/>
    <p:sldLayoutId id="2147483717" r:id="rId20"/>
    <p:sldLayoutId id="2147483718" r:id="rId21"/>
    <p:sldLayoutId id="2147483719" r:id="rId22"/>
    <p:sldLayoutId id="2147483748" r:id="rId23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Times New Roman"/>
          <a:ea typeface="+mj-ea"/>
          <a:cs typeface="Times New Roman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Wingdings" charset="2"/>
        <a:buChar char="Ø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charset="2"/>
        <a:buChar char=""/>
        <a:defRPr sz="18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Wingdings" charset="2"/>
        <a:buChar char="Ø"/>
        <a:defRPr sz="1400" kern="1200" baseline="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harm.cs.uiuc.edu/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2.xml"/><Relationship Id="rId6" Type="http://schemas.openxmlformats.org/officeDocument/2006/relationships/image" Target="../media/image20.png"/><Relationship Id="rId1" Type="http://schemas.openxmlformats.org/officeDocument/2006/relationships/tags" Target="../tags/tag1.xml"/><Relationship Id="rId2" Type="http://schemas.microsoft.com/office/2007/relationships/media" Target="../media/media2.m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jpeg"/><Relationship Id="rId3" Type="http://schemas.openxmlformats.org/officeDocument/2006/relationships/hyperlink" Target="http://charm.cs.illinois.edu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harm.cs.illinois.edu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103" y="1152939"/>
            <a:ext cx="8904929" cy="12796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Charm++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Motivations and Basic Ideas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404938" y="2915478"/>
            <a:ext cx="6400800" cy="1858135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Laxmikant (Sanjay) Kale</a:t>
            </a:r>
          </a:p>
          <a:p>
            <a:r>
              <a:rPr lang="en-US" dirty="0">
                <a:hlinkClick r:id="rId3"/>
              </a:rPr>
              <a:t>http://charm.cs.illinois.edu</a:t>
            </a:r>
            <a:endParaRPr lang="en-US" dirty="0"/>
          </a:p>
          <a:p>
            <a:r>
              <a:rPr lang="en-US" dirty="0"/>
              <a:t>Parallel Programming Laboratory</a:t>
            </a:r>
          </a:p>
          <a:p>
            <a:r>
              <a:rPr lang="en-US" dirty="0"/>
              <a:t>Department of Computer Science</a:t>
            </a:r>
          </a:p>
          <a:p>
            <a:r>
              <a:rPr lang="en-US" dirty="0"/>
              <a:t>University of Illinois at Urbana Champaign</a:t>
            </a:r>
          </a:p>
          <a:p>
            <a:endParaRPr lang="en-US" dirty="0"/>
          </a:p>
        </p:txBody>
      </p:sp>
      <p:pic>
        <p:nvPicPr>
          <p:cNvPr id="18436" name="Picture 6" descr="ppl-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5574889"/>
            <a:ext cx="288925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full_mark_horz_b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774636"/>
            <a:ext cx="4133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895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33899" y="3549649"/>
            <a:ext cx="2556934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0333" y="3549649"/>
            <a:ext cx="2561166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899" y="327813"/>
            <a:ext cx="2556934" cy="30162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0333" y="359832"/>
            <a:ext cx="2561166" cy="30162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8958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77091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60624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93507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08941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1291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2</a:t>
            </a:r>
          </a:p>
        </p:txBody>
      </p:sp>
      <p:sp>
        <p:nvSpPr>
          <p:cNvPr id="19" name="Oval 18"/>
          <p:cNvSpPr/>
          <p:nvPr/>
        </p:nvSpPr>
        <p:spPr>
          <a:xfrm>
            <a:off x="2386541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1291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11134" y="6187767"/>
            <a:ext cx="1619275" cy="126533"/>
            <a:chOff x="2163208" y="2961822"/>
            <a:chExt cx="1781582" cy="173398"/>
          </a:xfrm>
        </p:grpSpPr>
        <p:sp>
          <p:nvSpPr>
            <p:cNvPr id="23" name="Rectangle 22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66341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4925249" y="543472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5653382" y="702222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967582" y="1324522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5769798" y="1212338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2291291" y="384722"/>
            <a:ext cx="4426774" cy="4509158"/>
            <a:chOff x="2291291" y="384722"/>
            <a:chExt cx="4426774" cy="4509158"/>
          </a:xfrm>
        </p:grpSpPr>
        <p:sp>
          <p:nvSpPr>
            <p:cNvPr id="131" name="Rounded Rectangle 130"/>
            <p:cNvSpPr/>
            <p:nvPr/>
          </p:nvSpPr>
          <p:spPr>
            <a:xfrm>
              <a:off x="3576108" y="3670446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2291291" y="4610246"/>
              <a:ext cx="232833" cy="22436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3808941" y="4669513"/>
              <a:ext cx="232833" cy="2243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6252399" y="384722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5136915" y="926589"/>
              <a:ext cx="232833" cy="224367"/>
            </a:xfrm>
            <a:prstGeom prst="roundRect">
              <a:avLst/>
            </a:prstGeom>
            <a:solidFill>
              <a:srgbClr val="FF008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6485232" y="814405"/>
              <a:ext cx="232833" cy="224367"/>
            </a:xfrm>
            <a:prstGeom prst="round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53733" y="450619"/>
            <a:ext cx="4305672" cy="4396975"/>
            <a:chOff x="2291291" y="384723"/>
            <a:chExt cx="4305672" cy="4396975"/>
          </a:xfrm>
        </p:grpSpPr>
        <p:sp>
          <p:nvSpPr>
            <p:cNvPr id="9" name="Rounded Rectangle 8"/>
            <p:cNvSpPr/>
            <p:nvPr/>
          </p:nvSpPr>
          <p:spPr>
            <a:xfrm>
              <a:off x="3576108" y="3670447"/>
              <a:ext cx="111731" cy="11218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91291" y="4610247"/>
              <a:ext cx="111731" cy="112184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808941" y="4669514"/>
              <a:ext cx="111731" cy="11218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6252399" y="384723"/>
              <a:ext cx="111731" cy="112184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5136915" y="926590"/>
              <a:ext cx="111731" cy="112184"/>
            </a:xfrm>
            <a:prstGeom prst="roundRect">
              <a:avLst/>
            </a:prstGeom>
            <a:solidFill>
              <a:srgbClr val="FF008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6485232" y="814406"/>
              <a:ext cx="111731" cy="112184"/>
            </a:xfrm>
            <a:prstGeom prst="round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0" name="Rounded Rectangle 139"/>
          <p:cNvSpPr/>
          <p:nvPr/>
        </p:nvSpPr>
        <p:spPr>
          <a:xfrm>
            <a:off x="6485232" y="1383789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967582" y="1872223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1</a:t>
            </a:r>
          </a:p>
        </p:txBody>
      </p:sp>
      <p:sp>
        <p:nvSpPr>
          <p:cNvPr id="142" name="Oval 141"/>
          <p:cNvSpPr/>
          <p:nvPr/>
        </p:nvSpPr>
        <p:spPr>
          <a:xfrm>
            <a:off x="5062832" y="2337269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67582" y="2337269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4987425" y="2902043"/>
            <a:ext cx="1619275" cy="126533"/>
            <a:chOff x="2163208" y="2961822"/>
            <a:chExt cx="1781582" cy="173398"/>
          </a:xfrm>
        </p:grpSpPr>
        <p:sp>
          <p:nvSpPr>
            <p:cNvPr id="146" name="Rectangle 14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942632" y="3028576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142067" y="644758"/>
            <a:ext cx="347186" cy="33655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3469217" y="486008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2870200" y="803508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2353733" y="1027875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2184400" y="1425808"/>
            <a:ext cx="347186" cy="3365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2986616" y="1313624"/>
            <a:ext cx="347186" cy="336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3702050" y="915691"/>
            <a:ext cx="347186" cy="336551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3702050" y="1485075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184400" y="1973509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0</a:t>
            </a:r>
          </a:p>
        </p:txBody>
      </p:sp>
      <p:sp>
        <p:nvSpPr>
          <p:cNvPr id="172" name="Oval 171"/>
          <p:cNvSpPr/>
          <p:nvPr/>
        </p:nvSpPr>
        <p:spPr>
          <a:xfrm>
            <a:off x="2279650" y="2438555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184400" y="2438555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2204243" y="3003329"/>
            <a:ext cx="1619275" cy="126533"/>
            <a:chOff x="2163208" y="2961822"/>
            <a:chExt cx="1781582" cy="173398"/>
          </a:xfrm>
        </p:grpSpPr>
        <p:sp>
          <p:nvSpPr>
            <p:cNvPr id="176" name="Rectangle 17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2159450" y="3129862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4925249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6252399" y="3670446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5653382" y="3987946"/>
            <a:ext cx="347186" cy="3365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5136915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4967582" y="4610246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5769798" y="4498062"/>
            <a:ext cx="347186" cy="336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6485232" y="4100129"/>
            <a:ext cx="347186" cy="336551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485232" y="4669513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967582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3</a:t>
            </a:r>
          </a:p>
        </p:txBody>
      </p:sp>
      <p:sp>
        <p:nvSpPr>
          <p:cNvPr id="202" name="Oval 201"/>
          <p:cNvSpPr/>
          <p:nvPr/>
        </p:nvSpPr>
        <p:spPr>
          <a:xfrm>
            <a:off x="5062832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967582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4987425" y="6187767"/>
            <a:ext cx="1619275" cy="126533"/>
            <a:chOff x="2163208" y="2961822"/>
            <a:chExt cx="1781582" cy="173398"/>
          </a:xfrm>
        </p:grpSpPr>
        <p:sp>
          <p:nvSpPr>
            <p:cNvPr id="206" name="Rectangle 20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D7E4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4942632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F67CA-877F-5E46-8253-83499ADBBE7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7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7" grpId="0" animBg="1"/>
      <p:bldP spid="168" grpId="0" animBg="1"/>
      <p:bldP spid="169" grpId="0" animBg="1"/>
      <p:bldP spid="195" grpId="0" animBg="1"/>
      <p:bldP spid="198" grpId="0" animBg="1"/>
      <p:bldP spid="19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33899" y="3549649"/>
            <a:ext cx="2556934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0333" y="3549649"/>
            <a:ext cx="2561166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899" y="327813"/>
            <a:ext cx="2556934" cy="30162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0333" y="359832"/>
            <a:ext cx="2561166" cy="30162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48958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977091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60624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93507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808941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1291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2</a:t>
            </a:r>
          </a:p>
        </p:txBody>
      </p:sp>
      <p:sp>
        <p:nvSpPr>
          <p:cNvPr id="12" name="Oval 11"/>
          <p:cNvSpPr/>
          <p:nvPr/>
        </p:nvSpPr>
        <p:spPr>
          <a:xfrm>
            <a:off x="2386541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1291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311139" y="6187767"/>
            <a:ext cx="1619270" cy="126533"/>
            <a:chOff x="2163208" y="2961822"/>
            <a:chExt cx="1781573" cy="173398"/>
          </a:xfrm>
        </p:grpSpPr>
        <p:sp>
          <p:nvSpPr>
            <p:cNvPr id="15" name="Rectangle 14"/>
            <p:cNvSpPr/>
            <p:nvPr/>
          </p:nvSpPr>
          <p:spPr>
            <a:xfrm>
              <a:off x="2189302" y="2961822"/>
              <a:ext cx="1755479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26198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707615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9033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70450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50014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31431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128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9426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87568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5710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3851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2361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40534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2849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266341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925249" y="543472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653382" y="702222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67582" y="1324522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769798" y="1212338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638550" y="3736343"/>
            <a:ext cx="111731" cy="1121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353733" y="4676143"/>
            <a:ext cx="111731" cy="1121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314841" y="450619"/>
            <a:ext cx="111731" cy="112184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199357" y="992486"/>
            <a:ext cx="111731" cy="112184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547674" y="880302"/>
            <a:ext cx="111731" cy="112184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485232" y="1383789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67582" y="1872223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1</a:t>
            </a:r>
          </a:p>
        </p:txBody>
      </p:sp>
      <p:sp>
        <p:nvSpPr>
          <p:cNvPr id="52" name="Oval 51"/>
          <p:cNvSpPr/>
          <p:nvPr/>
        </p:nvSpPr>
        <p:spPr>
          <a:xfrm>
            <a:off x="5062832" y="2337269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967582" y="2337269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987430" y="2902043"/>
            <a:ext cx="1619270" cy="126533"/>
            <a:chOff x="2163208" y="2961822"/>
            <a:chExt cx="1781573" cy="173398"/>
          </a:xfrm>
        </p:grpSpPr>
        <p:sp>
          <p:nvSpPr>
            <p:cNvPr id="55" name="Rectangle 54"/>
            <p:cNvSpPr/>
            <p:nvPr/>
          </p:nvSpPr>
          <p:spPr>
            <a:xfrm>
              <a:off x="2189302" y="2961822"/>
              <a:ext cx="1755479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826198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707615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589033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470450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350014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231431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1128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99426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87568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5710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63851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52361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0534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2849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942632" y="3028576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469217" y="486008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2870200" y="803508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353733" y="1027875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2986616" y="1313624"/>
            <a:ext cx="347186" cy="336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702050" y="915691"/>
            <a:ext cx="347186" cy="336551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702050" y="1485075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184400" y="1973509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0</a:t>
            </a:r>
          </a:p>
        </p:txBody>
      </p:sp>
      <p:sp>
        <p:nvSpPr>
          <p:cNvPr id="81" name="Oval 80"/>
          <p:cNvSpPr/>
          <p:nvPr/>
        </p:nvSpPr>
        <p:spPr>
          <a:xfrm>
            <a:off x="2279650" y="2438555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184400" y="2438555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2204248" y="3003329"/>
            <a:ext cx="1619270" cy="126533"/>
            <a:chOff x="2163208" y="2961822"/>
            <a:chExt cx="1781573" cy="173398"/>
          </a:xfrm>
        </p:grpSpPr>
        <p:sp>
          <p:nvSpPr>
            <p:cNvPr id="84" name="Rectangle 83"/>
            <p:cNvSpPr/>
            <p:nvPr/>
          </p:nvSpPr>
          <p:spPr>
            <a:xfrm>
              <a:off x="2189302" y="2961822"/>
              <a:ext cx="1755479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826198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707615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589033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70450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350014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3231431" y="2961822"/>
              <a:ext cx="118583" cy="173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31128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99426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87568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5710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63851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2361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0534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2849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00" name="TextBox 99"/>
          <p:cNvSpPr txBox="1"/>
          <p:nvPr/>
        </p:nvSpPr>
        <p:spPr>
          <a:xfrm>
            <a:off x="2159450" y="3129862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4925249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6252399" y="3670446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5653382" y="3987946"/>
            <a:ext cx="347186" cy="33655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5136915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4967582" y="4610246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5769798" y="4498062"/>
            <a:ext cx="347186" cy="336551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6485232" y="4669513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967582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3</a:t>
            </a:r>
          </a:p>
        </p:txBody>
      </p:sp>
      <p:sp>
        <p:nvSpPr>
          <p:cNvPr id="110" name="Oval 109"/>
          <p:cNvSpPr/>
          <p:nvPr/>
        </p:nvSpPr>
        <p:spPr>
          <a:xfrm>
            <a:off x="5062832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967582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4987430" y="6187767"/>
            <a:ext cx="1619270" cy="126533"/>
            <a:chOff x="2163208" y="2961822"/>
            <a:chExt cx="1781573" cy="173398"/>
          </a:xfrm>
        </p:grpSpPr>
        <p:sp>
          <p:nvSpPr>
            <p:cNvPr id="113" name="Rectangle 112"/>
            <p:cNvSpPr/>
            <p:nvPr/>
          </p:nvSpPr>
          <p:spPr>
            <a:xfrm>
              <a:off x="2189302" y="2961822"/>
              <a:ext cx="1755479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826198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707615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589033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470450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350014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231431" y="2961822"/>
              <a:ext cx="118583" cy="173398"/>
            </a:xfrm>
            <a:prstGeom prst="rect">
              <a:avLst/>
            </a:prstGeom>
            <a:solidFill>
              <a:srgbClr val="D7E4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1128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299426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87568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275710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263851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252361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40534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2849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4942632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2142067" y="644758"/>
            <a:ext cx="347186" cy="33655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184400" y="1425808"/>
            <a:ext cx="347186" cy="33655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Rounded Rectangle 106"/>
          <p:cNvSpPr/>
          <p:nvPr/>
        </p:nvSpPr>
        <p:spPr>
          <a:xfrm>
            <a:off x="6485232" y="4100129"/>
            <a:ext cx="347186" cy="336551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3871383" y="4735410"/>
            <a:ext cx="111731" cy="112184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C9161-2081-154F-B09C-FEDF74B3324E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1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47 C 0.00278 0.00232 0.00504 0.0044 0.00764 0.00626 C 0.00885 0.00695 0.01041 0.00718 0.0118 0.00811 C 0.01614 0.01089 0.01909 0.01575 0.02326 0.01946 C 0.02568 0.02455 0.02829 0.02826 0.03176 0.03266 C 0.03263 0.0352 0.03315 0.03798 0.03453 0.0403 C 0.03557 0.04238 0.03766 0.04354 0.03887 0.04586 C 0.04755 0.063 0.03037 0.03845 0.04442 0.05721 C 0.04807 0.07272 0.05258 0.07712 0.06438 0.0799 C 0.07149 0.08963 0.08555 0.09357 0.09544 0.09889 C 0.09804 0.10028 0.10134 0.10028 0.10394 0.1026 C 0.11453 0.11163 0.12511 0.12159 0.13656 0.129 C 0.14003 0.13409 0.14333 0.13525 0.14784 0.13849 C 0.15617 0.14451 0.16363 0.15262 0.17196 0.15934 C 0.17925 0.17138 0.18793 0.18018 0.19747 0.18944 C 0.20406 0.1957 0.20962 0.20334 0.21725 0.20843 C 0.22159 0.22696 0.22003 0.21816 0.22003 0.25753 C 0.22003 0.28324 0.21968 0.30917 0.21864 0.33511 C 0.21847 0.33558 0.21517 0.34878 0.21447 0.35202 C 0.21066 0.3673 0.20632 0.39394 0.19608 0.4032 C 0.19383 0.412 0.18845 0.42103 0.18324 0.42775 C 0.18151 0.43446 0.18307 0.43215 0.17908 0.43539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4147E-6 2.05651E-6 C -0.01007 -0.01783 -0.00469 -0.01158 -0.01424 -0.02084 C -0.01961 -0.03474 -0.02482 -0.05164 -0.03124 -0.06438 C -0.03298 -0.07365 -0.03662 -0.08175 -0.03836 -0.09078 C -0.04026 -0.10028 -0.04044 -0.10977 -0.04113 -0.11927 C -0.04078 -0.13502 -0.04148 -0.151 -0.03974 -0.16651 C -0.0387 -0.17717 -0.03367 -0.18597 -0.02985 -0.19477 C -0.02326 -0.21121 -0.01909 -0.22696 -0.01146 -0.24201 C -0.00764 -0.26146 -0.00417 -0.25892 0.00416 -0.2742 C 0.00902 -0.28346 0.01353 -0.29342 0.01839 -0.30245 C 0.02481 -0.31496 0.03001 -0.32353 0.034 -0.33835 C 0.03296 -0.37008 0.03227 -0.40157 0.03105 -0.43307 C 0.03053 -0.44141 0.02828 -0.44998 0.02411 -0.45577 C 0.02203 -0.46526 0.02255 -0.46063 0.02255 -0.46897 " pathEditMode="relative" ptsTypes="fffffffffffffA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8662E-6 4.94673E-6 C 0.00226 0.00926 0.00711 0.01366 0.01406 0.0169 C 0.01874 0.02107 0.02325 0.02107 0.02828 0.02454 C 0.04303 0.03427 0.0583 0.03612 0.07496 0.03774 C 0.10741 0.03635 0.114 0.03774 0.13743 0.03033 C 0.14836 0.02246 0.16189 0.01991 0.17283 0.01134 C 0.18341 0.00254 0.1933 -0.00765 0.20389 -0.01691 C 0.20788 -0.02478 0.22402 -0.04146 0.23078 -0.04725 C 0.23929 -0.06971 0.26271 -0.09079 0.2818 -0.09079 " pathEditMode="relative" ptsTypes="ffffffffA">
                                      <p:cBhvr>
                                        <p:cTn id="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6823E-6 7.10514E-6 C 0.00416 -0.00393 0.00902 -0.00671 0.01266 -0.01134 C 0.02065 -0.02222 0.01648 -0.01945 0.02394 -0.02269 C 0.03314 -0.03218 0.04511 -0.03612 0.05656 -0.03983 C 0.07721 -0.03936 0.09804 -0.03913 0.11886 -0.03797 C 0.13916 -0.03705 0.15912 -0.02755 0.17976 -0.02663 C 0.20562 -0.0257 0.23165 -0.02547 0.25767 -0.02477 C 0.26652 -0.02315 0.27451 -0.02107 0.28318 -0.01713 C 0.28787 -0.01134 0.29221 -0.00555 0.29602 0.00186 C 0.29811 0.01043 0.29967 0.02016 0.30314 0.02826 " pathEditMode="relative" ptsTypes="fffffffffA">
                                      <p:cBhvr>
                                        <p:cTn id="1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6" grpId="0" animBg="1"/>
      <p:bldP spid="107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 of control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is reactive, expressed asynchronously</a:t>
            </a:r>
          </a:p>
          <a:p>
            <a:pPr lvl="1"/>
            <a:r>
              <a:rPr lang="en-US" dirty="0" smtClean="0"/>
              <a:t>When this object gets that method invocation, it does xyz</a:t>
            </a:r>
          </a:p>
          <a:p>
            <a:r>
              <a:rPr lang="en-US" dirty="0" smtClean="0"/>
              <a:t>Global “synchronization” is achieved in a non-blocking manner</a:t>
            </a:r>
          </a:p>
          <a:p>
            <a:pPr lvl="1"/>
            <a:r>
              <a:rPr lang="en-US" dirty="0" smtClean="0"/>
              <a:t>For example: </a:t>
            </a:r>
          </a:p>
          <a:p>
            <a:pPr lvl="1"/>
            <a:r>
              <a:rPr lang="en-US" dirty="0" smtClean="0"/>
              <a:t>A subset of object may contribute to a global reduction</a:t>
            </a:r>
          </a:p>
          <a:p>
            <a:pPr lvl="1"/>
            <a:r>
              <a:rPr lang="en-US" dirty="0" smtClean="0"/>
              <a:t>Neither those objects nor other objects need to block while the reduction is in progress</a:t>
            </a:r>
          </a:p>
          <a:p>
            <a:pPr lvl="1"/>
            <a:r>
              <a:rPr lang="en-US" dirty="0" smtClean="0"/>
              <a:t>Program logic that depends on the result of the reduction is triggered when the reduction completes.</a:t>
            </a:r>
          </a:p>
          <a:p>
            <a:r>
              <a:rPr lang="en-US" dirty="0" smtClean="0"/>
              <a:t>Two constructs help bring back some </a:t>
            </a:r>
            <a:r>
              <a:rPr lang="en-US" dirty="0" smtClean="0"/>
              <a:t>ordering when </a:t>
            </a:r>
            <a:r>
              <a:rPr lang="en-US" dirty="0" smtClean="0"/>
              <a:t>appropriate</a:t>
            </a:r>
          </a:p>
          <a:p>
            <a:pPr lvl="1"/>
            <a:r>
              <a:rPr lang="en-US" dirty="0" smtClean="0"/>
              <a:t>Structured dagger: expresses dependencies between remote data (messages, method invocations) and local state</a:t>
            </a:r>
          </a:p>
          <a:p>
            <a:pPr lvl="2"/>
            <a:r>
              <a:rPr lang="en-US" dirty="0" smtClean="0"/>
              <a:t>This expressing life cycle of a Chare</a:t>
            </a:r>
          </a:p>
          <a:p>
            <a:pPr lvl="1"/>
            <a:r>
              <a:rPr lang="en-US" dirty="0" smtClean="0"/>
              <a:t>Threaded methods, which “block” for constructs such as futures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FE7-593E-A14C-9463-7213E5F0C850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9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is partitioned by the user into collections of chare </a:t>
            </a:r>
            <a:r>
              <a:rPr lang="en-US" dirty="0" smtClean="0"/>
              <a:t>objects</a:t>
            </a:r>
          </a:p>
          <a:p>
            <a:pPr lvl="1"/>
            <a:r>
              <a:rPr lang="en-US" dirty="0"/>
              <a:t>Access to other’s data only via asynchronous method </a:t>
            </a:r>
            <a:r>
              <a:rPr lang="en-US" dirty="0" smtClean="0"/>
              <a:t>invocation</a:t>
            </a:r>
          </a:p>
          <a:p>
            <a:endParaRPr lang="en-US" dirty="0" smtClean="0"/>
          </a:p>
          <a:p>
            <a:r>
              <a:rPr lang="en-US" dirty="0" smtClean="0"/>
              <a:t>In addition, users can declare global read-only data structures</a:t>
            </a:r>
          </a:p>
          <a:p>
            <a:r>
              <a:rPr lang="en-US" dirty="0" smtClean="0"/>
              <a:t>Advanced usage provides escape to processor-level data structures</a:t>
            </a:r>
          </a:p>
          <a:p>
            <a:endParaRPr lang="en-US" dirty="0"/>
          </a:p>
          <a:p>
            <a:r>
              <a:rPr lang="en-US" dirty="0" smtClean="0"/>
              <a:t>Higher level abstractions built on top of Charm++ provide global data abstractions</a:t>
            </a:r>
          </a:p>
          <a:p>
            <a:pPr lvl="1"/>
            <a:r>
              <a:rPr lang="en-US" dirty="0" smtClean="0"/>
              <a:t>Multi-phase shared arrays (Look them up if interested)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8E4D-968F-2B4E-A412-10050975BD4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Empowering the RTS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06AB-9B8A-DE4C-B7D1-1070C7319D82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3429000"/>
            <a:ext cx="1981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Asynchrony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048000" y="3352800"/>
            <a:ext cx="3200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  <a:latin typeface="Calibri"/>
              </a:rPr>
              <a:t>Overdecomposition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05600" y="34290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white"/>
                </a:solidFill>
                <a:latin typeface="Calibri"/>
              </a:rPr>
              <a:t>Migratability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62200" y="1066800"/>
            <a:ext cx="4343400" cy="7620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Adaptive</a:t>
            </a:r>
          </a:p>
          <a:p>
            <a:pPr algn="ctr"/>
            <a:r>
              <a:rPr lang="en-US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Runtime System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600200" y="2362200"/>
            <a:ext cx="1981200" cy="6096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1">
                  <a:lumMod val="75000"/>
                </a:schemeClr>
              </a:gs>
              <a:gs pos="75000">
                <a:schemeClr val="accent4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alibri"/>
              </a:rPr>
              <a:t>Introspection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15000" y="2362200"/>
            <a:ext cx="1828800" cy="533400"/>
          </a:xfrm>
          <a:prstGeom prst="round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51000">
                <a:schemeClr val="accent1">
                  <a:shade val="58000"/>
                  <a:satMod val="165000"/>
                </a:schemeClr>
              </a:gs>
              <a:gs pos="75000">
                <a:schemeClr val="accent1">
                  <a:shade val="30000"/>
                  <a:satMod val="175000"/>
                </a:schemeClr>
              </a:gs>
              <a:gs pos="100000">
                <a:schemeClr val="accent1">
                  <a:shade val="15000"/>
                  <a:satMod val="1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Calibri"/>
              </a:rPr>
              <a:t>Adaptivity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36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2209800"/>
            <a:ext cx="30480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Message-driven execution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33400" y="37338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white"/>
                </a:solidFill>
                <a:latin typeface="Calibri"/>
              </a:rPr>
              <a:t>Migratability</a:t>
            </a:r>
            <a:endParaRPr lang="en-US" sz="2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3400" y="4876800"/>
            <a:ext cx="3048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Introspective and adaptive runtime system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86200" y="1219200"/>
            <a:ext cx="1524000" cy="408709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Scalable Tools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943600" y="1447800"/>
            <a:ext cx="2819400" cy="685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Automatic overlap of Communication and Computation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05200" y="3048000"/>
            <a:ext cx="1540476" cy="558191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Emulation for Performance Prediction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69243" y="3733800"/>
            <a:ext cx="2450757" cy="387927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Fault Tolerance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81600" y="48006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Dynamic load balancing (topology-aware, scalable)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181600" y="5638800"/>
            <a:ext cx="2800865" cy="6096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Temperature/Power/Energy Optimizations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981200" y="2819400"/>
            <a:ext cx="304800" cy="914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981200" y="4267200"/>
            <a:ext cx="274319" cy="6096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Charm</a:t>
            </a:r>
            <a:r>
              <a:rPr lang="en-US" dirty="0"/>
              <a:t>++ </a:t>
            </a:r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5943600" y="2362200"/>
            <a:ext cx="1600200" cy="3048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Perfect </a:t>
            </a:r>
            <a:r>
              <a:rPr lang="en-US" sz="1200" dirty="0" err="1">
                <a:solidFill>
                  <a:prstClr val="white"/>
                </a:solidFill>
                <a:latin typeface="Calibri"/>
              </a:rPr>
              <a:t>prefetch</a:t>
            </a: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181600" y="2819400"/>
            <a:ext cx="1905000" cy="381000"/>
          </a:xfrm>
          <a:prstGeom prst="roundRect">
            <a:avLst/>
          </a:prstGeom>
          <a:solidFill>
            <a:srgbClr val="0000FF"/>
          </a:solidFill>
          <a:ln>
            <a:solidFill>
              <a:schemeClr val="accent2">
                <a:alpha val="1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prstClr val="white"/>
                </a:solidFill>
                <a:latin typeface="Calibri"/>
              </a:rPr>
              <a:t>compositionality</a:t>
            </a:r>
          </a:p>
        </p:txBody>
      </p:sp>
      <p:cxnSp>
        <p:nvCxnSpPr>
          <p:cNvPr id="31" name="Straight Arrow Connector 30"/>
          <p:cNvCxnSpPr>
            <a:stCxn id="2" idx="3"/>
            <a:endCxn id="8" idx="2"/>
          </p:cNvCxnSpPr>
          <p:nvPr/>
        </p:nvCxnSpPr>
        <p:spPr>
          <a:xfrm flipV="1">
            <a:off x="3581400" y="1627909"/>
            <a:ext cx="1066800" cy="886691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" idx="3"/>
            <a:endCxn id="28" idx="1"/>
          </p:cNvCxnSpPr>
          <p:nvPr/>
        </p:nvCxnSpPr>
        <p:spPr>
          <a:xfrm>
            <a:off x="3581400" y="2514600"/>
            <a:ext cx="2362200" cy="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" idx="3"/>
            <a:endCxn id="9" idx="1"/>
          </p:cNvCxnSpPr>
          <p:nvPr/>
        </p:nvCxnSpPr>
        <p:spPr>
          <a:xfrm flipV="1">
            <a:off x="3581400" y="1790700"/>
            <a:ext cx="2362200" cy="7239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" idx="3"/>
            <a:endCxn id="10" idx="0"/>
          </p:cNvCxnSpPr>
          <p:nvPr/>
        </p:nvCxnSpPr>
        <p:spPr>
          <a:xfrm>
            <a:off x="3581400" y="2514600"/>
            <a:ext cx="694038" cy="5334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" idx="3"/>
            <a:endCxn id="29" idx="1"/>
          </p:cNvCxnSpPr>
          <p:nvPr/>
        </p:nvCxnSpPr>
        <p:spPr>
          <a:xfrm>
            <a:off x="3581400" y="2514600"/>
            <a:ext cx="1600200" cy="4953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3" idx="3"/>
            <a:endCxn id="11" idx="1"/>
          </p:cNvCxnSpPr>
          <p:nvPr/>
        </p:nvCxnSpPr>
        <p:spPr>
          <a:xfrm flipV="1">
            <a:off x="3581400" y="3927764"/>
            <a:ext cx="1587843" cy="72736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4" idx="3"/>
            <a:endCxn id="12" idx="1"/>
          </p:cNvCxnSpPr>
          <p:nvPr/>
        </p:nvCxnSpPr>
        <p:spPr>
          <a:xfrm flipV="1">
            <a:off x="3581400" y="5105400"/>
            <a:ext cx="1600200" cy="1905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" idx="3"/>
            <a:endCxn id="14" idx="1"/>
          </p:cNvCxnSpPr>
          <p:nvPr/>
        </p:nvCxnSpPr>
        <p:spPr>
          <a:xfrm>
            <a:off x="3581400" y="5295900"/>
            <a:ext cx="1600200" cy="647700"/>
          </a:xfrm>
          <a:prstGeom prst="straightConnector1">
            <a:avLst/>
          </a:prstGeom>
          <a:ln>
            <a:solidFill>
              <a:srgbClr val="6B3917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609600" y="1143000"/>
            <a:ext cx="3048000" cy="533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alibri"/>
              </a:rPr>
              <a:t>Over-decomposition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1981200" y="1676400"/>
            <a:ext cx="304800" cy="533400"/>
          </a:xfrm>
          <a:prstGeom prst="downArrow">
            <a:avLst/>
          </a:prstGeom>
          <a:solidFill>
            <a:schemeClr val="tx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09B6-3DFF-7B4B-8019-7E91AB20512A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Utility for Multi-cores, Many-cores, Accelerators: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CD5D6-B097-2743-9D45-3C481853121E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371600"/>
            <a:ext cx="8229600" cy="2667000"/>
          </a:xfrm>
        </p:spPr>
        <p:txBody>
          <a:bodyPr>
            <a:normAutofit/>
          </a:bodyPr>
          <a:lstStyle/>
          <a:p>
            <a:r>
              <a:rPr lang="en-US" dirty="0" smtClean="0"/>
              <a:t>Objects connote and promote locality</a:t>
            </a:r>
          </a:p>
          <a:p>
            <a:r>
              <a:rPr lang="en-US" dirty="0" smtClean="0"/>
              <a:t>Message-driven execution</a:t>
            </a:r>
          </a:p>
          <a:p>
            <a:pPr lvl="1"/>
            <a:r>
              <a:rPr lang="en-US" dirty="0" smtClean="0"/>
              <a:t>A strong principle of prediction for data and code use</a:t>
            </a:r>
          </a:p>
          <a:p>
            <a:pPr lvl="1"/>
            <a:r>
              <a:rPr lang="en-US" dirty="0" smtClean="0"/>
              <a:t>Much stronger than principle of locality</a:t>
            </a:r>
          </a:p>
          <a:p>
            <a:pPr lvl="2"/>
            <a:r>
              <a:rPr lang="en-US" dirty="0" smtClean="0"/>
              <a:t>Can use to scale memory wall:</a:t>
            </a:r>
          </a:p>
          <a:p>
            <a:pPr lvl="2"/>
            <a:r>
              <a:rPr lang="en-US" dirty="0" err="1" smtClean="0"/>
              <a:t>Prefetching</a:t>
            </a:r>
            <a:r>
              <a:rPr lang="en-US" dirty="0" smtClean="0"/>
              <a:t> of needed data: </a:t>
            </a:r>
          </a:p>
          <a:p>
            <a:pPr lvl="3"/>
            <a:r>
              <a:rPr lang="en-US" dirty="0" smtClean="0"/>
              <a:t>into scratch pad memories, for example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019800" y="2971758"/>
            <a:ext cx="2667000" cy="3260115"/>
            <a:chOff x="4678503" y="1679150"/>
            <a:chExt cx="3302576" cy="4316613"/>
          </a:xfrm>
        </p:grpSpPr>
        <p:sp>
          <p:nvSpPr>
            <p:cNvPr id="29" name="Rectangle 28"/>
            <p:cNvSpPr/>
            <p:nvPr/>
          </p:nvSpPr>
          <p:spPr>
            <a:xfrm>
              <a:off x="4678503" y="1679150"/>
              <a:ext cx="3302576" cy="43166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5183977" y="1972252"/>
              <a:ext cx="300731" cy="32109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124445" y="2199442"/>
              <a:ext cx="300731" cy="32109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5238655" y="3090027"/>
              <a:ext cx="300731" cy="32109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6274810" y="2929479"/>
              <a:ext cx="300731" cy="32109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7198875" y="3174845"/>
              <a:ext cx="300731" cy="32109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38655" y="3873852"/>
              <a:ext cx="2260951" cy="52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1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5361681" y="4539389"/>
              <a:ext cx="2009431" cy="6135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238655" y="4539389"/>
              <a:ext cx="2260951" cy="48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264284" y="5347647"/>
              <a:ext cx="2091481" cy="181084"/>
              <a:chOff x="2163208" y="2961822"/>
              <a:chExt cx="1781582" cy="17339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5206429" y="5528731"/>
              <a:ext cx="2136760" cy="3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71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2438400"/>
          </a:xfrm>
        </p:spPr>
        <p:txBody>
          <a:bodyPr>
            <a:normAutofit/>
          </a:bodyPr>
          <a:lstStyle/>
          <a:p>
            <a:r>
              <a:rPr lang="en-US" dirty="0" smtClean="0"/>
              <a:t>Current use of communication network:</a:t>
            </a:r>
          </a:p>
          <a:p>
            <a:pPr lvl="1"/>
            <a:r>
              <a:rPr lang="en-US" dirty="0" smtClean="0"/>
              <a:t>Compute-communicate cycles in typical MPI apps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network is used for a fraction of time</a:t>
            </a:r>
          </a:p>
          <a:p>
            <a:pPr lvl="1"/>
            <a:r>
              <a:rPr lang="en-US" dirty="0" smtClean="0"/>
              <a:t>and is on the critical path</a:t>
            </a:r>
          </a:p>
          <a:p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i="1" dirty="0" smtClean="0"/>
              <a:t>communication networks are </a:t>
            </a:r>
            <a:r>
              <a:rPr lang="en-US" i="1" dirty="0"/>
              <a:t>over-engineered </a:t>
            </a:r>
            <a:r>
              <a:rPr lang="en-US" i="1" dirty="0" smtClean="0"/>
              <a:t>for by necessity</a:t>
            </a: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85800" y="51009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57800" y="51009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33400" y="47199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85800" y="4262735"/>
            <a:ext cx="28194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57800" y="4262735"/>
            <a:ext cx="2895600" cy="4572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>
            <a:stCxn id="10" idx="3"/>
            <a:endCxn id="8" idx="1"/>
          </p:cNvCxnSpPr>
          <p:nvPr/>
        </p:nvCxnSpPr>
        <p:spPr>
          <a:xfrm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11" idx="1"/>
          </p:cNvCxnSpPr>
          <p:nvPr/>
        </p:nvCxnSpPr>
        <p:spPr>
          <a:xfrm flipV="1">
            <a:off x="3505200" y="4491335"/>
            <a:ext cx="175260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" y="5558135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8600" y="426273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5081825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593913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BSP based application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63BB-1489-C24E-A853-D70919AF0107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8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4582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overdecomposition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Communication is spread over an iteration</a:t>
            </a:r>
          </a:p>
          <a:p>
            <a:pPr lvl="1"/>
            <a:r>
              <a:rPr lang="en-US" dirty="0" smtClean="0"/>
              <a:t>Adaptive overlap of communication and computation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38200" y="3962400"/>
            <a:ext cx="533400" cy="381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1600" y="3962400"/>
            <a:ext cx="533400" cy="381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96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530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864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19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86200" y="39624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19600" y="3962400"/>
            <a:ext cx="533400" cy="381000"/>
          </a:xfrm>
          <a:prstGeom prst="rect">
            <a:avLst/>
          </a:prstGeom>
          <a:solidFill>
            <a:srgbClr val="CEB5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3000" y="3962400"/>
            <a:ext cx="533400" cy="381000"/>
          </a:xfrm>
          <a:prstGeom prst="rect">
            <a:avLst/>
          </a:prstGeom>
          <a:solidFill>
            <a:srgbClr val="8621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6400" y="3962400"/>
            <a:ext cx="533400" cy="381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9800" y="39624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00" y="5029200"/>
            <a:ext cx="533400" cy="381000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600" y="5029200"/>
            <a:ext cx="533400" cy="381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05000" y="5029200"/>
            <a:ext cx="533400" cy="381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38400" y="5029200"/>
            <a:ext cx="533400" cy="381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71800" y="5029200"/>
            <a:ext cx="533400" cy="381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371600" y="4343400"/>
            <a:ext cx="2514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" y="4343400"/>
            <a:ext cx="76962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09600" y="5410200"/>
            <a:ext cx="7848600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81000" y="388620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1000" y="4933890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P2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4600" y="578673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Overdecomposition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enables overlap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FC6-3BD5-B144-AB50-FC8040D4F89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482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/>
              <a:t>Recent data from </a:t>
            </a:r>
            <a:r>
              <a:rPr lang="en-US" dirty="0" err="1"/>
              <a:t>Chombo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Salishan Ligthning Kale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5D6F5-C874-4283-99EA-D93D3B58E0B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13710"/>
            <a:ext cx="8991600" cy="3544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95431"/>
            <a:ext cx="8153400" cy="33193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6600" y="1828800"/>
            <a:ext cx="1905000" cy="830997"/>
          </a:xfrm>
          <a:prstGeom prst="rect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Chombo</a:t>
            </a:r>
            <a:r>
              <a:rPr lang="en-US"/>
              <a:t> with reductions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4200" y="4375122"/>
            <a:ext cx="2057400" cy="1200329"/>
          </a:xfrm>
          <a:prstGeom prst="rect">
            <a:avLst/>
          </a:prstGeom>
          <a:solidFill>
            <a:schemeClr val="accent2">
              <a:lumMod val="20000"/>
              <a:lumOff val="8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Chombo</a:t>
            </a:r>
            <a:r>
              <a:rPr lang="en-US" dirty="0"/>
              <a:t> on  Charm (experimental)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914400"/>
            <a:ext cx="2667000" cy="461665"/>
          </a:xfrm>
          <a:prstGeom prst="rect">
            <a:avLst/>
          </a:prstGeom>
          <a:solidFill>
            <a:schemeClr val="accent2">
              <a:lumMod val="20000"/>
              <a:lumOff val="8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/>
              <a:t>Work by </a:t>
            </a:r>
            <a:r>
              <a:rPr lang="en-US" dirty="0"/>
              <a:t>Phil Miller</a:t>
            </a:r>
          </a:p>
        </p:txBody>
      </p:sp>
    </p:spTree>
    <p:extLst>
      <p:ext uri="{BB962C8B-B14F-4D97-AF65-F5344CB8AC3E}">
        <p14:creationId xmlns:p14="http://schemas.microsoft.com/office/powerpoint/2010/main" val="99071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Charm++?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Charm++ is a generalized approach to writing parallel programs</a:t>
            </a:r>
          </a:p>
          <a:p>
            <a:pPr lvl="1"/>
            <a:r>
              <a:rPr lang="en-US" dirty="0" smtClean="0"/>
              <a:t>An alternative to the likes of MPI, UPC, GA etc.</a:t>
            </a:r>
          </a:p>
          <a:p>
            <a:pPr lvl="1"/>
            <a:r>
              <a:rPr lang="en-US" dirty="0" smtClean="0"/>
              <a:t>But not to sequential languages such as C, C++, and Fortran</a:t>
            </a:r>
          </a:p>
          <a:p>
            <a:r>
              <a:rPr lang="en-US" dirty="0" smtClean="0"/>
              <a:t>Represents:</a:t>
            </a:r>
          </a:p>
          <a:p>
            <a:pPr lvl="1"/>
            <a:r>
              <a:rPr lang="en-US" dirty="0" smtClean="0"/>
              <a:t>The style of writing parallel programs</a:t>
            </a:r>
          </a:p>
          <a:p>
            <a:pPr lvl="1"/>
            <a:r>
              <a:rPr lang="en-US" dirty="0" smtClean="0"/>
              <a:t>The runtime system</a:t>
            </a:r>
          </a:p>
          <a:p>
            <a:pPr lvl="1"/>
            <a:r>
              <a:rPr lang="en-US" dirty="0" smtClean="0"/>
              <a:t>And the entire ecosystem that surrounds it</a:t>
            </a:r>
          </a:p>
          <a:p>
            <a:r>
              <a:rPr lang="en-US" dirty="0" smtClean="0"/>
              <a:t>Three design principles: </a:t>
            </a:r>
          </a:p>
          <a:p>
            <a:pPr lvl="1"/>
            <a:r>
              <a:rPr lang="en-US" dirty="0" err="1" smtClean="0"/>
              <a:t>Overdecomposition</a:t>
            </a:r>
            <a:r>
              <a:rPr lang="en-US" dirty="0" smtClean="0"/>
              <a:t>, </a:t>
            </a:r>
            <a:r>
              <a:rPr lang="en-US" dirty="0" err="1" smtClean="0"/>
              <a:t>Migratability</a:t>
            </a:r>
            <a:r>
              <a:rPr lang="en-US" dirty="0" smtClean="0"/>
              <a:t>, Asynchrony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C33A9-B685-134A-992A-13B3CB7BD39F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Decomposition Independent of </a:t>
            </a:r>
            <a:r>
              <a:rPr lang="en-US" sz="3400" dirty="0" err="1" smtClean="0"/>
              <a:t>num</a:t>
            </a:r>
            <a:r>
              <a:rPr lang="en-US" sz="3400" dirty="0" smtClean="0"/>
              <a:t>-nodes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99D8C-46C6-9F4C-9791-D8DE913ACAB6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1" name="Content Placeholder 40"/>
          <p:cNvSpPr>
            <a:spLocks noGrp="1"/>
          </p:cNvSpPr>
          <p:nvPr>
            <p:ph idx="4294967295"/>
          </p:nvPr>
        </p:nvSpPr>
        <p:spPr>
          <a:xfrm>
            <a:off x="685800" y="1600200"/>
            <a:ext cx="8458200" cy="4800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sz="3600" dirty="0" smtClean="0"/>
              <a:t>Rocket simulation example under traditional MPI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With </a:t>
            </a:r>
            <a:r>
              <a:rPr lang="en-US" dirty="0" err="1" smtClean="0"/>
              <a:t>migratable</a:t>
            </a:r>
            <a:r>
              <a:rPr lang="en-US" dirty="0" smtClean="0"/>
              <a:t>-objects: 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sz="3100" dirty="0" smtClean="0"/>
          </a:p>
          <a:p>
            <a:pPr lvl="1"/>
            <a:endParaRPr lang="en-US" sz="3100" dirty="0"/>
          </a:p>
          <a:p>
            <a:pPr lvl="1"/>
            <a:endParaRPr lang="en-US" sz="3100" dirty="0" smtClean="0"/>
          </a:p>
          <a:p>
            <a:pPr lvl="1"/>
            <a:r>
              <a:rPr lang="en-US" sz="3100" dirty="0" smtClean="0"/>
              <a:t>Benefit: load balance, communication optimizations, modularity</a:t>
            </a:r>
          </a:p>
          <a:p>
            <a:endParaRPr lang="en-US" dirty="0"/>
          </a:p>
        </p:txBody>
      </p:sp>
      <p:sp>
        <p:nvSpPr>
          <p:cNvPr id="552963" name="Rectangle 3"/>
          <p:cNvSpPr>
            <a:spLocks noChangeArrowheads="1"/>
          </p:cNvSpPr>
          <p:nvPr/>
        </p:nvSpPr>
        <p:spPr bwMode="auto">
          <a:xfrm>
            <a:off x="304800" y="1295400"/>
            <a:ext cx="762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34824" name="Group 4"/>
          <p:cNvGrpSpPr>
            <a:grpSpLocks/>
          </p:cNvGrpSpPr>
          <p:nvPr/>
        </p:nvGrpSpPr>
        <p:grpSpPr bwMode="auto">
          <a:xfrm>
            <a:off x="533400" y="2209800"/>
            <a:ext cx="4948238" cy="1192213"/>
            <a:chOff x="1008" y="1392"/>
            <a:chExt cx="2784" cy="574"/>
          </a:xfrm>
        </p:grpSpPr>
        <p:grpSp>
          <p:nvGrpSpPr>
            <p:cNvPr id="34839" name="Group 5"/>
            <p:cNvGrpSpPr>
              <a:grpSpLocks/>
            </p:cNvGrpSpPr>
            <p:nvPr/>
          </p:nvGrpSpPr>
          <p:grpSpPr bwMode="auto">
            <a:xfrm>
              <a:off x="1008" y="1392"/>
              <a:ext cx="480" cy="384"/>
              <a:chOff x="1008" y="1392"/>
              <a:chExt cx="480" cy="384"/>
            </a:xfrm>
          </p:grpSpPr>
          <p:sp>
            <p:nvSpPr>
              <p:cNvPr id="34849" name="Rectangle 6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Solid</a:t>
                </a:r>
              </a:p>
            </p:txBody>
          </p:sp>
          <p:sp>
            <p:nvSpPr>
              <p:cNvPr id="34850" name="Rectangle 7"/>
              <p:cNvSpPr>
                <a:spLocks noChangeArrowheads="1"/>
              </p:cNvSpPr>
              <p:nvPr/>
            </p:nvSpPr>
            <p:spPr bwMode="auto">
              <a:xfrm>
                <a:off x="1008" y="1584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Fluid</a:t>
                </a:r>
              </a:p>
            </p:txBody>
          </p:sp>
        </p:grpSp>
        <p:grpSp>
          <p:nvGrpSpPr>
            <p:cNvPr id="34840" name="Group 8"/>
            <p:cNvGrpSpPr>
              <a:grpSpLocks/>
            </p:cNvGrpSpPr>
            <p:nvPr/>
          </p:nvGrpSpPr>
          <p:grpSpPr bwMode="auto">
            <a:xfrm>
              <a:off x="1824" y="1392"/>
              <a:ext cx="480" cy="384"/>
              <a:chOff x="1008" y="1392"/>
              <a:chExt cx="480" cy="384"/>
            </a:xfrm>
          </p:grpSpPr>
          <p:sp>
            <p:nvSpPr>
              <p:cNvPr id="34847" name="Rectangle 9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Solid</a:t>
                </a:r>
              </a:p>
            </p:txBody>
          </p:sp>
          <p:sp>
            <p:nvSpPr>
              <p:cNvPr id="34848" name="Rectangle 10"/>
              <p:cNvSpPr>
                <a:spLocks noChangeArrowheads="1"/>
              </p:cNvSpPr>
              <p:nvPr/>
            </p:nvSpPr>
            <p:spPr bwMode="auto">
              <a:xfrm>
                <a:off x="1008" y="1584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Fluid</a:t>
                </a:r>
              </a:p>
            </p:txBody>
          </p:sp>
        </p:grpSp>
        <p:grpSp>
          <p:nvGrpSpPr>
            <p:cNvPr id="34841" name="Group 11"/>
            <p:cNvGrpSpPr>
              <a:grpSpLocks/>
            </p:cNvGrpSpPr>
            <p:nvPr/>
          </p:nvGrpSpPr>
          <p:grpSpPr bwMode="auto">
            <a:xfrm>
              <a:off x="3312" y="1392"/>
              <a:ext cx="480" cy="384"/>
              <a:chOff x="1008" y="1392"/>
              <a:chExt cx="480" cy="384"/>
            </a:xfrm>
          </p:grpSpPr>
          <p:sp>
            <p:nvSpPr>
              <p:cNvPr id="34845" name="Rectangle 12"/>
              <p:cNvSpPr>
                <a:spLocks noChangeArrowheads="1"/>
              </p:cNvSpPr>
              <p:nvPr/>
            </p:nvSpPr>
            <p:spPr bwMode="auto">
              <a:xfrm>
                <a:off x="1008" y="1392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Solid</a:t>
                </a:r>
              </a:p>
            </p:txBody>
          </p:sp>
          <p:sp>
            <p:nvSpPr>
              <p:cNvPr id="34846" name="Rectangle 13"/>
              <p:cNvSpPr>
                <a:spLocks noChangeArrowheads="1"/>
              </p:cNvSpPr>
              <p:nvPr/>
            </p:nvSpPr>
            <p:spPr bwMode="auto">
              <a:xfrm>
                <a:off x="1008" y="1584"/>
                <a:ext cx="48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>
                    <a:solidFill>
                      <a:prstClr val="black"/>
                    </a:solidFill>
                    <a:latin typeface="Arial" pitchFamily="34" charset="0"/>
                  </a:rPr>
                  <a:t>Fluid</a:t>
                </a:r>
              </a:p>
            </p:txBody>
          </p:sp>
        </p:grpSp>
        <p:sp>
          <p:nvSpPr>
            <p:cNvPr id="34842" name="Text Box 14"/>
            <p:cNvSpPr txBox="1">
              <a:spLocks noChangeArrowheads="1"/>
            </p:cNvSpPr>
            <p:nvPr/>
          </p:nvSpPr>
          <p:spPr bwMode="auto">
            <a:xfrm>
              <a:off x="2534" y="1440"/>
              <a:ext cx="634" cy="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prstClr val="black"/>
                  </a:solidFill>
                  <a:latin typeface="Arial" pitchFamily="34" charset="0"/>
                </a:rPr>
                <a:t>.  .  .</a:t>
              </a:r>
            </a:p>
          </p:txBody>
        </p:sp>
        <p:sp>
          <p:nvSpPr>
            <p:cNvPr id="34843" name="Text Box 15"/>
            <p:cNvSpPr txBox="1">
              <a:spLocks noChangeArrowheads="1"/>
            </p:cNvSpPr>
            <p:nvPr/>
          </p:nvSpPr>
          <p:spPr bwMode="auto">
            <a:xfrm>
              <a:off x="1094" y="1751"/>
              <a:ext cx="103" cy="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4844" name="Text Box 16"/>
            <p:cNvSpPr txBox="1">
              <a:spLocks noChangeArrowheads="1"/>
            </p:cNvSpPr>
            <p:nvPr/>
          </p:nvSpPr>
          <p:spPr bwMode="auto">
            <a:xfrm>
              <a:off x="1169" y="1804"/>
              <a:ext cx="246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prstClr val="black"/>
                  </a:solidFill>
                  <a:latin typeface="Arial" pitchFamily="34" charset="0"/>
                </a:rPr>
                <a:t>1                       2                                            P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609600" y="4114800"/>
            <a:ext cx="5562600" cy="1422400"/>
            <a:chOff x="960" y="2688"/>
            <a:chExt cx="3130" cy="743"/>
          </a:xfrm>
        </p:grpSpPr>
        <p:sp>
          <p:nvSpPr>
            <p:cNvPr id="34829" name="Rectangle 18"/>
            <p:cNvSpPr>
              <a:spLocks noChangeArrowheads="1"/>
            </p:cNvSpPr>
            <p:nvPr/>
          </p:nvSpPr>
          <p:spPr bwMode="auto">
            <a:xfrm>
              <a:off x="960" y="2736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dirty="0">
                  <a:solidFill>
                    <a:prstClr val="black"/>
                  </a:solidFill>
                  <a:latin typeface="Arial" pitchFamily="34" charset="0"/>
                </a:rPr>
                <a:t>Solid</a:t>
              </a:r>
              <a:r>
                <a:rPr lang="en-US" baseline="-25000" dirty="0">
                  <a:solidFill>
                    <a:prstClr val="black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34830" name="Rectangle 19"/>
            <p:cNvSpPr>
              <a:spLocks noChangeArrowheads="1"/>
            </p:cNvSpPr>
            <p:nvPr/>
          </p:nvSpPr>
          <p:spPr bwMode="auto">
            <a:xfrm>
              <a:off x="1104" y="3072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Fluid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1</a:t>
              </a:r>
            </a:p>
          </p:txBody>
        </p:sp>
        <p:sp>
          <p:nvSpPr>
            <p:cNvPr id="34831" name="Rectangle 20"/>
            <p:cNvSpPr>
              <a:spLocks noChangeArrowheads="1"/>
            </p:cNvSpPr>
            <p:nvPr/>
          </p:nvSpPr>
          <p:spPr bwMode="auto">
            <a:xfrm>
              <a:off x="1680" y="2736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Solid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34832" name="Rectangle 21"/>
            <p:cNvSpPr>
              <a:spLocks noChangeArrowheads="1"/>
            </p:cNvSpPr>
            <p:nvPr/>
          </p:nvSpPr>
          <p:spPr bwMode="auto">
            <a:xfrm>
              <a:off x="1920" y="3072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Fluid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2</a:t>
              </a:r>
            </a:p>
          </p:txBody>
        </p:sp>
        <p:sp>
          <p:nvSpPr>
            <p:cNvPr id="34833" name="Rectangle 22"/>
            <p:cNvSpPr>
              <a:spLocks noChangeArrowheads="1"/>
            </p:cNvSpPr>
            <p:nvPr/>
          </p:nvSpPr>
          <p:spPr bwMode="auto">
            <a:xfrm>
              <a:off x="3610" y="2736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Solid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n</a:t>
              </a:r>
            </a:p>
          </p:txBody>
        </p:sp>
        <p:sp>
          <p:nvSpPr>
            <p:cNvPr id="34834" name="Rectangle 23"/>
            <p:cNvSpPr>
              <a:spLocks noChangeArrowheads="1"/>
            </p:cNvSpPr>
            <p:nvPr/>
          </p:nvSpPr>
          <p:spPr bwMode="auto">
            <a:xfrm>
              <a:off x="3322" y="3072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Fluid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m</a:t>
              </a:r>
            </a:p>
          </p:txBody>
        </p:sp>
        <p:sp>
          <p:nvSpPr>
            <p:cNvPr id="34835" name="Text Box 24"/>
            <p:cNvSpPr txBox="1">
              <a:spLocks noChangeArrowheads="1"/>
            </p:cNvSpPr>
            <p:nvPr/>
          </p:nvSpPr>
          <p:spPr bwMode="auto">
            <a:xfrm>
              <a:off x="2630" y="3024"/>
              <a:ext cx="634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prstClr val="black"/>
                  </a:solidFill>
                  <a:latin typeface="Arial" pitchFamily="34" charset="0"/>
                </a:rPr>
                <a:t>.  .  .</a:t>
              </a:r>
            </a:p>
          </p:txBody>
        </p:sp>
        <p:sp>
          <p:nvSpPr>
            <p:cNvPr id="34836" name="Text Box 25"/>
            <p:cNvSpPr txBox="1">
              <a:spLocks noChangeArrowheads="1"/>
            </p:cNvSpPr>
            <p:nvPr/>
          </p:nvSpPr>
          <p:spPr bwMode="auto">
            <a:xfrm>
              <a:off x="1190" y="3239"/>
              <a:ext cx="10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34837" name="Rectangle 26"/>
            <p:cNvSpPr>
              <a:spLocks noChangeArrowheads="1"/>
            </p:cNvSpPr>
            <p:nvPr/>
          </p:nvSpPr>
          <p:spPr bwMode="auto">
            <a:xfrm>
              <a:off x="2400" y="2736"/>
              <a:ext cx="480" cy="2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>
                  <a:solidFill>
                    <a:prstClr val="black"/>
                  </a:solidFill>
                  <a:latin typeface="Arial" pitchFamily="34" charset="0"/>
                </a:rPr>
                <a:t>Solid</a:t>
              </a:r>
              <a:r>
                <a:rPr lang="en-US" baseline="-25000">
                  <a:solidFill>
                    <a:prstClr val="black"/>
                  </a:solidFill>
                  <a:latin typeface="Arial" pitchFamily="34" charset="0"/>
                </a:rPr>
                <a:t>3</a:t>
              </a:r>
            </a:p>
          </p:txBody>
        </p:sp>
        <p:sp>
          <p:nvSpPr>
            <p:cNvPr id="34838" name="Text Box 27"/>
            <p:cNvSpPr txBox="1">
              <a:spLocks noChangeArrowheads="1"/>
            </p:cNvSpPr>
            <p:nvPr/>
          </p:nvSpPr>
          <p:spPr bwMode="auto">
            <a:xfrm>
              <a:off x="3034" y="2688"/>
              <a:ext cx="56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b="1">
                  <a:solidFill>
                    <a:prstClr val="black"/>
                  </a:solidFill>
                  <a:latin typeface="Arial" pitchFamily="34" charset="0"/>
                </a:rPr>
                <a:t>.  .  .</a:t>
              </a:r>
            </a:p>
          </p:txBody>
        </p:sp>
      </p:grpSp>
      <p:pic>
        <p:nvPicPr>
          <p:cNvPr id="34828" name="Picture 5" descr="frm_3_v_s_300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362200"/>
            <a:ext cx="2514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8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Compositionality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is important to support parallel composition</a:t>
            </a:r>
          </a:p>
          <a:p>
            <a:pPr lvl="1"/>
            <a:r>
              <a:rPr lang="en-US" dirty="0" smtClean="0"/>
              <a:t>For multi-module, multi-physics, multi-paradigm applications…</a:t>
            </a:r>
          </a:p>
          <a:p>
            <a:r>
              <a:rPr lang="en-US" dirty="0" smtClean="0"/>
              <a:t>What I mean by parallel composition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 || C where B, C are independently developed modules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 is parallel module by itself, and so is C</a:t>
            </a:r>
          </a:p>
          <a:p>
            <a:pPr lvl="1"/>
            <a:r>
              <a:rPr lang="en-US" dirty="0" smtClean="0"/>
              <a:t>Programmers who wrote B were unaware of C </a:t>
            </a:r>
            <a:endParaRPr lang="en-US" dirty="0"/>
          </a:p>
          <a:p>
            <a:pPr lvl="1"/>
            <a:r>
              <a:rPr lang="en-US" dirty="0" smtClean="0"/>
              <a:t>No dependency between B and C</a:t>
            </a:r>
          </a:p>
          <a:p>
            <a:r>
              <a:rPr lang="en-US" dirty="0" smtClean="0"/>
              <a:t>This is not supported well by MPI</a:t>
            </a:r>
          </a:p>
          <a:p>
            <a:pPr lvl="1"/>
            <a:r>
              <a:rPr lang="en-US" dirty="0" smtClean="0"/>
              <a:t>Developers support it by breaking abstraction boundaries</a:t>
            </a:r>
          </a:p>
          <a:p>
            <a:pPr lvl="2"/>
            <a:r>
              <a:rPr lang="en-US" dirty="0" smtClean="0"/>
              <a:t>E.g., wildcard </a:t>
            </a:r>
            <a:r>
              <a:rPr lang="en-US" dirty="0" err="1" smtClean="0"/>
              <a:t>recvs</a:t>
            </a:r>
            <a:r>
              <a:rPr lang="en-US" dirty="0" smtClean="0"/>
              <a:t> in module A to process messages for module B</a:t>
            </a:r>
          </a:p>
          <a:p>
            <a:pPr lvl="1"/>
            <a:r>
              <a:rPr lang="en-US" dirty="0" smtClean="0"/>
              <a:t>Nor by </a:t>
            </a:r>
            <a:r>
              <a:rPr lang="en-US" dirty="0" err="1" smtClean="0"/>
              <a:t>OpenMP</a:t>
            </a:r>
            <a:r>
              <a:rPr lang="en-US" dirty="0" smtClean="0"/>
              <a:t> implementations: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C6DE-73BE-2246-82D7-98CF2E1F4A3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parallelCompSiamPie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23040" y="2667000"/>
            <a:ext cx="240673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05200" y="38862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05200" y="3200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2057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26670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006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244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338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3434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958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2672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862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148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6576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5814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8862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1910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196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8768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6482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292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720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1910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8862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654" name="TextBox 31"/>
          <p:cNvSpPr txBox="1">
            <a:spLocks noChangeArrowheads="1"/>
          </p:cNvSpPr>
          <p:nvPr/>
        </p:nvSpPr>
        <p:spPr bwMode="auto">
          <a:xfrm>
            <a:off x="1371600" y="685800"/>
            <a:ext cx="4648200" cy="10779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+mn-lt"/>
                <a:ea typeface="ＭＳ Ｐゴシック"/>
                <a:cs typeface="ＭＳ Ｐゴシック"/>
              </a:rPr>
              <a:t>Without message-driven execution (and virtualization), you get either:</a:t>
            </a:r>
          </a:p>
          <a:p>
            <a:r>
              <a:rPr lang="en-US" dirty="0">
                <a:latin typeface="+mn-lt"/>
                <a:ea typeface="ＭＳ Ｐゴシック"/>
                <a:cs typeface="ＭＳ Ｐゴシック"/>
              </a:rPr>
              <a:t>Space-division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57600" y="4800600"/>
            <a:ext cx="4114800" cy="0"/>
          </a:xfrm>
          <a:prstGeom prst="straightConnector1">
            <a:avLst/>
          </a:prstGeom>
          <a:ln w="1905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105400" y="4800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5" name="Oval 4"/>
          <p:cNvSpPr/>
          <p:nvPr/>
        </p:nvSpPr>
        <p:spPr>
          <a:xfrm>
            <a:off x="2057400" y="2819400"/>
            <a:ext cx="838200" cy="8382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2057400" y="4114800"/>
            <a:ext cx="838200" cy="838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D96A0-A092-F247-878B-4140EF0CD4F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8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arallelCompSiamPi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3040" y="2667000"/>
            <a:ext cx="240673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505200" y="38862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05200" y="3200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2057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5200" y="26670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6576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57600" y="3352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7338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286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962400" y="3352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657600" y="40386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886200" y="40386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862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114800" y="2819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4400" y="2819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953000" y="2819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953000" y="22860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3434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196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495800" y="22860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6482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8768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495800" y="2819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4572000" y="4038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876800" y="3352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724400" y="22860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678" name="TextBox 31"/>
          <p:cNvSpPr txBox="1">
            <a:spLocks noChangeArrowheads="1"/>
          </p:cNvSpPr>
          <p:nvPr/>
        </p:nvSpPr>
        <p:spPr bwMode="auto">
          <a:xfrm>
            <a:off x="1371600" y="1219200"/>
            <a:ext cx="3733800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  <a:ea typeface="ＭＳ Ｐゴシック"/>
                <a:cs typeface="ＭＳ Ｐゴシック"/>
              </a:rPr>
              <a:t>OR: </a:t>
            </a:r>
            <a:r>
              <a:rPr lang="en-US" dirty="0" err="1">
                <a:latin typeface="+mn-lt"/>
                <a:ea typeface="ＭＳ Ｐゴシック"/>
                <a:cs typeface="ＭＳ Ｐゴシック"/>
              </a:rPr>
              <a:t>Sequentialization</a:t>
            </a:r>
            <a:endParaRPr lang="en-US" dirty="0">
              <a:latin typeface="+mn-lt"/>
              <a:ea typeface="ＭＳ Ｐゴシック"/>
              <a:cs typeface="ＭＳ Ｐゴシック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657600" y="4800600"/>
            <a:ext cx="4114800" cy="0"/>
          </a:xfrm>
          <a:prstGeom prst="straightConnector1">
            <a:avLst/>
          </a:prstGeom>
          <a:ln w="19050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105400" y="480060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Time</a:t>
            </a:r>
            <a:endParaRPr lang="en-US" sz="2000" dirty="0"/>
          </a:p>
        </p:txBody>
      </p:sp>
      <p:sp>
        <p:nvSpPr>
          <p:cNvPr id="36" name="Oval 35"/>
          <p:cNvSpPr/>
          <p:nvPr/>
        </p:nvSpPr>
        <p:spPr>
          <a:xfrm>
            <a:off x="2057400" y="2819400"/>
            <a:ext cx="838200" cy="83820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2057400" y="4114800"/>
            <a:ext cx="838200" cy="838200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5D2A-05F5-B84A-BF1F-DB864CA163F1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9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3505200" y="38862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505200" y="3200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3505200" y="20574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3505200" y="2667000"/>
            <a:ext cx="4343400" cy="381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35848" name="Picture 4" descr="parallelCompSiamPi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3040" y="2667000"/>
            <a:ext cx="240673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Box 5"/>
          <p:cNvSpPr txBox="1">
            <a:spLocks noChangeArrowheads="1"/>
          </p:cNvSpPr>
          <p:nvPr/>
        </p:nvSpPr>
        <p:spPr bwMode="auto">
          <a:xfrm>
            <a:off x="1600200" y="1066800"/>
            <a:ext cx="6172200" cy="46196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n-lt"/>
                <a:ea typeface="ＭＳ Ｐゴシック"/>
                <a:cs typeface="ＭＳ Ｐゴシック"/>
              </a:rPr>
              <a:t>Parallel Composition: A1; (B || C ); A2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4600" y="29718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62200" y="3048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09800" y="3200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09800" y="3429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743200" y="3200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590800" y="32766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514600" y="34290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438400" y="3581400"/>
            <a:ext cx="76200" cy="76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438400" y="42672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209800" y="4724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2133600" y="4495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514600" y="4724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286000" y="4343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667000" y="44958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590800" y="43434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62200" y="45720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2362200" y="48006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2209800" y="42672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2286000" y="4419600"/>
            <a:ext cx="76200" cy="7620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667000" y="4648200"/>
            <a:ext cx="76200" cy="76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5870" name="TextBox 49"/>
          <p:cNvSpPr txBox="1">
            <a:spLocks noChangeArrowheads="1"/>
          </p:cNvSpPr>
          <p:nvPr/>
        </p:nvSpPr>
        <p:spPr bwMode="auto">
          <a:xfrm>
            <a:off x="990600" y="5105400"/>
            <a:ext cx="5334000" cy="1200329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1800" dirty="0">
                <a:latin typeface="+mn-lt"/>
                <a:ea typeface="ＭＳ Ｐゴシック"/>
                <a:cs typeface="ＭＳ Ｐゴシック"/>
              </a:rPr>
              <a:t>Recall: Different modules, written in different languages/paradigms, can overlap in time and on processors, without programmer having to worry about this explicitly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666AE-D360-A14F-B114-302FEDC2368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4.16281E-7 C 0.00591 -0.02035 0.01181 -0.04048 0.02587 -0.07563 C 0.03994 -0.11078 0.06424 -0.18872 0.08386 -0.21046 C 0.10348 -0.2322 0.12327 -0.21901 0.14306 -0.2056 " pathEditMode="relative" ptsTypes="aa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-0.00509 C 0.00139 -0.06042 0.01528 -0.11551 0.03681 -0.1382 C 0.05833 -0.16111 0.08767 -0.15208 0.11701 -0.14306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78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3032 C 0.02552 -0.03842 0.03021 -0.04629 0.05174 -0.05509 C 0.07326 -0.06389 0.1309 -0.0824 0.15035 -0.08287 C 0.16979 -0.08333 0.16615 -0.06227 0.16892 -0.0583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0" y="-27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8 -0.05111 C 0.02778 -0.08857 0.04028 -0.12604 0.04497 -0.1531 C 0.04966 -0.18016 0.04445 -0.18293 0.04375 -0.21392 C 0.04306 -0.24491 0.0323 -0.31337 0.04115 -0.33904 C 0.05 -0.36471 0.08577 -0.36656 0.0967 -0.36864 C 0.10764 -0.37072 0.10504 -0.35499 0.1066 -0.35222 " pathEditMode="relative" ptsTypes="aaaaaA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05989 C 0.01597 -0.0784 0.03021 -0.0969 0.05729 -0.1043 C 0.08438 -0.1117 0.14583 -0.10083 0.16458 -0.1043 C 0.18333 -0.10777 0.17639 -0.11679 0.16962 -0.12557 " pathEditMode="relative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556 C 0.02552 0.01505 0.04688 0.02454 0.06719 0.02685 C 0.0875 0.02917 0.11111 0.01435 0.12639 0.01875 C 0.14167 0.02315 0.15 0.03819 0.15851 0.05324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24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3.33333E-6 C 0.01442 0.02731 0.02883 0.05463 0.04428 0.07222 C 0.05973 0.08981 0.0724 0.09768 0.09324 0.10555 C 0.11407 0.11342 0.15504 0.11505 0.1698 0.11944 C 0.18455 0.12384 0.18334 0.12778 0.1823 0.13194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0625 C 0.04705 0.00787 0.05677 0.00973 0.07135 0.00973 C 0.08594 0.00973 0.10642 0.00556 0.125 0.00556 C 0.14358 0.00556 0.17413 0.00695 0.18281 0.00903 C 0.19149 0.01111 0.1842 0.01482 0.17708 0.01875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6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01111 C 0.0066 -0.01528 0.00973 -0.01922 0.01615 -0.02153 C 0.02257 -0.02384 0.02414 -0.02431 0.04271 -0.025 C 0.06129 -0.0257 0.10903 -0.0257 0.12761 -0.0257 C 0.14618 -0.0257 0.15035 -0.0257 0.15469 -0.0257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66667E-6 C 0.00503 -0.00694 0.01007 -0.01365 0.02083 -0.02708 C 0.0316 -0.0405 0.04444 -0.06851 0.06406 -0.08055 C 0.08368 -0.09259 0.12326 -0.08819 0.13802 -0.09861 C 0.15278 -0.10902 0.1526 -0.12615 0.1526 -0.14305 " pathEditMode="relative" ptsTypes="aaa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5 0.00347 C 0.03907 0.01157 0.06459 0.01967 0.08646 0.02638 C 0.10834 0.0331 0.125 0.03379 0.14532 0.04375 C 0.16563 0.0537 0.19792 0.07754 0.20886 0.08611 C 0.2198 0.09467 0.21528 0.0949 0.21094 0.09513 " pathEditMode="relative" ptsTypes="aaa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0.00649 C 0.03298 -0.0007 0.04514 0.00532 0.06198 -0.01135 C 0.07882 -0.02801 0.10607 -0.08565 0.12239 -0.10649 C 0.13871 -0.12732 0.14566 -0.1338 0.16041 -0.13635 C 0.17517 -0.13889 0.2033 -0.12917 0.21146 -0.12176 C 0.21961 -0.11436 0.20972 -0.0963 0.20937 -0.09121 " pathEditMode="relative" rAng="0" ptsTypes="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0" y="-6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C 0.0132 -0.00186 0.02657 -0.00348 0.0547 -0.00209 C 0.08282 -0.0007 0.13786 0.00509 0.16876 0.00833 C 0.19966 0.01157 0.22223 0.00648 0.24011 0.01736 C 0.25799 0.02824 0.26668 0.05092 0.27553 0.07361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2.22222E-6 C 0.04496 -0.00417 0.0901 -0.0081 0.11927 -0.00764 C 0.14843 -0.00717 0.15642 0.00556 0.17552 0.00347 C 0.19461 0.00139 0.22187 -0.01204 0.23385 -0.02014 C 0.24583 -0.02824 0.24652 -0.03704 0.24739 -0.04583 " pathEditMode="relative" ptsTypes="aaa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417 C 0.00573 -0.01296 0.00746 -0.03009 0.01146 -0.04444 C 0.01545 -0.0588 0.00521 -0.07176 0.02812 -0.08264 C 0.05104 -0.09352 0.12326 -0.09861 0.14896 -0.10972 C 0.17465 -0.12083 0.17864 -0.13542 0.18281 -0.15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7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C -4.16667E-6 0.0044 -4.16667E-6 0.00903 0.01459 0.01459 C 0.02917 0.02014 0.06875 0.06459 0.0875 0.03403 C 0.10625 0.00347 0.11129 -0.1125 0.12709 -0.16875 C 0.14289 -0.225 0.17448 -0.27477 0.18282 -0.30347 C 0.19115 -0.33217 0.17796 -0.33426 0.17709 -0.34028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5.55556E-6 C 0.00782 -0.0155 0.01563 -0.03078 0.04584 -0.05347 C 0.07605 -0.07615 0.14758 -0.11203 0.18074 -0.13541 C 0.2139 -0.15879 0.24862 -0.1787 0.2448 -0.19374 C 0.24098 -0.20879 0.17535 -0.21666 0.15782 -0.22569 C 0.14028 -0.23472 0.13994 -0.24143 0.13959 -0.24791 " pathEditMode="relative" ptsTypes="aaaa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84 0.00416 0.03681 0.00833 0.06094 0.00833 C 0.08507 0.00833 0.12674 0.0074 0.14531 0 C 0.16389 -0.00741 0.16267 -0.0051 0.1724 -0.03612 C 0.18212 -0.06713 0.19288 -0.12662 0.20365 -0.18612 " pathEditMode="relative" ptsTypes="aaaaA">
                                      <p:cBhvr>
                                        <p:cTn id="4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C -0.01371 -0.01481 -0.02726 -0.0294 -0.03021 -0.08611 C -0.03316 -0.14282 -0.04566 -0.28773 -0.01823 -0.34097 C 0.0092 -0.39421 0.09132 -0.40301 0.1349 -0.40625 C 0.17847 -0.40949 0.22517 -0.36759 0.24323 -0.35972 " pathEditMode="relative" ptsTypes="aaaaA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902 C 0.04253 0.01157 0.08212 0.01435 0.10833 0.00625 C 0.13455 -0.00186 0.13594 0.00995 0.16042 -0.03959 C 0.1849 -0.08912 0.23906 -0.24908 0.25469 -0.29098 " pathEditMode="relative" ptsTypes="aa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C 0.00729 -0.01528 0.01475 -0.03032 0.02968 -0.04097 C 0.04461 -0.05162 0.0559 -0.05856 0.08906 -0.06319 C 0.12222 -0.06782 0.20486 -0.06157 0.22864 -0.06944 C 0.25243 -0.07731 0.24236 -0.09398 0.23229 -0.11041 " pathEditMode="relative" ptsTypes="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5.18519E-6 C 0.1276 0.00695 0.25538 0.01413 0.30208 -0.02939 C 0.34878 -0.07291 0.28524 -0.22291 0.28073 -0.26064 C 0.27621 -0.29837 0.27534 -0.27684 0.27448 -0.25532 " pathEditMode="relative" ptsTypes="aa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224 -0.00879 0.04496 -0.01736 0.08854 -0.0412 C 0.13212 -0.06504 0.23142 -0.11828 0.26163 -0.14375 C 0.29184 -0.16921 0.28055 -0.18148 0.26927 -0.19352 " pathEditMode="relative" ptsTypes="aaaA">
                                      <p:cBhvr>
                                        <p:cTn id="5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4" grpId="1" animBg="1"/>
      <p:bldP spid="15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AMPI: Adaptive MPI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839200" cy="16002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800" dirty="0" smtClean="0"/>
              <a:t>Each MPI process is implemented as a user-level thread</a:t>
            </a:r>
          </a:p>
          <a:p>
            <a:pPr>
              <a:defRPr/>
            </a:pPr>
            <a:r>
              <a:rPr lang="en-US" sz="2800" dirty="0" smtClean="0"/>
              <a:t>Threads are light-weight and </a:t>
            </a:r>
            <a:r>
              <a:rPr lang="en-US" sz="2800" dirty="0" err="1" smtClean="0"/>
              <a:t>migratable</a:t>
            </a:r>
            <a:endParaRPr lang="en-US" sz="2800" dirty="0" smtClean="0"/>
          </a:p>
          <a:p>
            <a:pPr lvl="1">
              <a:defRPr/>
            </a:pPr>
            <a:r>
              <a:rPr lang="en-US" sz="2000" dirty="0" smtClean="0"/>
              <a:t>&lt;1 microsecond context switch time, potentially &gt;100k threads per core</a:t>
            </a:r>
          </a:p>
          <a:p>
            <a:pPr>
              <a:defRPr/>
            </a:pPr>
            <a:r>
              <a:rPr lang="en-US" sz="2800" dirty="0" smtClean="0"/>
              <a:t>Each thread is embedded in a Charm++ object (chare)</a:t>
            </a:r>
            <a:endParaRPr lang="en-US" sz="2800" dirty="0"/>
          </a:p>
        </p:txBody>
      </p:sp>
      <p:sp>
        <p:nvSpPr>
          <p:cNvPr id="317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hips15</a:t>
            </a:r>
            <a:endParaRPr lang="en-US" dirty="0" smtClean="0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3128963" y="3513138"/>
            <a:ext cx="1522412" cy="19621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517525" y="3435350"/>
            <a:ext cx="1522413" cy="196215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806450" y="5281613"/>
            <a:ext cx="2359025" cy="866775"/>
            <a:chOff x="384" y="3168"/>
            <a:chExt cx="3120" cy="1080"/>
          </a:xfrm>
        </p:grpSpPr>
        <p:sp>
          <p:nvSpPr>
            <p:cNvPr id="31775" name="Text Box 8"/>
            <p:cNvSpPr txBox="1">
              <a:spLocks noChangeArrowheads="1"/>
            </p:cNvSpPr>
            <p:nvPr/>
          </p:nvSpPr>
          <p:spPr bwMode="auto">
            <a:xfrm>
              <a:off x="384" y="3744"/>
              <a:ext cx="2400" cy="504"/>
            </a:xfrm>
            <a:prstGeom prst="rect">
              <a:avLst/>
            </a:prstGeom>
            <a:solidFill>
              <a:srgbClr val="000080"/>
            </a:solidFill>
            <a:ln w="38100">
              <a:solidFill>
                <a:srgbClr val="00008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800">
                  <a:solidFill>
                    <a:srgbClr val="CCFF99"/>
                  </a:solidFill>
                </a:rPr>
                <a:t>Real Processors</a:t>
              </a:r>
            </a:p>
          </p:txBody>
        </p:sp>
        <p:sp>
          <p:nvSpPr>
            <p:cNvPr id="31776" name="Line 9"/>
            <p:cNvSpPr>
              <a:spLocks noChangeShapeType="1"/>
            </p:cNvSpPr>
            <p:nvPr/>
          </p:nvSpPr>
          <p:spPr bwMode="auto">
            <a:xfrm flipH="1" flipV="1">
              <a:off x="1056" y="3312"/>
              <a:ext cx="384" cy="43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7" name="Line 10"/>
            <p:cNvSpPr>
              <a:spLocks noChangeShapeType="1"/>
            </p:cNvSpPr>
            <p:nvPr/>
          </p:nvSpPr>
          <p:spPr bwMode="auto">
            <a:xfrm flipV="1">
              <a:off x="2064" y="3168"/>
              <a:ext cx="1440" cy="576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881063" y="3665538"/>
            <a:ext cx="325437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Text Box 12"/>
          <p:cNvSpPr txBox="1">
            <a:spLocks noChangeArrowheads="1"/>
          </p:cNvSpPr>
          <p:nvPr/>
        </p:nvSpPr>
        <p:spPr bwMode="auto">
          <a:xfrm>
            <a:off x="2127250" y="3435350"/>
            <a:ext cx="925513" cy="5270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66FFFF"/>
                </a:solidFill>
              </a:rPr>
              <a:t>MPI processes</a:t>
            </a:r>
          </a:p>
        </p:txBody>
      </p:sp>
      <p:sp>
        <p:nvSpPr>
          <p:cNvPr id="31756" name="Line 13"/>
          <p:cNvSpPr>
            <a:spLocks noChangeShapeType="1"/>
          </p:cNvSpPr>
          <p:nvPr/>
        </p:nvSpPr>
        <p:spPr bwMode="auto">
          <a:xfrm flipH="1">
            <a:off x="1787525" y="3551238"/>
            <a:ext cx="361950" cy="346075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Line 14"/>
          <p:cNvSpPr>
            <a:spLocks noChangeShapeType="1"/>
          </p:cNvSpPr>
          <p:nvPr/>
        </p:nvSpPr>
        <p:spPr bwMode="auto">
          <a:xfrm flipH="1">
            <a:off x="1714500" y="3781425"/>
            <a:ext cx="434975" cy="1155700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8" name="Line 15"/>
          <p:cNvSpPr>
            <a:spLocks noChangeShapeType="1"/>
          </p:cNvSpPr>
          <p:nvPr/>
        </p:nvSpPr>
        <p:spPr bwMode="auto">
          <a:xfrm>
            <a:off x="2887663" y="3956050"/>
            <a:ext cx="385762" cy="903288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Line 16"/>
          <p:cNvSpPr>
            <a:spLocks noChangeShapeType="1"/>
          </p:cNvSpPr>
          <p:nvPr/>
        </p:nvSpPr>
        <p:spPr bwMode="auto">
          <a:xfrm>
            <a:off x="2973388" y="3471863"/>
            <a:ext cx="203200" cy="468312"/>
          </a:xfrm>
          <a:prstGeom prst="line">
            <a:avLst/>
          </a:prstGeom>
          <a:noFill/>
          <a:ln w="38100">
            <a:solidFill>
              <a:srgbClr val="3399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Rectangle 17"/>
          <p:cNvSpPr>
            <a:spLocks noChangeArrowheads="1"/>
          </p:cNvSpPr>
          <p:nvPr/>
        </p:nvSpPr>
        <p:spPr bwMode="auto">
          <a:xfrm>
            <a:off x="1460500" y="3705225"/>
            <a:ext cx="327025" cy="576263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Rectangle 18"/>
          <p:cNvSpPr>
            <a:spLocks noChangeArrowheads="1"/>
          </p:cNvSpPr>
          <p:nvPr/>
        </p:nvSpPr>
        <p:spPr bwMode="auto">
          <a:xfrm>
            <a:off x="1387475" y="451326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Rectangle 19"/>
          <p:cNvSpPr>
            <a:spLocks noChangeArrowheads="1"/>
          </p:cNvSpPr>
          <p:nvPr/>
        </p:nvSpPr>
        <p:spPr bwMode="auto">
          <a:xfrm>
            <a:off x="4070350" y="393541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Rectangle 20"/>
          <p:cNvSpPr>
            <a:spLocks noChangeArrowheads="1"/>
          </p:cNvSpPr>
          <p:nvPr/>
        </p:nvSpPr>
        <p:spPr bwMode="auto">
          <a:xfrm>
            <a:off x="3273425" y="4589463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Rectangle 21"/>
          <p:cNvSpPr>
            <a:spLocks noChangeArrowheads="1"/>
          </p:cNvSpPr>
          <p:nvPr/>
        </p:nvSpPr>
        <p:spPr bwMode="auto">
          <a:xfrm>
            <a:off x="3200400" y="3781425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Rectangle 22"/>
          <p:cNvSpPr>
            <a:spLocks noChangeArrowheads="1"/>
          </p:cNvSpPr>
          <p:nvPr/>
        </p:nvSpPr>
        <p:spPr bwMode="auto">
          <a:xfrm>
            <a:off x="771525" y="4435475"/>
            <a:ext cx="327025" cy="577850"/>
          </a:xfrm>
          <a:prstGeom prst="rect">
            <a:avLst/>
          </a:prstGeom>
          <a:solidFill>
            <a:srgbClr val="339966"/>
          </a:solidFill>
          <a:ln w="9525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806450" y="3703638"/>
            <a:ext cx="3556000" cy="1425575"/>
            <a:chOff x="480" y="1056"/>
            <a:chExt cx="4704" cy="1776"/>
          </a:xfrm>
        </p:grpSpPr>
        <p:sp>
          <p:nvSpPr>
            <p:cNvPr id="31768" name="Freeform 24"/>
            <p:cNvSpPr>
              <a:spLocks/>
            </p:cNvSpPr>
            <p:nvPr/>
          </p:nvSpPr>
          <p:spPr bwMode="auto">
            <a:xfrm>
              <a:off x="4848" y="1392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9" name="Freeform 25"/>
            <p:cNvSpPr>
              <a:spLocks/>
            </p:cNvSpPr>
            <p:nvPr/>
          </p:nvSpPr>
          <p:spPr bwMode="auto">
            <a:xfrm>
              <a:off x="624" y="1056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0" name="Freeform 26"/>
            <p:cNvSpPr>
              <a:spLocks/>
            </p:cNvSpPr>
            <p:nvPr/>
          </p:nvSpPr>
          <p:spPr bwMode="auto">
            <a:xfrm>
              <a:off x="1392" y="1104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1" name="Freeform 27"/>
            <p:cNvSpPr>
              <a:spLocks/>
            </p:cNvSpPr>
            <p:nvPr/>
          </p:nvSpPr>
          <p:spPr bwMode="auto">
            <a:xfrm>
              <a:off x="1296" y="2112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2" name="Freeform 28"/>
            <p:cNvSpPr>
              <a:spLocks/>
            </p:cNvSpPr>
            <p:nvPr/>
          </p:nvSpPr>
          <p:spPr bwMode="auto">
            <a:xfrm>
              <a:off x="3792" y="2208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3696" y="1200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>
              <a:off x="480" y="2016"/>
              <a:ext cx="336" cy="624"/>
            </a:xfrm>
            <a:custGeom>
              <a:avLst/>
              <a:gdLst>
                <a:gd name="T0" fmla="*/ 2147483647 w 48"/>
                <a:gd name="T1" fmla="*/ 0 h 336"/>
                <a:gd name="T2" fmla="*/ 0 w 48"/>
                <a:gd name="T3" fmla="*/ 46854 h 336"/>
                <a:gd name="T4" fmla="*/ 2147483647 w 48"/>
                <a:gd name="T5" fmla="*/ 70155 h 336"/>
                <a:gd name="T6" fmla="*/ 0 w 48"/>
                <a:gd name="T7" fmla="*/ 117173 h 336"/>
                <a:gd name="T8" fmla="*/ 2147483647 w 48"/>
                <a:gd name="T9" fmla="*/ 140640 h 336"/>
                <a:gd name="T10" fmla="*/ 0 w 48"/>
                <a:gd name="T11" fmla="*/ 163991 h 3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336"/>
                <a:gd name="T20" fmla="*/ 48 w 48"/>
                <a:gd name="T21" fmla="*/ 336 h 3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336">
                  <a:moveTo>
                    <a:pt x="48" y="0"/>
                  </a:moveTo>
                  <a:cubicBezTo>
                    <a:pt x="24" y="36"/>
                    <a:pt x="0" y="72"/>
                    <a:pt x="0" y="96"/>
                  </a:cubicBezTo>
                  <a:cubicBezTo>
                    <a:pt x="0" y="120"/>
                    <a:pt x="48" y="120"/>
                    <a:pt x="48" y="144"/>
                  </a:cubicBezTo>
                  <a:cubicBezTo>
                    <a:pt x="48" y="168"/>
                    <a:pt x="0" y="216"/>
                    <a:pt x="0" y="240"/>
                  </a:cubicBezTo>
                  <a:cubicBezTo>
                    <a:pt x="0" y="264"/>
                    <a:pt x="48" y="272"/>
                    <a:pt x="48" y="288"/>
                  </a:cubicBezTo>
                  <a:cubicBezTo>
                    <a:pt x="48" y="304"/>
                    <a:pt x="8" y="328"/>
                    <a:pt x="0" y="336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2097088" y="4319588"/>
            <a:ext cx="976312" cy="1165225"/>
          </a:xfrm>
          <a:prstGeom prst="rect">
            <a:avLst/>
          </a:prstGeom>
          <a:solidFill>
            <a:srgbClr val="CCFFFF">
              <a:alpha val="67058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Virtual Processors (user-level migratable threads)</a:t>
            </a: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0599" y="2615148"/>
            <a:ext cx="4076625" cy="40934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In both Charm++ and AMPI, we needed to make the threads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migratable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across nodes</a:t>
            </a:r>
            <a:r>
              <a:rPr lang="en-US" sz="2000" dirty="0" smtClean="0"/>
              <a:t>!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Accomplished using “</a:t>
            </a:r>
            <a:r>
              <a:rPr lang="en-US" sz="2000" dirty="0" err="1" smtClean="0"/>
              <a:t>isomalloc</a:t>
            </a:r>
            <a:r>
              <a:rPr lang="en-US" sz="2000" dirty="0" smtClean="0"/>
              <a:t>” idea from PM2 project in France.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Reserve Virtual memory for each thread’s stack on ALL nodes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W</a:t>
            </a:r>
            <a:r>
              <a:rPr lang="en-US" sz="2000" dirty="0" smtClean="0"/>
              <a:t>ork with XPACC PSAAP center, led by Sam White, has extended functionality significantly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0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3" grpId="0" animBg="1" autoUpdateAnimBg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Grainsize</a:t>
            </a:r>
            <a:r>
              <a:rPr lang="en-US" sz="3200" dirty="0" smtClean="0"/>
              <a:t>: Weather </a:t>
            </a:r>
            <a:r>
              <a:rPr lang="en-US" sz="3200" dirty="0"/>
              <a:t>Forecasting in BRAMS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87E1-3135-D54F-BF49-65D42E0B67F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anda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62200"/>
            <a:ext cx="9144000" cy="3429000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33400" y="1371600"/>
            <a:ext cx="8382000" cy="838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000" dirty="0" err="1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Brams</a:t>
            </a: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: </a:t>
            </a:r>
            <a:r>
              <a:rPr lang="en-US" sz="2000" dirty="0" err="1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Brazillian</a:t>
            </a: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 weather code (based on RAMS)</a:t>
            </a:r>
          </a:p>
          <a:p>
            <a:pPr fontAlgn="base">
              <a:spcAft>
                <a:spcPct val="0"/>
              </a:spcAft>
            </a:pP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AMPI version (Eduardo Rodrigues, with Mendes,  J. Panetta, ..)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5943601"/>
            <a:ext cx="77724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Lucida Sans Unicode"/>
              </a:rPr>
              <a:t>Instead of using 64 work units on 64 cores, used 1024 on 64</a:t>
            </a:r>
          </a:p>
        </p:txBody>
      </p:sp>
    </p:spTree>
    <p:extLst>
      <p:ext uri="{BB962C8B-B14F-4D97-AF65-F5344CB8AC3E}">
        <p14:creationId xmlns:p14="http://schemas.microsoft.com/office/powerpoint/2010/main" val="572199346"/>
      </p:ext>
    </p:extLst>
  </p:cSld>
  <p:clrMapOvr>
    <a:masterClrMapping/>
  </p:clrMapOvr>
  <p:transition advTm="752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2516" objId="6"/>
        <p14:playEvt time="4933" objId="6"/>
        <p14:playEvt time="7353" objId="6"/>
        <p14:playEvt time="9765" objId="6"/>
        <p14:playEvt time="12182" objId="6"/>
        <p14:playEvt time="14599" objId="6"/>
        <p14:playEvt time="17015" objId="6"/>
        <p14:playEvt time="19431" objId="6"/>
        <p14:playEvt time="21832" objId="6"/>
        <p14:playEvt time="24232" objId="6"/>
        <p14:playEvt time="26649" objId="6"/>
        <p14:playEvt time="29064" objId="6"/>
        <p14:playEvt time="31464" objId="6"/>
        <p14:playEvt time="33864" objId="6"/>
        <p14:playEvt time="36281" objId="6"/>
        <p14:playEvt time="38701" objId="6"/>
        <p14:playEvt time="41115" objId="6"/>
        <p14:playEvt time="43531" objId="6"/>
        <p14:playEvt time="45950" objId="6"/>
        <p14:playEvt time="48366" objId="6"/>
        <p14:playEvt time="50783" objId="6"/>
        <p14:playEvt time="53200" objId="6"/>
        <p14:playEvt time="55617" objId="6"/>
        <p14:playEvt time="58033" objId="6"/>
        <p14:playEvt time="60442" objId="6"/>
        <p14:playEvt time="62850" objId="6"/>
        <p14:playEvt time="65263" objId="6"/>
        <p14:playEvt time="67684" objId="6"/>
        <p14:playEvt time="70101" objId="6"/>
        <p14:playEvt time="72529" objId="6"/>
        <p14:playEvt time="74945" objId="6"/>
        <p14:stopEvt time="75229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Basic Virtualization of BRAMS</a:t>
            </a:r>
            <a:endParaRPr lang="en-US" dirty="0"/>
          </a:p>
        </p:txBody>
      </p:sp>
      <p:pic>
        <p:nvPicPr>
          <p:cNvPr id="6" name="Content Placeholder 5" descr="bramsNonVirtual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2" y="1630934"/>
            <a:ext cx="4096512" cy="4066032"/>
          </a:xfrm>
        </p:spPr>
      </p:pic>
      <p:pic>
        <p:nvPicPr>
          <p:cNvPr id="7" name="Content Placeholder 6" descr="bramsVirtual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6" y="1630934"/>
            <a:ext cx="4041648" cy="40660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028C-A89C-3042-9F4E-A83611457594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Baseline: 64 objects on 64 processors</a:t>
            </a:r>
          </a:p>
        </p:txBody>
      </p:sp>
      <p:pic>
        <p:nvPicPr>
          <p:cNvPr id="4" name="Content Placeholder 3" descr="usageNonVirtu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3" y="942975"/>
            <a:ext cx="7891552" cy="5435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07593-3C31-5947-81F2-B2A7A9951C71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66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Over-decomposition: 1024 objects on 64 processors</a:t>
            </a:r>
            <a:br>
              <a:rPr lang="en-US" sz="3600" dirty="0"/>
            </a:br>
            <a:r>
              <a:rPr lang="en-US" sz="2200" dirty="0"/>
              <a:t>Benefits from communication/computation overlap</a:t>
            </a:r>
          </a:p>
        </p:txBody>
      </p:sp>
      <p:pic>
        <p:nvPicPr>
          <p:cNvPr id="4" name="Content Placeholder 3" descr="usageVirtu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4" y="942975"/>
            <a:ext cx="7892130" cy="5435600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A7A96-064A-2C49-878A-F6466E7FFE63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Overdecomposition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65" y="942770"/>
            <a:ext cx="8615360" cy="3629230"/>
          </a:xfrm>
        </p:spPr>
        <p:txBody>
          <a:bodyPr/>
          <a:lstStyle/>
          <a:p>
            <a:r>
              <a:rPr lang="en-US" dirty="0" smtClean="0"/>
              <a:t>Decompose the work units &amp; data units into many more pieces than execution units</a:t>
            </a:r>
          </a:p>
          <a:p>
            <a:pPr lvl="1"/>
            <a:r>
              <a:rPr lang="en-US" dirty="0" smtClean="0"/>
              <a:t>Cores/Nodes/..</a:t>
            </a:r>
          </a:p>
          <a:p>
            <a:r>
              <a:rPr lang="en-US" dirty="0" smtClean="0"/>
              <a:t>Not so hard: we do decomposition anyway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Picture 6" descr="charm_ic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962" y="3845400"/>
            <a:ext cx="2462838" cy="24628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AAF2-0791-DB48-99C9-FAC7E39291DA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With Load Balancing: 1024 objects on 64 processors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909977"/>
            <a:ext cx="8229600" cy="10483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 </a:t>
            </a:r>
            <a:r>
              <a:rPr lang="en-US" dirty="0" err="1"/>
              <a:t>overdecomp</a:t>
            </a:r>
            <a:r>
              <a:rPr lang="en-US" dirty="0"/>
              <a:t> (64 threads): 4988 sec </a:t>
            </a:r>
            <a:endParaRPr lang="en-US" dirty="0" smtClean="0"/>
          </a:p>
          <a:p>
            <a:r>
              <a:rPr lang="en-US" dirty="0" err="1" smtClean="0"/>
              <a:t>Overdecomp</a:t>
            </a:r>
            <a:r>
              <a:rPr lang="en-US" dirty="0" smtClean="0"/>
              <a:t> </a:t>
            </a:r>
            <a:r>
              <a:rPr lang="en-US" dirty="0"/>
              <a:t>into 1024 threads: 3713 sec </a:t>
            </a:r>
            <a:endParaRPr lang="en-US" dirty="0" smtClean="0"/>
          </a:p>
          <a:p>
            <a:r>
              <a:rPr lang="en-US" dirty="0" smtClean="0"/>
              <a:t>Load </a:t>
            </a:r>
            <a:r>
              <a:rPr lang="en-US" dirty="0"/>
              <a:t>balancing (1024 threads): 3367 sec</a:t>
            </a:r>
          </a:p>
        </p:txBody>
      </p:sp>
      <p:pic>
        <p:nvPicPr>
          <p:cNvPr id="7" name="Content Placeholder 6" descr="usageLB.png"/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48632" y="2198688"/>
            <a:ext cx="6246736" cy="43023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F7E1-85B4-4E4D-8066-526A5C72F3AF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AMPI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87E1-3135-D54F-BF49-65D42E0B67F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7" y="2024269"/>
            <a:ext cx="6843406" cy="3978966"/>
          </a:xfrm>
          <a:prstGeom prst="rect">
            <a:avLst/>
          </a:prstGeom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533400" y="1371600"/>
            <a:ext cx="8382000" cy="83819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rgbClr val="57873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Recent work with LLNL: </a:t>
            </a:r>
            <a:r>
              <a:rPr lang="en-US" sz="2000" dirty="0" err="1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Abhinav</a:t>
            </a: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 </a:t>
            </a:r>
            <a:r>
              <a:rPr lang="en-US" sz="2000" dirty="0" err="1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Bhatele</a:t>
            </a:r>
            <a:r>
              <a:rPr lang="en-US" sz="2000" dirty="0" smtClean="0">
                <a:solidFill>
                  <a:srgbClr val="777C84">
                    <a:lumMod val="75000"/>
                  </a:srgbClr>
                </a:solidFill>
                <a:latin typeface="Lucida Sans Unicode"/>
              </a:rPr>
              <a:t> &amp; Nikhil Jain</a:t>
            </a:r>
          </a:p>
        </p:txBody>
      </p:sp>
    </p:spTree>
    <p:extLst>
      <p:ext uri="{BB962C8B-B14F-4D97-AF65-F5344CB8AC3E}">
        <p14:creationId xmlns:p14="http://schemas.microsoft.com/office/powerpoint/2010/main" val="448555103"/>
      </p:ext>
    </p:extLst>
  </p:cSld>
  <p:clrMapOvr>
    <a:masterClrMapping/>
  </p:clrMapOvr>
  <p:transition advTm="75229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2516" objId="6"/>
        <p14:playEvt time="4933" objId="6"/>
        <p14:playEvt time="7353" objId="6"/>
        <p14:playEvt time="9765" objId="6"/>
        <p14:playEvt time="12182" objId="6"/>
        <p14:playEvt time="14599" objId="6"/>
        <p14:playEvt time="17015" objId="6"/>
        <p14:playEvt time="19431" objId="6"/>
        <p14:playEvt time="21832" objId="6"/>
        <p14:playEvt time="24232" objId="6"/>
        <p14:playEvt time="26649" objId="6"/>
        <p14:playEvt time="29064" objId="6"/>
        <p14:playEvt time="31464" objId="6"/>
        <p14:playEvt time="33864" objId="6"/>
        <p14:playEvt time="36281" objId="6"/>
        <p14:playEvt time="38701" objId="6"/>
        <p14:playEvt time="41115" objId="6"/>
        <p14:playEvt time="43531" objId="6"/>
        <p14:playEvt time="45950" objId="6"/>
        <p14:playEvt time="48366" objId="6"/>
        <p14:playEvt time="50783" objId="6"/>
        <p14:playEvt time="53200" objId="6"/>
        <p14:playEvt time="55617" objId="6"/>
        <p14:playEvt time="58033" objId="6"/>
        <p14:playEvt time="60442" objId="6"/>
        <p14:playEvt time="62850" objId="6"/>
        <p14:playEvt time="65263" objId="6"/>
        <p14:playEvt time="67684" objId="6"/>
        <p14:playEvt time="70101" objId="6"/>
        <p14:playEvt time="72529" objId="6"/>
        <p14:playEvt time="74945" objId="6"/>
        <p14:stopEvt time="75229" objId="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AMPI</a:t>
            </a:r>
            <a:endParaRPr lang="en-US" sz="3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D87E1-3135-D54F-BF49-65D42E0B67F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9" y="2014331"/>
            <a:ext cx="6993867" cy="399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15151"/>
      </p:ext>
    </p:extLst>
  </p:cSld>
  <p:clrMapOvr>
    <a:masterClrMapping/>
  </p:clrMapOvr>
  <p:transition advTm="75229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  <p14:playEvt time="2516" objId="6"/>
        <p14:playEvt time="4933" objId="6"/>
        <p14:playEvt time="7353" objId="6"/>
        <p14:playEvt time="9765" objId="6"/>
        <p14:playEvt time="12182" objId="6"/>
        <p14:playEvt time="14599" objId="6"/>
        <p14:playEvt time="17015" objId="6"/>
        <p14:playEvt time="19431" objId="6"/>
        <p14:playEvt time="21832" objId="6"/>
        <p14:playEvt time="24232" objId="6"/>
        <p14:playEvt time="26649" objId="6"/>
        <p14:playEvt time="29064" objId="6"/>
        <p14:playEvt time="31464" objId="6"/>
        <p14:playEvt time="33864" objId="6"/>
        <p14:playEvt time="36281" objId="6"/>
        <p14:playEvt time="38701" objId="6"/>
        <p14:playEvt time="41115" objId="6"/>
        <p14:playEvt time="43531" objId="6"/>
        <p14:playEvt time="45950" objId="6"/>
        <p14:playEvt time="48366" objId="6"/>
        <p14:playEvt time="50783" objId="6"/>
        <p14:playEvt time="53200" objId="6"/>
        <p14:playEvt time="55617" objId="6"/>
        <p14:playEvt time="58033" objId="6"/>
        <p14:playEvt time="60442" objId="6"/>
        <p14:playEvt time="62850" objId="6"/>
        <p14:playEvt time="65263" objId="6"/>
        <p14:playEvt time="67684" objId="6"/>
        <p14:playEvt time="70101" objId="6"/>
        <p14:playEvt time="72529" objId="6"/>
        <p14:playEvt time="74945" objId="6"/>
        <p14:stopEvt time="75229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Charm++ and CSE Applications</a:t>
            </a:r>
          </a:p>
        </p:txBody>
      </p:sp>
      <p:pic>
        <p:nvPicPr>
          <p:cNvPr id="5" name="Picture 18" descr="E:\kunzman\ParallelProgrammingCharm_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7083425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838200" y="3124200"/>
            <a:ext cx="7620000" cy="711200"/>
          </a:xfrm>
          <a:prstGeom prst="rect">
            <a:avLst/>
          </a:prstGeom>
          <a:solidFill>
            <a:srgbClr val="FFFF99"/>
          </a:solidFill>
          <a:ln w="9525">
            <a:solidFill>
              <a:srgbClr val="8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003399"/>
                </a:solidFill>
                <a:latin typeface="Calibri" pitchFamily="34" charset="0"/>
              </a:rPr>
              <a:t>Enabling CS technology of parallel objects and intelligent runtime systems has led to several CSE collaborative applications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590800" y="2362200"/>
            <a:ext cx="1600200" cy="5191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 pitchFamily="34" charset="0"/>
              </a:rPr>
              <a:t>Synergy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5715000" y="1066800"/>
            <a:ext cx="3200400" cy="1158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Well-known Biophysics molecular simulations App 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Gordon Bell Award, 2002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304800" y="4800600"/>
            <a:ext cx="2057400" cy="7016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Computational Astronomy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304800" y="1676400"/>
            <a:ext cx="2057400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Nano-Materials..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ABF26-8C01-4B48-84F1-012F89483B90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65 -0.02543 C 0.09931 -0.01595 0.14514 -0.0067 0.16823 0.01087 C 0.19115 0.02845 0.19584 0.0451 0.19202 0.0791 C 0.18837 0.11356 0.1783 0.18733 0.14549 0.21601 C 0.11285 0.24492 0.04202 0.26157 -0.00416 0.25209 C -0.05034 0.2426 -0.11684 0.19936 -0.13142 0.16027 C -0.14583 0.12142 -0.11302 0.0488 -0.09114 0.01804 C -0.06909 -0.01295 -0.0052 0.0044 0.0007 -0.02543 C 0.00677 -0.05504 -0.04548 -0.13783 -0.05468 -0.16026 " pathEditMode="relative" rAng="0" ptsTypes="aaaaaaa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8" presetClass="entr" presetSubtype="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8" presetClass="entr" presetSubtype="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NAMD: </a:t>
            </a:r>
            <a:r>
              <a:rPr lang="en-US" dirty="0" err="1" smtClean="0"/>
              <a:t>Biomolecular</a:t>
            </a:r>
            <a:r>
              <a:rPr lang="en-US" dirty="0" smtClean="0"/>
              <a:t> Simulations</a:t>
            </a:r>
            <a:endParaRPr lang="en-US" dirty="0"/>
          </a:p>
        </p:txBody>
      </p:sp>
      <p:pic>
        <p:nvPicPr>
          <p:cNvPr id="10" name="Picture 9" descr="HIV-background-new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686" y="805542"/>
            <a:ext cx="2732314" cy="15369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5800" y="219758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8000"/>
                </a:solidFill>
                <a:latin typeface="Lucida Sans Unicode"/>
              </a:rPr>
              <a:t>Recent success: Determination of the structure of HIV capsid by researchers including Prof </a:t>
            </a:r>
            <a:r>
              <a:rPr lang="en-US" sz="2000" dirty="0" err="1">
                <a:solidFill>
                  <a:srgbClr val="008000"/>
                </a:solidFill>
                <a:latin typeface="Lucida Sans Unicode"/>
              </a:rPr>
              <a:t>Schulten</a:t>
            </a:r>
            <a:r>
              <a:rPr lang="en-US" sz="2000" dirty="0">
                <a:solidFill>
                  <a:srgbClr val="008000"/>
                </a:solidFill>
                <a:latin typeface="Lucida Sans Unicode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54CF-0397-4E40-8493-51E47BDF0ECB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3543" y="3707246"/>
            <a:ext cx="5152823" cy="25084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19743" y="935846"/>
            <a:ext cx="4463143" cy="545581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Collaboration </a:t>
            </a:r>
            <a:r>
              <a:rPr lang="en-US" sz="2400" dirty="0"/>
              <a:t>with </a:t>
            </a:r>
            <a:r>
              <a:rPr lang="en-US" sz="2400" dirty="0" smtClean="0"/>
              <a:t>K. </a:t>
            </a:r>
            <a:r>
              <a:rPr lang="en-US" sz="2400" dirty="0" err="1" smtClean="0"/>
              <a:t>Schulten</a:t>
            </a:r>
            <a:r>
              <a:rPr lang="en-US" sz="2400" dirty="0" smtClean="0"/>
              <a:t>,..</a:t>
            </a:r>
            <a:endParaRPr lang="en-US" sz="2400" dirty="0"/>
          </a:p>
          <a:p>
            <a:r>
              <a:rPr lang="en-US" sz="2400" dirty="0"/>
              <a:t>With over </a:t>
            </a:r>
            <a:r>
              <a:rPr lang="en-US" sz="2400" dirty="0" smtClean="0"/>
              <a:t>75,000 </a:t>
            </a:r>
            <a:r>
              <a:rPr lang="en-US" sz="2400" dirty="0"/>
              <a:t>registered </a:t>
            </a:r>
            <a:r>
              <a:rPr lang="en-US" sz="2400" dirty="0" smtClean="0"/>
              <a:t>users</a:t>
            </a:r>
          </a:p>
          <a:p>
            <a:r>
              <a:rPr lang="en-US" sz="2400" dirty="0" smtClean="0"/>
              <a:t>Scaled to most top US supercomputers</a:t>
            </a:r>
          </a:p>
          <a:p>
            <a:r>
              <a:rPr lang="en-US" sz="2400" dirty="0"/>
              <a:t>I</a:t>
            </a:r>
            <a:r>
              <a:rPr lang="en-US" sz="2400" dirty="0" smtClean="0"/>
              <a:t>n production use on supercomputers, clusters and desktops</a:t>
            </a:r>
          </a:p>
          <a:p>
            <a:r>
              <a:rPr lang="en-US" sz="2400" dirty="0" smtClean="0"/>
              <a:t>Gordon Bell award in 2002</a:t>
            </a:r>
          </a:p>
        </p:txBody>
      </p:sp>
    </p:spTree>
    <p:extLst>
      <p:ext uri="{BB962C8B-B14F-4D97-AF65-F5344CB8AC3E}">
        <p14:creationId xmlns:p14="http://schemas.microsoft.com/office/powerpoint/2010/main" val="37239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32522" y="5830957"/>
            <a:ext cx="9753600" cy="132521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986.nmtest.mpg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91503" y="349537"/>
            <a:ext cx="10039814" cy="6274884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4800600" cy="1135063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ChaNGa: Parallel Gravity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4648200" cy="5410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Collaborative project (NSF)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with Tom Quinn, Univ. of Washington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Gravity, gas dynamics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Barnes-Hut tree codes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Oct tree is natural </a:t>
            </a:r>
            <a:r>
              <a:rPr lang="en-US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decomp</a:t>
            </a:r>
            <a:endParaRPr lang="en-US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Geometry has better aspect ratios, so you “open” up fewer nodes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But is not used because it leads to bad load balance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Assumption: one-to-one map between sub-trees and PEs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Binary trees are considered better load balanced</a:t>
            </a:r>
          </a:p>
          <a:p>
            <a:pPr lvl="1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953000" y="5105400"/>
            <a:ext cx="4191000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1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With Charm++: Use Oct-Tree, and let Charm++ map subtrees to 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57200"/>
            <a:ext cx="3886200" cy="83026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777C84">
                    <a:lumMod val="40000"/>
                    <a:lumOff val="60000"/>
                  </a:srgbClr>
                </a:solidFill>
                <a:latin typeface="Times New Roman" pitchFamily="18" charset="0"/>
              </a:rPr>
              <a:t>Evolution of Universe and Galaxy 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0998645"/>
      </p:ext>
    </p:extLst>
  </p:cSld>
  <p:clrMapOvr>
    <a:masterClrMapping/>
  </p:clrMapOvr>
  <p:transition advTm="1139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487852"/>
          </a:xfrm>
        </p:spPr>
        <p:txBody>
          <a:bodyPr>
            <a:normAutofit fontScale="90000"/>
          </a:bodyPr>
          <a:lstStyle/>
          <a:p>
            <a:pPr algn="just"/>
            <a:r>
              <a:rPr lang="en-US" altLang="en-US" sz="3200" dirty="0"/>
              <a:t>OpenAtom: On the fly ab initio molecular dynamics on the ground state surface with instantaneous GW-BSE level spectra</a:t>
            </a:r>
            <a:endParaRPr lang="en-US" altLang="en-US" sz="3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82517-E38C-594A-838E-2EA0F0CFE891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353" y="2066934"/>
            <a:ext cx="9115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/>
              <a:t>    PIs:</a:t>
            </a:r>
            <a:r>
              <a:rPr lang="en-US" altLang="en-US" dirty="0" smtClean="0"/>
              <a:t> G.J. Martyna, IBM; S. Ismail-</a:t>
            </a:r>
            <a:r>
              <a:rPr lang="en-US" altLang="en-US" dirty="0" err="1" smtClean="0"/>
              <a:t>Beigi</a:t>
            </a:r>
            <a:r>
              <a:rPr lang="en-US" altLang="en-US" dirty="0" smtClean="0"/>
              <a:t>, Yale; L. Kale, UIUC;</a:t>
            </a:r>
          </a:p>
          <a:p>
            <a:r>
              <a:rPr lang="en-US" b="1" dirty="0" smtClean="0"/>
              <a:t>Team:</a:t>
            </a:r>
            <a:r>
              <a:rPr lang="en-US" dirty="0" smtClean="0"/>
              <a:t> Q. Li, IBM, </a:t>
            </a:r>
            <a:r>
              <a:rPr lang="en-US" altLang="en-US" dirty="0" smtClean="0"/>
              <a:t>M. Kim, Yale; S. Mandal, Yale; </a:t>
            </a:r>
          </a:p>
          <a:p>
            <a:r>
              <a:rPr lang="en-US" altLang="en-US" dirty="0"/>
              <a:t> </a:t>
            </a:r>
            <a:r>
              <a:rPr lang="en-US" altLang="en-US" dirty="0" smtClean="0"/>
              <a:t>           E. Bohm, UIUC; N. Jain, UIUC; M. Robson, UIUC; </a:t>
            </a:r>
            <a:br>
              <a:rPr lang="en-US" altLang="en-US" dirty="0" smtClean="0"/>
            </a:br>
            <a:r>
              <a:rPr lang="en-US" altLang="en-US" dirty="0" smtClean="0"/>
              <a:t>            E. </a:t>
            </a:r>
            <a:r>
              <a:rPr lang="en-US" altLang="en-US" dirty="0" err="1" smtClean="0"/>
              <a:t>Mikida</a:t>
            </a:r>
            <a:r>
              <a:rPr lang="en-US" altLang="en-US" dirty="0" smtClean="0"/>
              <a:t>, UIUC; P. Jindal, UIUC; T. </a:t>
            </a:r>
            <a:r>
              <a:rPr lang="en-US" altLang="en-US" dirty="0" err="1" smtClean="0"/>
              <a:t>Wicky</a:t>
            </a:r>
            <a:r>
              <a:rPr lang="en-US" altLang="en-US" dirty="0"/>
              <a:t>,</a:t>
            </a:r>
            <a:r>
              <a:rPr lang="en-US" altLang="en-US" dirty="0" smtClean="0"/>
              <a:t> UIUC.</a:t>
            </a:r>
          </a:p>
        </p:txBody>
      </p:sp>
      <p:pic>
        <p:nvPicPr>
          <p:cNvPr id="10" name="Picture 2" descr="h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t="7971" b="24568"/>
          <a:stretch>
            <a:fillRect/>
          </a:stretch>
        </p:blipFill>
        <p:spPr bwMode="auto">
          <a:xfrm>
            <a:off x="6145228" y="1659063"/>
            <a:ext cx="2775375" cy="246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80542" y="649663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grpSp>
        <p:nvGrpSpPr>
          <p:cNvPr id="22" name="Group 48"/>
          <p:cNvGrpSpPr>
            <a:grpSpLocks/>
          </p:cNvGrpSpPr>
          <p:nvPr/>
        </p:nvGrpSpPr>
        <p:grpSpPr bwMode="auto">
          <a:xfrm>
            <a:off x="6335895" y="4259493"/>
            <a:ext cx="2871788" cy="2236788"/>
            <a:chOff x="793" y="709"/>
            <a:chExt cx="4037" cy="2812"/>
          </a:xfrm>
        </p:grpSpPr>
        <p:pic>
          <p:nvPicPr>
            <p:cNvPr id="23" name="Picture 49" descr="aSi_solar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" y="709"/>
              <a:ext cx="3992" cy="2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50"/>
            <p:cNvSpPr>
              <a:spLocks noChangeArrowheads="1"/>
            </p:cNvSpPr>
            <p:nvPr/>
          </p:nvSpPr>
          <p:spPr bwMode="auto">
            <a:xfrm>
              <a:off x="889" y="1434"/>
              <a:ext cx="94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5" name="Rectangle 51"/>
            <p:cNvSpPr>
              <a:spLocks noChangeArrowheads="1"/>
            </p:cNvSpPr>
            <p:nvPr/>
          </p:nvSpPr>
          <p:spPr bwMode="auto">
            <a:xfrm>
              <a:off x="793" y="2966"/>
              <a:ext cx="1083" cy="1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6" name="Rectangle 52"/>
            <p:cNvSpPr>
              <a:spLocks noChangeArrowheads="1"/>
            </p:cNvSpPr>
            <p:nvPr/>
          </p:nvSpPr>
          <p:spPr bwMode="auto">
            <a:xfrm>
              <a:off x="3651" y="1434"/>
              <a:ext cx="998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7" name="Rectangle 53"/>
            <p:cNvSpPr>
              <a:spLocks noChangeArrowheads="1"/>
            </p:cNvSpPr>
            <p:nvPr/>
          </p:nvSpPr>
          <p:spPr bwMode="auto">
            <a:xfrm>
              <a:off x="3606" y="2592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28" name="Rectangle 54"/>
            <p:cNvSpPr>
              <a:spLocks noChangeArrowheads="1"/>
            </p:cNvSpPr>
            <p:nvPr/>
          </p:nvSpPr>
          <p:spPr bwMode="auto">
            <a:xfrm>
              <a:off x="3470" y="3070"/>
              <a:ext cx="1224" cy="4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31536" y="4115484"/>
            <a:ext cx="10743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6AF00"/>
                </a:solidFill>
                <a:latin typeface="Monotype Corsiva" panose="03010101010201010101" pitchFamily="66" charset="0"/>
              </a:rPr>
              <a:t>Light in</a:t>
            </a:r>
            <a:endParaRPr lang="en-US" dirty="0">
              <a:solidFill>
                <a:srgbClr val="E6AF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" y="4607148"/>
            <a:ext cx="3213551" cy="139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58"/>
          <p:cNvGrpSpPr>
            <a:grpSpLocks/>
          </p:cNvGrpSpPr>
          <p:nvPr/>
        </p:nvGrpSpPr>
        <p:grpSpPr bwMode="auto">
          <a:xfrm>
            <a:off x="3388029" y="4191000"/>
            <a:ext cx="3040870" cy="2398077"/>
            <a:chOff x="4080" y="2784"/>
            <a:chExt cx="1680" cy="1218"/>
          </a:xfrm>
        </p:grpSpPr>
        <p:sp>
          <p:nvSpPr>
            <p:cNvPr id="12" name="Rectangle 45"/>
            <p:cNvSpPr>
              <a:spLocks noChangeArrowheads="1"/>
            </p:cNvSpPr>
            <p:nvPr/>
          </p:nvSpPr>
          <p:spPr bwMode="auto">
            <a:xfrm>
              <a:off x="5001" y="2988"/>
              <a:ext cx="358" cy="2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" name="Rectangle 46"/>
            <p:cNvSpPr>
              <a:spLocks noChangeArrowheads="1"/>
            </p:cNvSpPr>
            <p:nvPr/>
          </p:nvSpPr>
          <p:spPr bwMode="auto">
            <a:xfrm>
              <a:off x="4982" y="3672"/>
              <a:ext cx="438" cy="2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Osaka" pitchFamily="-6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15" name="Picture 1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8" t="3229" r="7385" b="14370"/>
            <a:stretch/>
          </p:blipFill>
          <p:spPr bwMode="auto">
            <a:xfrm>
              <a:off x="4080" y="2784"/>
              <a:ext cx="1680" cy="1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71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Decomposition and Computation Flow</a:t>
            </a:r>
            <a:endParaRPr lang="en-US" dirty="0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838200"/>
            <a:ext cx="9142412" cy="5524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DF812-DE3C-9647-824C-2C6120BD6C1D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9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Applications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85109"/>
          <a:ext cx="82296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6796"/>
                <a:gridCol w="3007816"/>
                <a:gridCol w="2492191"/>
                <a:gridCol w="7327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Domain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Previous</a:t>
                      </a:r>
                      <a:r>
                        <a:rPr lang="en-US" baseline="0"/>
                        <a:t> parallelization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Scale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NAMD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Classical 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PVM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ChaNGa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N-body gravity &amp; SPH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EpiSimdemics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Agent-based epidemiology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OpenAtom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Electronic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128k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Spectre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Relativistic</a:t>
                      </a:r>
                      <a:r>
                        <a:rPr lang="en-US" baseline="0"/>
                        <a:t> MHD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FreeON/SpAMM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Quantum Chemistry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OpenMP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Enzo-P/Cello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Astrophysics/Cosmology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32k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ROSS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16k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SDG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Elastodynamic fracture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10k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ADHydro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Systems</a:t>
                      </a:r>
                      <a:r>
                        <a:rPr lang="en-US" baseline="0"/>
                        <a:t> </a:t>
                      </a:r>
                      <a:r>
                        <a:rPr lang="en-US"/>
                        <a:t>Hydrology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Disney ClothSim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Textile</a:t>
                      </a:r>
                      <a:r>
                        <a:rPr lang="en-US" baseline="0"/>
                        <a:t> &amp; rigid body dynamics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768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Particle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Velocimetry reconstruction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512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JetAlloc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Stochastic MIP</a:t>
                      </a:r>
                      <a:r>
                        <a:rPr lang="en-US" baseline="0"/>
                        <a:t> </a:t>
                      </a:r>
                      <a:r>
                        <a:rPr lang="en-US"/>
                        <a:t>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480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9486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075842"/>
              </p:ext>
            </p:extLst>
          </p:nvPr>
        </p:nvGraphicFramePr>
        <p:xfrm>
          <a:off x="685800" y="1143000"/>
          <a:ext cx="8109839" cy="4693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41123"/>
                <a:gridCol w="2427526"/>
                <a:gridCol w="1708409"/>
                <a:gridCol w="1332781"/>
              </a:tblGrid>
              <a:tr h="2711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Mini-App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Features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Machine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Max cores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AMR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Custom array index,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Message priorities, Load Balancing, Checkpoint restart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BG/Q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131,072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LeanMD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Load Balancing, Checkpoint restart, Power awareness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BG/P </a:t>
                      </a:r>
                    </a:p>
                    <a:p>
                      <a:pPr algn="ctr"/>
                      <a:r>
                        <a:rPr lang="en-US" sz="1600" dirty="0" smtClean="0"/>
                        <a:t>BG/Q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131,072</a:t>
                      </a:r>
                    </a:p>
                    <a:p>
                      <a:pPr algn="ctr"/>
                      <a:r>
                        <a:rPr lang="en-US" sz="1600" dirty="0" smtClean="0"/>
                        <a:t>32,768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Barnes-Hut</a:t>
                      </a:r>
                    </a:p>
                    <a:p>
                      <a:pPr algn="ctr"/>
                      <a:r>
                        <a:rPr lang="en-US" sz="1600" dirty="0" smtClean="0"/>
                        <a:t>(n-body)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 Message priorities, Load Balancing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Blue Waters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16,384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LULESH 2.02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AMPI, Over-decomposition, Load Balancing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Hopper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8,000</a:t>
                      </a:r>
                      <a:endParaRPr lang="en-US" sz="1600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PDES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Overdecomposition</a:t>
                      </a:r>
                      <a:r>
                        <a:rPr lang="en-US" sz="1600" dirty="0" smtClean="0"/>
                        <a:t>,</a:t>
                      </a:r>
                      <a:r>
                        <a:rPr lang="en-US" sz="1600" baseline="0" dirty="0" smtClean="0"/>
                        <a:t> Message priorities, TRAM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Stampede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4,096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MiniApps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795184"/>
            <a:ext cx="696019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Available at</a:t>
            </a:r>
            <a:r>
              <a:rPr lang="en-US" dirty="0"/>
              <a:t>: http://</a:t>
            </a:r>
            <a:r>
              <a:rPr lang="en-US" dirty="0" err="1"/>
              <a:t>charmplusplus.org</a:t>
            </a:r>
            <a:r>
              <a:rPr lang="en-US" dirty="0"/>
              <a:t>/miniApps/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823E8-00A2-B844-A656-6FACD93CFC92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Migratability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Allow these work and data units to be </a:t>
            </a:r>
            <a:r>
              <a:rPr lang="en-US" dirty="0" err="1" smtClean="0"/>
              <a:t>migratable</a:t>
            </a:r>
            <a:r>
              <a:rPr lang="en-US" dirty="0" smtClean="0"/>
              <a:t> at runtime</a:t>
            </a:r>
          </a:p>
          <a:p>
            <a:pPr lvl="1"/>
            <a:r>
              <a:rPr lang="en-US" dirty="0" smtClean="0"/>
              <a:t>i.e. the programmer or runtime, can move them</a:t>
            </a:r>
          </a:p>
          <a:p>
            <a:r>
              <a:rPr lang="en-US" dirty="0" smtClean="0"/>
              <a:t>Consequences for the app-developer</a:t>
            </a:r>
          </a:p>
          <a:p>
            <a:pPr lvl="1"/>
            <a:r>
              <a:rPr lang="en-US" dirty="0" smtClean="0"/>
              <a:t>Communication must now be addressed to logical units with global names, not to physical processors</a:t>
            </a:r>
          </a:p>
          <a:p>
            <a:pPr lvl="1"/>
            <a:r>
              <a:rPr lang="en-US" dirty="0" smtClean="0"/>
              <a:t>But this is a good thing</a:t>
            </a:r>
          </a:p>
          <a:p>
            <a:r>
              <a:rPr lang="en-US" dirty="0" smtClean="0"/>
              <a:t>Consequences for RTS</a:t>
            </a:r>
          </a:p>
          <a:p>
            <a:pPr lvl="1"/>
            <a:r>
              <a:rPr lang="en-US" dirty="0" smtClean="0"/>
              <a:t>Must keep track of where each unit is</a:t>
            </a:r>
          </a:p>
          <a:p>
            <a:pPr lvl="1"/>
            <a:r>
              <a:rPr lang="en-US" dirty="0" smtClean="0"/>
              <a:t>Naming and location management</a:t>
            </a:r>
          </a:p>
          <a:p>
            <a:pPr lvl="1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CD104-1D59-0347-A1D9-95FF350C266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49503"/>
              </p:ext>
            </p:extLst>
          </p:nvPr>
        </p:nvGraphicFramePr>
        <p:xfrm>
          <a:off x="762000" y="2057400"/>
          <a:ext cx="8109839" cy="38727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41123"/>
                <a:gridCol w="2427526"/>
                <a:gridCol w="1708409"/>
                <a:gridCol w="1332781"/>
              </a:tblGrid>
              <a:tr h="2711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Mini-App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Machine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Max cores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1D</a:t>
                      </a:r>
                      <a:r>
                        <a:rPr lang="en-US" baseline="0" dirty="0" smtClean="0"/>
                        <a:t> FFT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Interoperable</a:t>
                      </a:r>
                      <a:r>
                        <a:rPr lang="en-US" baseline="0" dirty="0" smtClean="0"/>
                        <a:t> with MPI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</a:t>
                      </a:r>
                    </a:p>
                    <a:p>
                      <a:pPr algn="ctr"/>
                      <a:r>
                        <a:rPr lang="en-US" dirty="0" smtClean="0"/>
                        <a:t>BG/Q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65,536</a:t>
                      </a:r>
                    </a:p>
                    <a:p>
                      <a:pPr algn="ctr"/>
                      <a:r>
                        <a:rPr lang="en-US" dirty="0" smtClean="0"/>
                        <a:t>16,384</a:t>
                      </a:r>
                      <a:endParaRPr lang="en-US" dirty="0"/>
                    </a:p>
                  </a:txBody>
                  <a:tcPr/>
                </a:tc>
              </a:tr>
              <a:tr h="5899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Random Access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 </a:t>
                      </a:r>
                    </a:p>
                    <a:p>
                      <a:pPr algn="ctr"/>
                      <a:r>
                        <a:rPr lang="en-US" dirty="0" smtClean="0"/>
                        <a:t>BG/Q</a:t>
                      </a:r>
                    </a:p>
                    <a:p>
                      <a:pPr algn="ctr"/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131,072</a:t>
                      </a:r>
                    </a:p>
                    <a:p>
                      <a:pPr algn="ctr"/>
                      <a:r>
                        <a:rPr lang="en-US" dirty="0" smtClean="0"/>
                        <a:t>16,384</a:t>
                      </a:r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Dense</a:t>
                      </a:r>
                      <a:r>
                        <a:rPr lang="en-US" baseline="0" dirty="0" smtClean="0"/>
                        <a:t> LU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XT5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8,192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Sparse Triangular Solver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SDAG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BG/Q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1,024</a:t>
                      </a:r>
                      <a:endParaRPr lang="en-US" dirty="0"/>
                    </a:p>
                  </a:txBody>
                  <a:tcPr/>
                </a:tc>
              </a:tr>
              <a:tr h="48813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Blue Waters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</a:t>
            </a:r>
            <a:r>
              <a:rPr lang="en-US" dirty="0" err="1" smtClean="0"/>
              <a:t>MiniApps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A9D43-44C0-6B4D-8370-3CE8D9E3B913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DC63-657F-EF45-A5C1-DA83CD3AC1AE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8" name="Picture 7" descr="appsbook_Cov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559" y="0"/>
            <a:ext cx="4541041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800" y="1425476"/>
            <a:ext cx="3124200" cy="2308324"/>
          </a:xfrm>
          <a:prstGeom prst="rect">
            <a:avLst/>
          </a:prstGeom>
          <a:solidFill>
            <a:srgbClr val="C8D6F0">
              <a:alpha val="35000"/>
            </a:srgbClr>
          </a:solidFill>
          <a:ln>
            <a:solidFill>
              <a:srgbClr val="C8D6F0"/>
            </a:solidFill>
          </a:ln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Lucida Sans Unicode"/>
              </a:rPr>
              <a:t>A recently published book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8000"/>
                </a:solidFill>
                <a:latin typeface="Lucida Sans Unicode"/>
              </a:rPr>
              <a:t>surveys seven major applications developed using Charm++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4876800"/>
            <a:ext cx="327660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More info on Charm++: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hlinkClick r:id="rId3"/>
              </a:rPr>
              <a:t>http://charm.cs.illinois.edu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</a:rPr>
              <a:t>Including the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</a:rPr>
              <a:t>miniApps</a:t>
            </a:r>
            <a:endParaRPr lang="en-US" sz="2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6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</a:t>
            </a:r>
            <a:r>
              <a:rPr lang="en-US" dirty="0" err="1" smtClean="0"/>
              <a:t>Exascale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0200" y="1447800"/>
            <a:ext cx="6172200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Intelligent, introspective, Adaptive Runtime Systems, developed for handling application’s dynamic variability, already have features that can deal with challenges posed by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</a:rPr>
              <a:t>exascale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</a:rPr>
              <a:t> hardware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627F-705C-3F4B-8625-588E171ADBAA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Fault Tolerance in Charm++/AMPI</a:t>
            </a: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Four approaches </a:t>
            </a:r>
            <a:r>
              <a:rPr lang="en-US" dirty="0"/>
              <a:t>a</a:t>
            </a:r>
            <a:r>
              <a:rPr lang="en-US" dirty="0" smtClean="0"/>
              <a:t>vailable:</a:t>
            </a:r>
          </a:p>
          <a:p>
            <a:pPr lvl="1">
              <a:defRPr/>
            </a:pPr>
            <a:r>
              <a:rPr lang="en-US" dirty="0" smtClean="0"/>
              <a:t>Disk-based checkpoint/restart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In-memory double checkpoint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 auto. restart</a:t>
            </a:r>
          </a:p>
          <a:p>
            <a:pPr lvl="1">
              <a:defRPr/>
            </a:pPr>
            <a:r>
              <a:rPr lang="en-US" dirty="0" smtClean="0"/>
              <a:t>Proactive object migration</a:t>
            </a:r>
          </a:p>
          <a:p>
            <a:pPr lvl="1">
              <a:defRPr/>
            </a:pPr>
            <a:r>
              <a:rPr lang="en-US" dirty="0" smtClean="0">
                <a:solidFill>
                  <a:srgbClr val="FF0000"/>
                </a:solidFill>
              </a:rPr>
              <a:t>Message-logging: scalable fault tolerance</a:t>
            </a:r>
          </a:p>
          <a:p>
            <a:pPr eaLnBrk="1" hangingPunct="1">
              <a:defRPr/>
            </a:pPr>
            <a:r>
              <a:rPr lang="en-US" dirty="0" smtClean="0"/>
              <a:t>Common Features:</a:t>
            </a:r>
          </a:p>
          <a:p>
            <a:pPr lvl="1">
              <a:defRPr/>
            </a:pPr>
            <a:r>
              <a:rPr lang="en-US" dirty="0" smtClean="0"/>
              <a:t>Easy checkpoint: migrate-to-disk</a:t>
            </a:r>
          </a:p>
          <a:p>
            <a:pPr lvl="1" eaLnBrk="1" hangingPunct="1">
              <a:defRPr/>
            </a:pPr>
            <a:r>
              <a:rPr lang="en-US" dirty="0" smtClean="0"/>
              <a:t>Based on dynamic runtime capabilities</a:t>
            </a:r>
          </a:p>
          <a:p>
            <a:pPr lvl="1" eaLnBrk="1" hangingPunct="1">
              <a:defRPr/>
            </a:pPr>
            <a:r>
              <a:rPr lang="en-US" dirty="0" smtClean="0"/>
              <a:t>Use of object-migration</a:t>
            </a:r>
          </a:p>
          <a:p>
            <a:pPr lvl="1" eaLnBrk="1" hangingPunct="1">
              <a:defRPr/>
            </a:pPr>
            <a:r>
              <a:rPr lang="en-US" dirty="0" smtClean="0"/>
              <a:t>Can be used in concert with load-balancing schemes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D99AE-921F-EB4B-B8BD-78F413F5B462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71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Saving </a:t>
            </a:r>
            <a:r>
              <a:rPr lang="en-US" dirty="0"/>
              <a:t>Cooling Energy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35C15-B5A2-CB4C-A0BB-328FB31BA30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763000" cy="4800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Easy: increase A/C setting</a:t>
            </a:r>
          </a:p>
          <a:p>
            <a:pPr lvl="1"/>
            <a:r>
              <a:rPr lang="en-US" dirty="0" smtClean="0"/>
              <a:t>But: some cores may get too hot</a:t>
            </a:r>
          </a:p>
          <a:p>
            <a:r>
              <a:rPr lang="en-US" dirty="0" smtClean="0"/>
              <a:t>So, reduce frequency if temperature is high (DVFS)</a:t>
            </a:r>
          </a:p>
          <a:p>
            <a:pPr lvl="1"/>
            <a:r>
              <a:rPr lang="en-US" dirty="0" smtClean="0"/>
              <a:t>Independently for each chip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But, </a:t>
            </a:r>
            <a:r>
              <a:rPr lang="en-US" dirty="0"/>
              <a:t>t</a:t>
            </a:r>
            <a:r>
              <a:rPr lang="en-US" dirty="0" smtClean="0"/>
              <a:t>his creates a load imbalance!</a:t>
            </a:r>
          </a:p>
          <a:p>
            <a:r>
              <a:rPr lang="en-US" dirty="0" smtClean="0"/>
              <a:t>No problem, we can handle that:</a:t>
            </a:r>
          </a:p>
          <a:p>
            <a:pPr lvl="1"/>
            <a:r>
              <a:rPr lang="en-US" dirty="0" smtClean="0"/>
              <a:t>Migrate objects away from the slowed-down processors</a:t>
            </a:r>
          </a:p>
          <a:p>
            <a:pPr lvl="1"/>
            <a:r>
              <a:rPr lang="en-US" dirty="0" smtClean="0"/>
              <a:t>Balance load using an existing strategy</a:t>
            </a:r>
          </a:p>
          <a:p>
            <a:pPr lvl="1"/>
            <a:r>
              <a:rPr lang="en-US" dirty="0" smtClean="0"/>
              <a:t>Strategies take speed of processors into account</a:t>
            </a:r>
          </a:p>
          <a:p>
            <a:r>
              <a:rPr lang="en-US" dirty="0" smtClean="0"/>
              <a:t>Implemented in experimental version</a:t>
            </a:r>
          </a:p>
          <a:p>
            <a:pPr lvl="1"/>
            <a:r>
              <a:rPr lang="en-US" dirty="0" smtClean="0"/>
              <a:t>SC 2011 paper,</a:t>
            </a:r>
            <a:r>
              <a:rPr lang="en-US" dirty="0"/>
              <a:t> </a:t>
            </a:r>
            <a:r>
              <a:rPr lang="en-US" dirty="0" smtClean="0"/>
              <a:t>IEEE </a:t>
            </a:r>
            <a:r>
              <a:rPr lang="en-US" dirty="0"/>
              <a:t>TC </a:t>
            </a:r>
            <a:r>
              <a:rPr lang="en-US" dirty="0" smtClean="0"/>
              <a:t>paper</a:t>
            </a:r>
          </a:p>
          <a:p>
            <a:r>
              <a:rPr lang="en-US" dirty="0" smtClean="0"/>
              <a:t>Several new power/energy-related strategies</a:t>
            </a:r>
          </a:p>
          <a:p>
            <a:pPr lvl="1"/>
            <a:r>
              <a:rPr lang="en-US" dirty="0" smtClean="0"/>
              <a:t>PASA ‘12: Exploiting differential sensitivities of  code segments to frequency change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53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PARM:Power</a:t>
            </a:r>
            <a:r>
              <a:rPr lang="en-US" dirty="0" smtClean="0"/>
              <a:t> Aware Resource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65" y="942770"/>
            <a:ext cx="8615360" cy="4596639"/>
          </a:xfrm>
        </p:spPr>
        <p:txBody>
          <a:bodyPr>
            <a:normAutofit/>
          </a:bodyPr>
          <a:lstStyle/>
          <a:p>
            <a:r>
              <a:rPr lang="en-US" dirty="0" smtClean="0"/>
              <a:t>Charm++ RTS facilitates malleable jobs</a:t>
            </a:r>
          </a:p>
          <a:p>
            <a:r>
              <a:rPr lang="en-US" dirty="0" smtClean="0"/>
              <a:t>PARM can improve throughput under a fixed power budget using:</a:t>
            </a:r>
          </a:p>
          <a:p>
            <a:pPr lvl="1"/>
            <a:r>
              <a:rPr lang="en-US" dirty="0" err="1" smtClean="0"/>
              <a:t>overprovisioning</a:t>
            </a:r>
            <a:r>
              <a:rPr lang="en-US" dirty="0" smtClean="0"/>
              <a:t> (adding more nodes than conventional data center)</a:t>
            </a:r>
          </a:p>
          <a:p>
            <a:pPr lvl="1"/>
            <a:r>
              <a:rPr lang="en-US" dirty="0" smtClean="0"/>
              <a:t>RAPL (capping power consumption of nodes)</a:t>
            </a:r>
          </a:p>
          <a:p>
            <a:pPr lvl="1"/>
            <a:r>
              <a:rPr lang="en-US" dirty="0" smtClean="0"/>
              <a:t>Job malleability and </a:t>
            </a:r>
            <a:r>
              <a:rPr lang="en-US" dirty="0" err="1" smtClean="0"/>
              <a:t>moldability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2E77-1AFB-0D4F-BA3E-55DADE62B0C6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5" descr="FlowDig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02" y="3962401"/>
            <a:ext cx="4177774" cy="2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8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Charm++ interoperates with MPI</a:t>
            </a: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938" y="1074345"/>
            <a:ext cx="8615362" cy="5172860"/>
          </a:xfrm>
        </p:spPr>
      </p:pic>
      <p:sp>
        <p:nvSpPr>
          <p:cNvPr id="4" name="Rounded Rectangle 3"/>
          <p:cNvSpPr/>
          <p:nvPr/>
        </p:nvSpPr>
        <p:spPr>
          <a:xfrm>
            <a:off x="1698165" y="3875311"/>
            <a:ext cx="990605" cy="3156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  <a:cs typeface="Arial" pitchFamily="34" charset="0"/>
              </a:rPr>
              <a:t>Charm++ Control</a:t>
            </a:r>
            <a:endParaRPr lang="en-US" sz="105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23657" y="1221599"/>
            <a:ext cx="2262469" cy="4939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86126" y="1221598"/>
            <a:ext cx="2391099" cy="4939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51283" y="797062"/>
            <a:ext cx="7381087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C00000"/>
                </a:solidFill>
              </a:rPr>
              <a:t>So, you can write one module in Charm++, while keeping the rest in MPI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8C644-0EB0-334C-8B05-47A7B7B81C7D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 Integration </a:t>
            </a:r>
            <a:r>
              <a:rPr lang="en-US" dirty="0"/>
              <a:t>of Loop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1"/>
            <a:ext cx="8839200" cy="4267199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800" dirty="0"/>
              <a:t>Used for transient load balancing within a node </a:t>
            </a:r>
          </a:p>
          <a:p>
            <a:r>
              <a:rPr lang="en-US" dirty="0"/>
              <a:t>Mechanisms:</a:t>
            </a:r>
          </a:p>
          <a:p>
            <a:pPr lvl="1"/>
            <a:r>
              <a:rPr lang="en-US" dirty="0"/>
              <a:t>Charm++’s old </a:t>
            </a:r>
            <a:r>
              <a:rPr lang="en-US" dirty="0" err="1"/>
              <a:t>CkLoop</a:t>
            </a:r>
            <a:r>
              <a:rPr lang="en-US" dirty="0"/>
              <a:t> construct</a:t>
            </a:r>
          </a:p>
          <a:p>
            <a:pPr lvl="1"/>
            <a:r>
              <a:rPr lang="en-US" dirty="0"/>
              <a:t>New integration with </a:t>
            </a:r>
            <a:r>
              <a:rPr lang="en-US" dirty="0" err="1"/>
              <a:t>OpenMP</a:t>
            </a:r>
            <a:r>
              <a:rPr lang="en-US" dirty="0"/>
              <a:t> (</a:t>
            </a:r>
            <a:r>
              <a:rPr lang="en-US" dirty="0" err="1"/>
              <a:t>gomp</a:t>
            </a:r>
            <a:r>
              <a:rPr lang="en-US" dirty="0"/>
              <a:t>, and now </a:t>
            </a:r>
            <a:r>
              <a:rPr lang="en-US" dirty="0" err="1"/>
              <a:t>llvm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BSC’s OMPSS integration is orthogonal</a:t>
            </a:r>
          </a:p>
          <a:p>
            <a:pPr lvl="2"/>
            <a:r>
              <a:rPr lang="en-US" dirty="0"/>
              <a:t>Uses BSC’s scheduler</a:t>
            </a:r>
          </a:p>
          <a:p>
            <a:r>
              <a:rPr lang="en-US" dirty="0"/>
              <a:t>RTS splits a loop into Charm++ messages</a:t>
            </a:r>
          </a:p>
          <a:p>
            <a:pPr marL="533351" lvl="1" indent="-250468" defTabSz="402322">
              <a:spcBef>
                <a:spcPts val="492"/>
              </a:spcBef>
              <a:defRPr sz="2992"/>
            </a:pPr>
            <a:r>
              <a:rPr lang="en-US" sz="2250" dirty="0"/>
              <a:t>Pushed into each local work stealing queue</a:t>
            </a:r>
          </a:p>
          <a:p>
            <a:pPr marL="833761" lvl="2" indent="-250468" defTabSz="402322">
              <a:spcBef>
                <a:spcPts val="492"/>
              </a:spcBef>
              <a:defRPr sz="2992"/>
            </a:pPr>
            <a:r>
              <a:rPr lang="en-US" sz="2250" dirty="0"/>
              <a:t>where idle threads within the same node can steal tasks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charm-sppexa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F9F3CA-D42A-4F16-9502-7E916E4DA7FE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952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asted-image.pd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5481" y="544711"/>
            <a:ext cx="4313039" cy="3080743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Shape 6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>
            <a:normAutofit fontScale="47500" lnSpcReduction="20000"/>
          </a:bodyPr>
          <a:lstStyle/>
          <a:p>
            <a:fld id="{86CB4B4D-7CA3-9044-876B-883B54F8677D}" type="slidenum">
              <a:t>48</a:t>
            </a:fld>
            <a:endParaRPr/>
          </a:p>
        </p:txBody>
      </p:sp>
      <p:pic>
        <p:nvPicPr>
          <p:cNvPr id="65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31149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32922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34695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38242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5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40016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41789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43563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036469" y="2701230"/>
            <a:ext cx="13394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86438" y="3891111"/>
            <a:ext cx="44648" cy="254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pasted-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95055" y="3891111"/>
            <a:ext cx="44648" cy="254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pasted-image.pd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45237" y="4170164"/>
            <a:ext cx="327050" cy="267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pasted-image.pd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45237" y="4446984"/>
            <a:ext cx="327050" cy="267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645237" y="4723804"/>
            <a:ext cx="327050" cy="52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pasted-image.pd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153854" y="4406801"/>
            <a:ext cx="32705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5" name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153854" y="4647902"/>
            <a:ext cx="327050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6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08037" y="5058668"/>
            <a:ext cx="133946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708037" y="5423893"/>
            <a:ext cx="133946" cy="214313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Shape 668"/>
          <p:cNvSpPr/>
          <p:nvPr/>
        </p:nvSpPr>
        <p:spPr>
          <a:xfrm flipH="1" flipV="1">
            <a:off x="5503714" y="1888849"/>
            <a:ext cx="335891" cy="335891"/>
          </a:xfrm>
          <a:prstGeom prst="line">
            <a:avLst/>
          </a:prstGeom>
          <a:ln w="12700">
            <a:solidFill>
              <a:schemeClr val="accent6">
                <a:hueOff val="-193447"/>
                <a:satOff val="3713"/>
                <a:lumOff val="11329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400"/>
            </a:pPr>
            <a:endParaRPr sz="2391"/>
          </a:p>
        </p:txBody>
      </p:sp>
      <p:pic>
        <p:nvPicPr>
          <p:cNvPr id="669" name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157481" y="4165699"/>
            <a:ext cx="319795" cy="21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pasted-image.pd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153854" y="5356919"/>
            <a:ext cx="327050" cy="312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pasted-image.pd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645349" y="5423893"/>
            <a:ext cx="319795" cy="214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pasted-image.pdf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3911529" y="3269045"/>
            <a:ext cx="2255098" cy="547618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Shape 673"/>
          <p:cNvSpPr/>
          <p:nvPr/>
        </p:nvSpPr>
        <p:spPr>
          <a:xfrm>
            <a:off x="5965143" y="4714875"/>
            <a:ext cx="2544925" cy="395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anchor="t">
            <a:spAutoFit/>
          </a:bodyPr>
          <a:lstStyle>
            <a:lvl1pPr algn="l" defTabSz="650240"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984" dirty="0"/>
              <a:t>Integrated</a:t>
            </a:r>
            <a:r>
              <a:rPr sz="984" dirty="0"/>
              <a:t> RTS</a:t>
            </a:r>
            <a:r>
              <a:rPr lang="en-US" sz="984" dirty="0"/>
              <a:t> </a:t>
            </a:r>
            <a:r>
              <a:rPr lang="en-US" sz="984" dirty="0">
                <a:solidFill>
                  <a:schemeClr val="tx1"/>
                </a:solidFill>
              </a:rPr>
              <a:t/>
            </a:r>
            <a:br>
              <a:rPr lang="en-US" sz="984" dirty="0">
                <a:solidFill>
                  <a:schemeClr val="tx1"/>
                </a:solidFill>
              </a:rPr>
            </a:br>
            <a:r>
              <a:rPr lang="en-US" sz="984" dirty="0"/>
              <a:t>(Using Charm++ construct or </a:t>
            </a:r>
            <a:r>
              <a:rPr lang="en-US" sz="984" dirty="0" err="1"/>
              <a:t>OpenMP</a:t>
            </a:r>
            <a:r>
              <a:rPr lang="en-US" sz="984" dirty="0"/>
              <a:t> pragmas)</a:t>
            </a:r>
            <a:endParaRPr sz="984" dirty="0">
              <a:solidFill>
                <a:schemeClr val="tx1"/>
              </a:solidFill>
            </a:endParaRPr>
          </a:p>
        </p:txBody>
      </p:sp>
      <p:pic>
        <p:nvPicPr>
          <p:cNvPr id="674" name="pasted-image.pdf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645349" y="5256907"/>
            <a:ext cx="319795" cy="133946"/>
          </a:xfrm>
          <a:prstGeom prst="rect">
            <a:avLst/>
          </a:prstGeom>
          <a:ln w="12700">
            <a:miter lim="400000"/>
          </a:ln>
        </p:spPr>
      </p:pic>
      <p:sp>
        <p:nvSpPr>
          <p:cNvPr id="675" name="Shape 675"/>
          <p:cNvSpPr/>
          <p:nvPr/>
        </p:nvSpPr>
        <p:spPr>
          <a:xfrm flipV="1">
            <a:off x="5957951" y="5152039"/>
            <a:ext cx="804422" cy="183450"/>
          </a:xfrm>
          <a:prstGeom prst="line">
            <a:avLst/>
          </a:prstGeom>
          <a:ln w="12700">
            <a:solidFill>
              <a:srgbClr val="808785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400"/>
            </a:pPr>
            <a:endParaRPr sz="2391"/>
          </a:p>
        </p:txBody>
      </p:sp>
      <p:sp>
        <p:nvSpPr>
          <p:cNvPr id="676" name="Shape 676"/>
          <p:cNvSpPr/>
          <p:nvPr/>
        </p:nvSpPr>
        <p:spPr>
          <a:xfrm>
            <a:off x="5971997" y="5335488"/>
            <a:ext cx="776331" cy="185206"/>
          </a:xfrm>
          <a:prstGeom prst="line">
            <a:avLst/>
          </a:prstGeom>
          <a:ln w="12700">
            <a:solidFill>
              <a:srgbClr val="808785"/>
            </a:solidFill>
            <a:custDash>
              <a:ds d="100000" sp="200000"/>
            </a:custDash>
            <a:miter lim="400000"/>
            <a:tailEnd type="triangle"/>
          </a:ln>
        </p:spPr>
        <p:txBody>
          <a:bodyPr lIns="35719" tIns="35719" rIns="35719" bIns="35719" anchor="ctr"/>
          <a:lstStyle/>
          <a:p>
            <a:pPr>
              <a:defRPr sz="3400"/>
            </a:pPr>
            <a:endParaRPr sz="2391"/>
          </a:p>
        </p:txBody>
      </p:sp>
      <p:sp>
        <p:nvSpPr>
          <p:cNvPr id="677" name="Shape 677"/>
          <p:cNvSpPr/>
          <p:nvPr/>
        </p:nvSpPr>
        <p:spPr>
          <a:xfrm>
            <a:off x="3156072" y="185026"/>
            <a:ext cx="47128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Core0</a:t>
            </a:r>
          </a:p>
        </p:txBody>
      </p:sp>
      <p:sp>
        <p:nvSpPr>
          <p:cNvPr id="678" name="Shape 678"/>
          <p:cNvSpPr/>
          <p:nvPr/>
        </p:nvSpPr>
        <p:spPr>
          <a:xfrm>
            <a:off x="5565187" y="185026"/>
            <a:ext cx="47128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800"/>
            </a:lvl1pPr>
          </a:lstStyle>
          <a:p>
            <a:r>
              <a:rPr sz="1266"/>
              <a:t>Core1</a:t>
            </a:r>
          </a:p>
        </p:txBody>
      </p:sp>
      <p:sp>
        <p:nvSpPr>
          <p:cNvPr id="679" name="Shape 679"/>
          <p:cNvSpPr/>
          <p:nvPr/>
        </p:nvSpPr>
        <p:spPr>
          <a:xfrm>
            <a:off x="5016740" y="2510558"/>
            <a:ext cx="947375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984"/>
              <a:t>Message Queue</a:t>
            </a:r>
          </a:p>
        </p:txBody>
      </p:sp>
      <p:sp>
        <p:nvSpPr>
          <p:cNvPr id="680" name="Shape 680"/>
          <p:cNvSpPr/>
          <p:nvPr/>
        </p:nvSpPr>
        <p:spPr>
          <a:xfrm>
            <a:off x="2558100" y="2510558"/>
            <a:ext cx="947375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984"/>
              <a:t>Message Queue</a:t>
            </a:r>
          </a:p>
        </p:txBody>
      </p:sp>
      <p:sp>
        <p:nvSpPr>
          <p:cNvPr id="681" name="Shape 681"/>
          <p:cNvSpPr/>
          <p:nvPr/>
        </p:nvSpPr>
        <p:spPr>
          <a:xfrm>
            <a:off x="2561096" y="2945947"/>
            <a:ext cx="745397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984"/>
              <a:t>Task Queue</a:t>
            </a:r>
          </a:p>
        </p:txBody>
      </p:sp>
      <p:sp>
        <p:nvSpPr>
          <p:cNvPr id="682" name="Shape 682"/>
          <p:cNvSpPr/>
          <p:nvPr/>
        </p:nvSpPr>
        <p:spPr>
          <a:xfrm>
            <a:off x="5001878" y="2945947"/>
            <a:ext cx="745397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14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rPr sz="984"/>
              <a:t>Task Queue</a:t>
            </a:r>
          </a:p>
        </p:txBody>
      </p:sp>
      <p:sp>
        <p:nvSpPr>
          <p:cNvPr id="683" name="Shape 683"/>
          <p:cNvSpPr/>
          <p:nvPr/>
        </p:nvSpPr>
        <p:spPr>
          <a:xfrm>
            <a:off x="5033188" y="5030001"/>
            <a:ext cx="1328247" cy="61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457184"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125" dirty="0"/>
              <a:t>for ( i = 0; i &lt; n ; i++) {</a:t>
            </a:r>
            <a:br>
              <a:rPr sz="1125" dirty="0"/>
            </a:br>
            <a:r>
              <a:rPr sz="1125" dirty="0"/>
              <a:t>…</a:t>
            </a:r>
            <a:br>
              <a:rPr sz="1125" dirty="0"/>
            </a:br>
            <a:r>
              <a:rPr sz="1125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76840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24048 -0.078337" pathEditMode="relative">
                                      <p:cBhvr>
                                        <p:cTn id="6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48 -0.078337 L -0.062714 -0.127852" pathEditMode="relative">
                                      <p:cBhvr>
                                        <p:cTn id="13" dur="1000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674"/>
                                        </p:tgtEl>
                                      </p:cBhvr>
                                      <p:by x="794260" y="79426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74"/>
                                        </p:tgtEl>
                                      </p:cBhvr>
                                      <p:by x="12590" y="1259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 fill="hold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000" fill="hold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39654 -0.281575" pathEditMode="relative">
                                      <p:cBhvr>
                                        <p:cTn id="74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052005 -0.335352" pathEditMode="relative">
                                      <p:cBhvr>
                                        <p:cTn id="77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05 -0.335352 L -0.310748 -0.336385" pathEditMode="relative">
                                      <p:cBhvr>
                                        <p:cTn id="85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0748 -0.336385 L -0.373569 -0.424788" pathEditMode="relative">
                                      <p:cBhvr>
                                        <p:cTn id="89" dur="1000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654 -0.281575 L -0.103459 -0.385054" pathEditMode="relative">
                                      <p:cBhvr>
                                        <p:cTn id="100" dur="10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8" grpId="0" animBg="1" advAuto="0"/>
      <p:bldP spid="666" grpId="0" animBg="1" advAuto="0"/>
      <p:bldP spid="666" grpId="1" animBg="1" advAuto="0"/>
      <p:bldP spid="667" grpId="0" animBg="1" advAuto="0"/>
      <p:bldP spid="667" grpId="1" animBg="1" advAuto="0"/>
      <p:bldP spid="668" grpId="0" animBg="1" advAuto="0"/>
      <p:bldP spid="668" grpId="1" animBg="1" advAuto="0"/>
      <p:bldP spid="670" grpId="0" animBg="1" advAuto="0"/>
      <p:bldP spid="671" grpId="0" animBg="1" advAuto="0"/>
      <p:bldP spid="672" grpId="0" animBg="1" advAuto="0"/>
      <p:bldP spid="673" grpId="0" animBg="1" advAuto="0"/>
      <p:bldP spid="673" grpId="1" animBg="1" advAuto="0"/>
      <p:bldP spid="674" grpId="0" animBg="1" advAuto="0"/>
      <p:bldP spid="674" grpId="1" animBg="1" advAuto="0"/>
      <p:bldP spid="674" grpId="2" animBg="1" advAuto="0"/>
      <p:bldP spid="675" grpId="0" animBg="1" advAuto="0"/>
      <p:bldP spid="675" grpId="1" animBg="1" advAuto="0"/>
      <p:bldP spid="676" grpId="0" animBg="1" advAuto="0"/>
      <p:bldP spid="676" grpId="1" animBg="1" advAuto="0"/>
      <p:bldP spid="683" grpId="0" animBg="1" advAuto="0"/>
      <p:bldP spid="683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228599" y="304800"/>
            <a:ext cx="7771869" cy="82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457184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391"/>
              <a:t>Projection of ChaNGa with cosmo25 on Blue Waters, Cray XE6</a:t>
            </a:r>
          </a:p>
          <a:p>
            <a:pPr defTabSz="457184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391"/>
              <a:t>(128K cores) </a:t>
            </a:r>
          </a:p>
        </p:txBody>
      </p:sp>
      <p:pic>
        <p:nvPicPr>
          <p:cNvPr id="728" name="image5.png"/>
          <p:cNvPicPr>
            <a:picLocks noChangeAspect="1"/>
          </p:cNvPicPr>
          <p:nvPr/>
        </p:nvPicPr>
        <p:blipFill>
          <a:blip r:embed="rId3">
            <a:extLst/>
          </a:blip>
          <a:srcRect r="51028" b="6020"/>
          <a:stretch>
            <a:fillRect/>
          </a:stretch>
        </p:blipFill>
        <p:spPr>
          <a:xfrm>
            <a:off x="812998" y="1193800"/>
            <a:ext cx="7517963" cy="5207380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Shape 729"/>
          <p:cNvSpPr>
            <a:spLocks noGrp="1"/>
          </p:cNvSpPr>
          <p:nvPr>
            <p:ph type="sldNum" sz="quarter" idx="4294967295"/>
          </p:nvPr>
        </p:nvSpPr>
        <p:spPr>
          <a:xfrm>
            <a:off x="8436578" y="6408360"/>
            <a:ext cx="250222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charm-sppexa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1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Asynchrony: Message-Driven Execution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With over decomposition and </a:t>
            </a:r>
            <a:r>
              <a:rPr lang="en-US" dirty="0" err="1" smtClean="0"/>
              <a:t>Migratibility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 have multiple units on each processor</a:t>
            </a:r>
          </a:p>
          <a:p>
            <a:pPr lvl="1"/>
            <a:r>
              <a:rPr lang="en-US" dirty="0" smtClean="0"/>
              <a:t>They address each other via logical names</a:t>
            </a:r>
          </a:p>
          <a:p>
            <a:r>
              <a:rPr lang="en-US" dirty="0" smtClean="0"/>
              <a:t>Need for scheduling:</a:t>
            </a:r>
          </a:p>
          <a:p>
            <a:pPr lvl="1"/>
            <a:r>
              <a:rPr lang="en-US" dirty="0" smtClean="0"/>
              <a:t>What sequence should the work units execute in?</a:t>
            </a:r>
          </a:p>
          <a:p>
            <a:pPr lvl="1"/>
            <a:r>
              <a:rPr lang="en-US" dirty="0" smtClean="0"/>
              <a:t>One answer: let the programmer sequence them</a:t>
            </a:r>
          </a:p>
          <a:p>
            <a:pPr lvl="2"/>
            <a:r>
              <a:rPr lang="en-US" dirty="0" smtClean="0"/>
              <a:t>Seen in current codes, e.g. some AMR frameworks</a:t>
            </a:r>
          </a:p>
          <a:p>
            <a:pPr lvl="1"/>
            <a:r>
              <a:rPr lang="en-US" dirty="0" smtClean="0"/>
              <a:t>Message-driven execution: </a:t>
            </a:r>
          </a:p>
          <a:p>
            <a:pPr lvl="2"/>
            <a:r>
              <a:rPr lang="en-US" dirty="0" smtClean="0"/>
              <a:t>Let the work-unit that happens to have data (“message”) available for it execute next</a:t>
            </a:r>
          </a:p>
          <a:p>
            <a:pPr lvl="2"/>
            <a:r>
              <a:rPr lang="en-US" dirty="0" smtClean="0"/>
              <a:t>Let the RTS select among ready work units</a:t>
            </a:r>
          </a:p>
          <a:p>
            <a:pPr lvl="2"/>
            <a:r>
              <a:rPr lang="en-US" dirty="0" smtClean="0"/>
              <a:t>Programmer should not specify what executes next, but can influence it via priorities</a:t>
            </a:r>
          </a:p>
          <a:p>
            <a:pPr lvl="2"/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2B11E-F256-1B4F-BD8F-DED984601059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/>
        </p:nvSpPr>
        <p:spPr>
          <a:xfrm>
            <a:off x="228599" y="304800"/>
            <a:ext cx="7771869" cy="82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/>
          <a:p>
            <a:pPr defTabSz="457184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391"/>
              <a:t>Projection of ChaNGa with cosmo25 on Blue Waters, Cray XE6</a:t>
            </a:r>
          </a:p>
          <a:p>
            <a:pPr defTabSz="457184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391"/>
              <a:t>(128K cores) </a:t>
            </a:r>
          </a:p>
        </p:txBody>
      </p:sp>
      <p:pic>
        <p:nvPicPr>
          <p:cNvPr id="734" name="image5.png"/>
          <p:cNvPicPr>
            <a:picLocks noChangeAspect="1"/>
          </p:cNvPicPr>
          <p:nvPr/>
        </p:nvPicPr>
        <p:blipFill>
          <a:blip r:embed="rId3">
            <a:extLst/>
          </a:blip>
          <a:srcRect l="49257" t="59" r="207" b="8446"/>
          <a:stretch>
            <a:fillRect/>
          </a:stretch>
        </p:blipFill>
        <p:spPr>
          <a:xfrm>
            <a:off x="442039" y="1153160"/>
            <a:ext cx="8071536" cy="5274579"/>
          </a:xfrm>
          <a:prstGeom prst="rect">
            <a:avLst/>
          </a:prstGeom>
          <a:ln w="12700">
            <a:miter lim="400000"/>
          </a:ln>
        </p:spPr>
      </p:pic>
      <p:sp>
        <p:nvSpPr>
          <p:cNvPr id="735" name="Shape 735"/>
          <p:cNvSpPr>
            <a:spLocks noGrp="1"/>
          </p:cNvSpPr>
          <p:nvPr>
            <p:ph type="sldNum" sz="quarter" idx="4294967295"/>
          </p:nvPr>
        </p:nvSpPr>
        <p:spPr>
          <a:xfrm>
            <a:off x="8436578" y="6408360"/>
            <a:ext cx="250222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charm-sppexa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>
            <a:spLocks noGrp="1"/>
          </p:cNvSpPr>
          <p:nvPr>
            <p:ph type="body" idx="1"/>
          </p:nvPr>
        </p:nvSpPr>
        <p:spPr>
          <a:xfrm>
            <a:off x="381000" y="1600201"/>
            <a:ext cx="8229601" cy="4191000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</a:lstStyle>
          <a:p>
            <a:r>
              <a:t>&gt;&gt;</a:t>
            </a:r>
          </a:p>
        </p:txBody>
      </p:sp>
      <p:pic>
        <p:nvPicPr>
          <p:cNvPr id="740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737" y="914400"/>
            <a:ext cx="8805864" cy="5400282"/>
          </a:xfrm>
          <a:prstGeom prst="rect">
            <a:avLst/>
          </a:prstGeom>
          <a:ln w="12700">
            <a:miter lim="400000"/>
          </a:ln>
        </p:spPr>
      </p:pic>
      <p:sp>
        <p:nvSpPr>
          <p:cNvPr id="741" name="Shape 741"/>
          <p:cNvSpPr/>
          <p:nvPr/>
        </p:nvSpPr>
        <p:spPr>
          <a:xfrm>
            <a:off x="228600" y="304800"/>
            <a:ext cx="6806028" cy="50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3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672"/>
              <a:t>ChaNGa with cosmo25 on Blue Waters, Cray XE6</a:t>
            </a:r>
          </a:p>
        </p:txBody>
      </p:sp>
      <p:sp>
        <p:nvSpPr>
          <p:cNvPr id="742" name="Shape 742"/>
          <p:cNvSpPr/>
          <p:nvPr/>
        </p:nvSpPr>
        <p:spPr>
          <a:xfrm>
            <a:off x="8163880" y="3585210"/>
            <a:ext cx="444992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2.84</a:t>
            </a:r>
          </a:p>
        </p:txBody>
      </p:sp>
      <p:sp>
        <p:nvSpPr>
          <p:cNvPr id="743" name="Shape 743"/>
          <p:cNvSpPr/>
          <p:nvPr/>
        </p:nvSpPr>
        <p:spPr>
          <a:xfrm>
            <a:off x="8163880" y="4558030"/>
            <a:ext cx="444992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1.40</a:t>
            </a:r>
          </a:p>
        </p:txBody>
      </p:sp>
      <p:sp>
        <p:nvSpPr>
          <p:cNvPr id="744" name="Shape 744"/>
          <p:cNvSpPr/>
          <p:nvPr/>
        </p:nvSpPr>
        <p:spPr>
          <a:xfrm>
            <a:off x="7727649" y="4972896"/>
            <a:ext cx="444992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1.28</a:t>
            </a:r>
          </a:p>
        </p:txBody>
      </p:sp>
      <p:sp>
        <p:nvSpPr>
          <p:cNvPr id="745" name="Shape 745"/>
          <p:cNvSpPr/>
          <p:nvPr/>
        </p:nvSpPr>
        <p:spPr>
          <a:xfrm>
            <a:off x="8424127" y="3907366"/>
            <a:ext cx="498436" cy="1"/>
          </a:xfrm>
          <a:prstGeom prst="line">
            <a:avLst/>
          </a:prstGeom>
          <a:ln w="50800">
            <a:solidFill>
              <a:srgbClr val="9A403E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746" name="Shape 746"/>
          <p:cNvSpPr/>
          <p:nvPr/>
        </p:nvSpPr>
        <p:spPr>
          <a:xfrm>
            <a:off x="8386233" y="5054600"/>
            <a:ext cx="608091" cy="1"/>
          </a:xfrm>
          <a:prstGeom prst="line">
            <a:avLst/>
          </a:prstGeom>
          <a:ln w="50800">
            <a:solidFill>
              <a:srgbClr val="9A403E"/>
            </a:solidFill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747" name="Shape 747"/>
          <p:cNvSpPr/>
          <p:nvPr/>
        </p:nvSpPr>
        <p:spPr>
          <a:xfrm flipV="1">
            <a:off x="8690278" y="3889927"/>
            <a:ext cx="1" cy="1144165"/>
          </a:xfrm>
          <a:prstGeom prst="line">
            <a:avLst/>
          </a:prstGeom>
          <a:ln w="25400">
            <a:solidFill>
              <a:srgbClr val="9A403E"/>
            </a:solidFill>
            <a:headEnd type="triangle"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748" name="Shape 748"/>
          <p:cNvSpPr/>
          <p:nvPr/>
        </p:nvSpPr>
        <p:spPr>
          <a:xfrm>
            <a:off x="8673345" y="5024147"/>
            <a:ext cx="1" cy="417804"/>
          </a:xfrm>
          <a:prstGeom prst="line">
            <a:avLst/>
          </a:prstGeom>
          <a:ln w="25400">
            <a:solidFill>
              <a:srgbClr val="9A403E"/>
            </a:solidFill>
            <a:headEnd type="triangle"/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45719" tIns="45719" rIns="45719" bIns="45719"/>
          <a:lstStyle/>
          <a:p>
            <a:pPr defTabSz="457184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/>
          </a:p>
        </p:txBody>
      </p:sp>
      <p:sp>
        <p:nvSpPr>
          <p:cNvPr id="749" name="Shape 749"/>
          <p:cNvSpPr/>
          <p:nvPr/>
        </p:nvSpPr>
        <p:spPr>
          <a:xfrm>
            <a:off x="7077386" y="4144010"/>
            <a:ext cx="1329849" cy="330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>
            <a:spAutoFit/>
          </a:bodyPr>
          <a:lstStyle>
            <a:lvl1pPr algn="l" defTabSz="650240">
              <a:defRPr sz="2200" b="1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547"/>
              <a:t>2.21x speed up</a:t>
            </a:r>
          </a:p>
        </p:txBody>
      </p:sp>
      <p:sp>
        <p:nvSpPr>
          <p:cNvPr id="750" name="Shape 750"/>
          <p:cNvSpPr>
            <a:spLocks noGrp="1"/>
          </p:cNvSpPr>
          <p:nvPr>
            <p:ph type="sldNum" sz="quarter" idx="4294967295"/>
          </p:nvPr>
        </p:nvSpPr>
        <p:spPr>
          <a:xfrm>
            <a:off x="8436578" y="6408360"/>
            <a:ext cx="250222" cy="2611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charm-sppexa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Developments: Charmworks, Inc.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Charm++ is now a commercially supported system</a:t>
            </a:r>
          </a:p>
          <a:p>
            <a:pPr lvl="1"/>
            <a:r>
              <a:rPr lang="en-US" dirty="0" smtClean="0"/>
              <a:t>Charmworks, Inc.</a:t>
            </a:r>
          </a:p>
          <a:p>
            <a:pPr lvl="1"/>
            <a:r>
              <a:rPr lang="en-US" dirty="0" smtClean="0"/>
              <a:t>Supported by SBIR and small set of initial customers</a:t>
            </a:r>
          </a:p>
          <a:p>
            <a:r>
              <a:rPr lang="en-US" dirty="0" smtClean="0"/>
              <a:t>Non profit use (academia, US Govt. Labs, etc.) remains free</a:t>
            </a:r>
          </a:p>
          <a:p>
            <a:r>
              <a:rPr lang="en-US" dirty="0" smtClean="0"/>
              <a:t>We are bringing improvements made by Charmworks into the University version (no forking of code)</a:t>
            </a:r>
          </a:p>
          <a:p>
            <a:r>
              <a:rPr lang="en-US" dirty="0" smtClean="0"/>
              <a:t>Specific improvements have included: </a:t>
            </a:r>
          </a:p>
          <a:p>
            <a:pPr lvl="1"/>
            <a:r>
              <a:rPr lang="en-US" dirty="0" smtClean="0"/>
              <a:t>Better handling of errors</a:t>
            </a:r>
          </a:p>
          <a:p>
            <a:pPr lvl="1"/>
            <a:r>
              <a:rPr lang="en-US" dirty="0" smtClean="0"/>
              <a:t>Robustness and ease of use improvements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8E4D-968F-2B4E-A412-10050975BD4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2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Features and Optimizations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Optimizations for fine-grained applications</a:t>
            </a:r>
          </a:p>
          <a:p>
            <a:pPr lvl="1"/>
            <a:r>
              <a:rPr lang="en-US" dirty="0" smtClean="0"/>
              <a:t>NAMD at extreme scale, Graph Algorithms, Parallel Discrete Event </a:t>
            </a:r>
            <a:r>
              <a:rPr lang="en-US" dirty="0" err="1" smtClean="0"/>
              <a:t>Simuln</a:t>
            </a:r>
            <a:endParaRPr lang="en-US" dirty="0" smtClean="0"/>
          </a:p>
          <a:p>
            <a:r>
              <a:rPr lang="en-US" dirty="0" smtClean="0"/>
              <a:t>One-sided communication</a:t>
            </a:r>
          </a:p>
          <a:p>
            <a:pPr lvl="1"/>
            <a:r>
              <a:rPr lang="en-US" dirty="0" smtClean="0"/>
              <a:t>Incorporation in the runtime</a:t>
            </a:r>
          </a:p>
          <a:p>
            <a:pPr lvl="1"/>
            <a:r>
              <a:rPr lang="en-US" dirty="0" smtClean="0"/>
              <a:t>New primitives for accessing them explicitly</a:t>
            </a:r>
          </a:p>
          <a:p>
            <a:r>
              <a:rPr lang="en-US" dirty="0" smtClean="0"/>
              <a:t>OpenMP Integratio</a:t>
            </a:r>
            <a:r>
              <a:rPr lang="en-US" dirty="0"/>
              <a:t>n</a:t>
            </a:r>
            <a:endParaRPr lang="en-US" dirty="0" smtClean="0"/>
          </a:p>
          <a:p>
            <a:r>
              <a:rPr lang="en-US" dirty="0" smtClean="0"/>
              <a:t>Better out-of-the-box performance</a:t>
            </a:r>
          </a:p>
          <a:p>
            <a:pPr lvl="1"/>
            <a:r>
              <a:rPr lang="en-US" dirty="0" smtClean="0"/>
              <a:t>Better defaults</a:t>
            </a:r>
          </a:p>
          <a:p>
            <a:pPr lvl="1"/>
            <a:r>
              <a:rPr lang="en-US" dirty="0" smtClean="0"/>
              <a:t>On-line learning</a:t>
            </a:r>
          </a:p>
          <a:p>
            <a:pPr lvl="1"/>
            <a:r>
              <a:rPr lang="en-US" dirty="0" smtClean="0"/>
              <a:t>This includes ongoing work  (At Charmworks and </a:t>
            </a:r>
            <a:r>
              <a:rPr lang="en-US" dirty="0" err="1" smtClean="0"/>
              <a:t>researchy</a:t>
            </a:r>
            <a:r>
              <a:rPr lang="en-US" dirty="0" smtClean="0"/>
              <a:t> aspects at UIUC)</a:t>
            </a:r>
          </a:p>
          <a:p>
            <a:pPr lvl="2"/>
            <a:r>
              <a:rPr lang="en-US" dirty="0" smtClean="0"/>
              <a:t>Meta-balancer, starting configuration parameters, SMT threads use, communication threads use, 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E8E4D-968F-2B4E-A412-10050975BD48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33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1"/>
            <a:ext cx="8458200" cy="3581399"/>
          </a:xfrm>
        </p:spPr>
        <p:txBody>
          <a:bodyPr>
            <a:normAutofit/>
          </a:bodyPr>
          <a:lstStyle/>
          <a:p>
            <a:r>
              <a:rPr lang="en-US" dirty="0" smtClean="0"/>
              <a:t>Charm++ embodies an adaptive, introspective runtime system</a:t>
            </a:r>
          </a:p>
          <a:p>
            <a:r>
              <a:rPr lang="en-US" dirty="0" smtClean="0"/>
              <a:t>Many applications have been developed using it</a:t>
            </a:r>
          </a:p>
          <a:p>
            <a:pPr lvl="1"/>
            <a:r>
              <a:rPr lang="en-US" dirty="0" smtClean="0"/>
              <a:t>NAMD, ChaNGa, </a:t>
            </a:r>
            <a:r>
              <a:rPr lang="en-US" dirty="0" err="1" smtClean="0"/>
              <a:t>Episimdemics</a:t>
            </a:r>
            <a:r>
              <a:rPr lang="en-US" dirty="0" smtClean="0"/>
              <a:t>, OpenAtom, …</a:t>
            </a:r>
          </a:p>
          <a:p>
            <a:pPr lvl="1"/>
            <a:r>
              <a:rPr lang="en-US" dirty="0" smtClean="0"/>
              <a:t>Many </a:t>
            </a:r>
            <a:r>
              <a:rPr lang="en-US" dirty="0" err="1" smtClean="0"/>
              <a:t>miniApps</a:t>
            </a:r>
            <a:r>
              <a:rPr lang="en-US" dirty="0" smtClean="0"/>
              <a:t>, and third-party apps</a:t>
            </a:r>
          </a:p>
          <a:p>
            <a:r>
              <a:rPr lang="en-US" dirty="0" err="1" smtClean="0"/>
              <a:t>Adaptivity</a:t>
            </a:r>
            <a:r>
              <a:rPr lang="en-US" dirty="0" smtClean="0"/>
              <a:t> developed for apps is useful for addressing </a:t>
            </a:r>
            <a:r>
              <a:rPr lang="en-US" dirty="0" err="1" smtClean="0"/>
              <a:t>exascale</a:t>
            </a:r>
            <a:r>
              <a:rPr lang="en-US" dirty="0" smtClean="0"/>
              <a:t> challenges</a:t>
            </a:r>
          </a:p>
          <a:p>
            <a:pPr lvl="1"/>
            <a:r>
              <a:rPr lang="en-US" dirty="0" smtClean="0"/>
              <a:t>Resilience, power/temperature optimizations, ..</a:t>
            </a:r>
          </a:p>
          <a:p>
            <a:pPr lvl="2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43000" y="586293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E8637"/>
                </a:solidFill>
                <a:latin typeface="Apple Chancery"/>
                <a:cs typeface="Apple Chancery"/>
              </a:rPr>
              <a:t>Overdecomposition</a:t>
            </a:r>
            <a:endParaRPr lang="en-US" sz="2400" dirty="0">
              <a:solidFill>
                <a:srgbClr val="FE8637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0" y="5867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E8637"/>
                </a:solidFill>
                <a:latin typeface="Apple Chancery"/>
                <a:cs typeface="Apple Chancery"/>
              </a:rPr>
              <a:t>Asynchrony</a:t>
            </a:r>
            <a:endParaRPr lang="en-US" sz="2400" dirty="0">
              <a:solidFill>
                <a:srgbClr val="FE8637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8805" y="5867400"/>
            <a:ext cx="19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FE8637"/>
                </a:solidFill>
                <a:latin typeface="Apple Chancery"/>
                <a:cs typeface="Apple Chancery"/>
              </a:rPr>
              <a:t>Migratability</a:t>
            </a:r>
            <a:endParaRPr lang="en-US" sz="2400" dirty="0">
              <a:solidFill>
                <a:srgbClr val="FE8637"/>
              </a:solidFill>
              <a:latin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57200" y="5472781"/>
            <a:ext cx="8229600" cy="40011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/>
              <a:t>More Info: </a:t>
            </a:r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charm.cs.illinois.edu/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prstClr val="black"/>
                </a:solidFill>
              </a:rPr>
              <a:t>(including </a:t>
            </a:r>
            <a:r>
              <a:rPr lang="en-US" sz="2000" dirty="0">
                <a:solidFill>
                  <a:prstClr val="black"/>
                </a:solidFill>
              </a:rPr>
              <a:t>the </a:t>
            </a:r>
            <a:r>
              <a:rPr lang="en-US" sz="2000" dirty="0" err="1" smtClean="0">
                <a:solidFill>
                  <a:prstClr val="black"/>
                </a:solidFill>
              </a:rPr>
              <a:t>miniApps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B086-57EF-E341-875D-36EB209FBAE6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7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Realization of this model in Charm++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433366" cy="4525963"/>
          </a:xfrm>
        </p:spPr>
        <p:txBody>
          <a:bodyPr>
            <a:normAutofit/>
          </a:bodyPr>
          <a:lstStyle/>
          <a:p>
            <a:r>
              <a:rPr lang="en-US" dirty="0" err="1" smtClean="0"/>
              <a:t>Overdecomposed</a:t>
            </a:r>
            <a:r>
              <a:rPr lang="en-US" dirty="0" smtClean="0"/>
              <a:t> entities: </a:t>
            </a:r>
            <a:r>
              <a:rPr lang="en-US" dirty="0" err="1" smtClean="0"/>
              <a:t>chares</a:t>
            </a:r>
            <a:endParaRPr lang="en-US" dirty="0" smtClean="0"/>
          </a:p>
          <a:p>
            <a:pPr lvl="1"/>
            <a:r>
              <a:rPr lang="en-US" dirty="0" err="1" smtClean="0"/>
              <a:t>Chares</a:t>
            </a:r>
            <a:r>
              <a:rPr lang="en-US" dirty="0" smtClean="0"/>
              <a:t> are C++ objects </a:t>
            </a:r>
          </a:p>
          <a:p>
            <a:pPr lvl="1"/>
            <a:r>
              <a:rPr lang="en-US" dirty="0" smtClean="0"/>
              <a:t>With methods designated as “entry” methods</a:t>
            </a:r>
          </a:p>
          <a:p>
            <a:pPr lvl="2"/>
            <a:r>
              <a:rPr lang="en-US" dirty="0" smtClean="0"/>
              <a:t>Which can be invoked asynchronously by remote </a:t>
            </a:r>
            <a:r>
              <a:rPr lang="en-US" dirty="0" err="1" smtClean="0"/>
              <a:t>chares</a:t>
            </a:r>
            <a:endParaRPr lang="en-US" dirty="0" smtClean="0"/>
          </a:p>
          <a:p>
            <a:pPr lvl="1"/>
            <a:r>
              <a:rPr lang="en-US" dirty="0" err="1" smtClean="0"/>
              <a:t>Chares</a:t>
            </a:r>
            <a:r>
              <a:rPr lang="en-US" dirty="0" smtClean="0"/>
              <a:t> are organized into indexed collections</a:t>
            </a:r>
          </a:p>
          <a:p>
            <a:pPr lvl="2"/>
            <a:r>
              <a:rPr lang="en-US" dirty="0" smtClean="0"/>
              <a:t>Each collection may have its own indexing scheme</a:t>
            </a:r>
          </a:p>
          <a:p>
            <a:pPr lvl="3"/>
            <a:r>
              <a:rPr lang="en-US" dirty="0" smtClean="0"/>
              <a:t>1D, ..7D </a:t>
            </a:r>
          </a:p>
          <a:p>
            <a:pPr lvl="3"/>
            <a:r>
              <a:rPr lang="en-US" dirty="0" smtClean="0"/>
              <a:t>Sparse</a:t>
            </a:r>
          </a:p>
          <a:p>
            <a:pPr lvl="3"/>
            <a:r>
              <a:rPr lang="en-US" dirty="0" err="1" smtClean="0"/>
              <a:t>Bitvector</a:t>
            </a:r>
            <a:r>
              <a:rPr lang="en-US" dirty="0" smtClean="0"/>
              <a:t> or string as an index</a:t>
            </a:r>
          </a:p>
          <a:p>
            <a:pPr lvl="1"/>
            <a:r>
              <a:rPr lang="en-US" dirty="0" err="1" smtClean="0"/>
              <a:t>Chares</a:t>
            </a:r>
            <a:r>
              <a:rPr lang="en-US" dirty="0" smtClean="0"/>
              <a:t> communicate via asynchronous method invocations</a:t>
            </a:r>
          </a:p>
          <a:p>
            <a:pPr lvl="2"/>
            <a:r>
              <a:rPr lang="en-US" dirty="0" smtClean="0"/>
              <a:t>A[</a:t>
            </a:r>
            <a:r>
              <a:rPr lang="en-US" dirty="0" err="1" smtClean="0"/>
              <a:t>i</a:t>
            </a:r>
            <a:r>
              <a:rPr lang="en-US" dirty="0" smtClean="0"/>
              <a:t>].foo(….);  A is the name of a collection, </a:t>
            </a:r>
            <a:r>
              <a:rPr lang="en-US" dirty="0" err="1"/>
              <a:t>i</a:t>
            </a:r>
            <a:r>
              <a:rPr lang="en-US" dirty="0" smtClean="0"/>
              <a:t> is the index of the particular </a:t>
            </a:r>
            <a:r>
              <a:rPr lang="en-US" dirty="0" err="1" smtClean="0"/>
              <a:t>chare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2C965-CD93-9541-9495-E16DE819B3F7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4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grpSp>
        <p:nvGrpSpPr>
          <p:cNvPr id="52" name="Group 51"/>
          <p:cNvGrpSpPr/>
          <p:nvPr/>
        </p:nvGrpSpPr>
        <p:grpSpPr>
          <a:xfrm>
            <a:off x="1570343" y="15390"/>
            <a:ext cx="5773609" cy="6706085"/>
            <a:chOff x="1570343" y="15390"/>
            <a:chExt cx="5773609" cy="6706085"/>
          </a:xfrm>
        </p:grpSpPr>
        <p:sp>
          <p:nvSpPr>
            <p:cNvPr id="253" name="Rectangle 252"/>
            <p:cNvSpPr/>
            <p:nvPr/>
          </p:nvSpPr>
          <p:spPr>
            <a:xfrm>
              <a:off x="1570343" y="144901"/>
              <a:ext cx="5773609" cy="657657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5" name="TextBox 254"/>
            <p:cNvSpPr txBox="1"/>
            <p:nvPr/>
          </p:nvSpPr>
          <p:spPr>
            <a:xfrm>
              <a:off x="3311334" y="15390"/>
              <a:ext cx="2291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Parallel Address Space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533899" y="3549649"/>
            <a:ext cx="2556934" cy="3012018"/>
            <a:chOff x="4533899" y="3549649"/>
            <a:chExt cx="2556934" cy="3012018"/>
          </a:xfrm>
        </p:grpSpPr>
        <p:sp>
          <p:nvSpPr>
            <p:cNvPr id="6" name="Rectangle 5"/>
            <p:cNvSpPr/>
            <p:nvPr/>
          </p:nvSpPr>
          <p:spPr>
            <a:xfrm>
              <a:off x="4533899" y="3549649"/>
              <a:ext cx="2556934" cy="301201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4967582" y="5157947"/>
              <a:ext cx="1750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20333" y="3549649"/>
            <a:ext cx="2561166" cy="3012018"/>
            <a:chOff x="1820333" y="3549649"/>
            <a:chExt cx="2561166" cy="3012018"/>
          </a:xfrm>
        </p:grpSpPr>
        <p:sp>
          <p:nvSpPr>
            <p:cNvPr id="5" name="Rectangle 4"/>
            <p:cNvSpPr/>
            <p:nvPr/>
          </p:nvSpPr>
          <p:spPr>
            <a:xfrm>
              <a:off x="1820333" y="3549649"/>
              <a:ext cx="2561166" cy="301201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91291" y="5157947"/>
              <a:ext cx="1750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33899" y="338666"/>
            <a:ext cx="2556934" cy="3016250"/>
            <a:chOff x="4533899" y="338666"/>
            <a:chExt cx="2556934" cy="3016250"/>
          </a:xfrm>
        </p:grpSpPr>
        <p:sp>
          <p:nvSpPr>
            <p:cNvPr id="4" name="Rectangle 3"/>
            <p:cNvSpPr/>
            <p:nvPr/>
          </p:nvSpPr>
          <p:spPr>
            <a:xfrm>
              <a:off x="4533899" y="338666"/>
              <a:ext cx="2556934" cy="30162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967582" y="1872223"/>
              <a:ext cx="1750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20333" y="359832"/>
            <a:ext cx="2561166" cy="3016251"/>
            <a:chOff x="1820333" y="359832"/>
            <a:chExt cx="2561166" cy="3016251"/>
          </a:xfrm>
        </p:grpSpPr>
        <p:sp>
          <p:nvSpPr>
            <p:cNvPr id="3" name="Rectangle 2"/>
            <p:cNvSpPr/>
            <p:nvPr/>
          </p:nvSpPr>
          <p:spPr>
            <a:xfrm>
              <a:off x="1820333" y="359832"/>
              <a:ext cx="2561166" cy="301625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2184400" y="1973509"/>
              <a:ext cx="17504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0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248958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77091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60624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93507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08941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266341" y="5622993"/>
            <a:ext cx="1775433" cy="937528"/>
            <a:chOff x="2266341" y="5622993"/>
            <a:chExt cx="1775433" cy="937528"/>
          </a:xfrm>
        </p:grpSpPr>
        <p:sp>
          <p:nvSpPr>
            <p:cNvPr id="19" name="Oval 18"/>
            <p:cNvSpPr/>
            <p:nvPr/>
          </p:nvSpPr>
          <p:spPr>
            <a:xfrm>
              <a:off x="2386541" y="5622993"/>
              <a:ext cx="1555750" cy="4287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91291" y="5622993"/>
              <a:ext cx="1750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311134" y="6187767"/>
              <a:ext cx="1619275" cy="126533"/>
              <a:chOff x="2163208" y="2961822"/>
              <a:chExt cx="1781582" cy="173398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2266341" y="6314300"/>
              <a:ext cx="1654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sp>
        <p:nvSpPr>
          <p:cNvPr id="133" name="Rounded Rectangle 132"/>
          <p:cNvSpPr/>
          <p:nvPr/>
        </p:nvSpPr>
        <p:spPr>
          <a:xfrm>
            <a:off x="4925249" y="543472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5653382" y="702222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967582" y="1324522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5769798" y="1212338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91291" y="384722"/>
            <a:ext cx="4426774" cy="4509158"/>
            <a:chOff x="2291291" y="384722"/>
            <a:chExt cx="4426774" cy="4509158"/>
          </a:xfrm>
        </p:grpSpPr>
        <p:sp>
          <p:nvSpPr>
            <p:cNvPr id="9" name="Rounded Rectangle 8"/>
            <p:cNvSpPr/>
            <p:nvPr/>
          </p:nvSpPr>
          <p:spPr>
            <a:xfrm>
              <a:off x="3576108" y="3670446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91291" y="4610246"/>
              <a:ext cx="232833" cy="22436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808941" y="4669513"/>
              <a:ext cx="232833" cy="2243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6252399" y="384722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5136915" y="926589"/>
              <a:ext cx="232833" cy="224367"/>
            </a:xfrm>
            <a:prstGeom prst="roundRect">
              <a:avLst/>
            </a:prstGeom>
            <a:solidFill>
              <a:srgbClr val="FF008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6485232" y="814405"/>
              <a:ext cx="232833" cy="224367"/>
            </a:xfrm>
            <a:prstGeom prst="round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0" name="Rounded Rectangle 139"/>
          <p:cNvSpPr/>
          <p:nvPr/>
        </p:nvSpPr>
        <p:spPr>
          <a:xfrm>
            <a:off x="6485232" y="1383789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942632" y="2337269"/>
            <a:ext cx="1775433" cy="937528"/>
            <a:chOff x="4942632" y="2337269"/>
            <a:chExt cx="1775433" cy="937528"/>
          </a:xfrm>
        </p:grpSpPr>
        <p:sp>
          <p:nvSpPr>
            <p:cNvPr id="142" name="Oval 141"/>
            <p:cNvSpPr/>
            <p:nvPr/>
          </p:nvSpPr>
          <p:spPr>
            <a:xfrm>
              <a:off x="5062832" y="2337269"/>
              <a:ext cx="1555750" cy="4287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4967582" y="2337269"/>
              <a:ext cx="1750483" cy="691307"/>
              <a:chOff x="4967582" y="2337269"/>
              <a:chExt cx="1750483" cy="691307"/>
            </a:xfrm>
          </p:grpSpPr>
          <p:sp>
            <p:nvSpPr>
              <p:cNvPr id="143" name="TextBox 142"/>
              <p:cNvSpPr txBox="1"/>
              <p:nvPr/>
            </p:nvSpPr>
            <p:spPr>
              <a:xfrm>
                <a:off x="4967582" y="2337269"/>
                <a:ext cx="17504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prstClr val="black"/>
                    </a:solidFill>
                    <a:latin typeface="Calibri"/>
                  </a:rPr>
                  <a:t>Scheduler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44" name="Group 143"/>
              <p:cNvGrpSpPr/>
              <p:nvPr/>
            </p:nvGrpSpPr>
            <p:grpSpPr>
              <a:xfrm>
                <a:off x="4987425" y="2902043"/>
                <a:ext cx="1619275" cy="126533"/>
                <a:chOff x="2163208" y="2961822"/>
                <a:chExt cx="1781582" cy="173398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2189308" y="2961822"/>
                  <a:ext cx="1755482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7" name="Rectangle 146"/>
                <p:cNvSpPr/>
                <p:nvPr/>
              </p:nvSpPr>
              <p:spPr>
                <a:xfrm>
                  <a:off x="3826207" y="2961822"/>
                  <a:ext cx="118583" cy="173398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8" name="Rectangle 147"/>
                <p:cNvSpPr/>
                <p:nvPr/>
              </p:nvSpPr>
              <p:spPr>
                <a:xfrm>
                  <a:off x="3707624" y="2961822"/>
                  <a:ext cx="118583" cy="173398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9" name="Rectangle 148"/>
                <p:cNvSpPr/>
                <p:nvPr/>
              </p:nvSpPr>
              <p:spPr>
                <a:xfrm>
                  <a:off x="3589041" y="2961822"/>
                  <a:ext cx="118583" cy="173398"/>
                </a:xfrm>
                <a:prstGeom prst="rect">
                  <a:avLst/>
                </a:prstGeom>
                <a:solidFill>
                  <a:srgbClr val="FF008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0" name="Rectangle 149"/>
                <p:cNvSpPr/>
                <p:nvPr/>
              </p:nvSpPr>
              <p:spPr>
                <a:xfrm>
                  <a:off x="3470458" y="2961822"/>
                  <a:ext cx="118583" cy="17339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3350022" y="2961822"/>
                  <a:ext cx="118583" cy="173398"/>
                </a:xfrm>
                <a:prstGeom prst="rect">
                  <a:avLst/>
                </a:prstGeom>
                <a:solidFill>
                  <a:srgbClr val="FF8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2" name="Rectangle 151"/>
                <p:cNvSpPr/>
                <p:nvPr/>
              </p:nvSpPr>
              <p:spPr>
                <a:xfrm>
                  <a:off x="3231439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3112856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>
                  <a:off x="2994273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2875690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6" name="Rectangle 155"/>
                <p:cNvSpPr/>
                <p:nvPr/>
              </p:nvSpPr>
              <p:spPr>
                <a:xfrm>
                  <a:off x="2757107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7" name="Rectangle 156"/>
                <p:cNvSpPr/>
                <p:nvPr/>
              </p:nvSpPr>
              <p:spPr>
                <a:xfrm>
                  <a:off x="2638524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523614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59" name="Rectangle 158"/>
                <p:cNvSpPr/>
                <p:nvPr/>
              </p:nvSpPr>
              <p:spPr>
                <a:xfrm>
                  <a:off x="2405348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>
                <a:xfrm>
                  <a:off x="2284912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>
                <a:xfrm>
                  <a:off x="2163208" y="2961822"/>
                  <a:ext cx="118583" cy="173398"/>
                </a:xfrm>
                <a:prstGeom prst="rect">
                  <a:avLst/>
                </a:prstGeom>
                <a:solidFill>
                  <a:srgbClr val="FFFF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145" name="TextBox 144"/>
            <p:cNvSpPr txBox="1"/>
            <p:nvPr/>
          </p:nvSpPr>
          <p:spPr>
            <a:xfrm>
              <a:off x="4942632" y="3028576"/>
              <a:ext cx="1654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sp>
        <p:nvSpPr>
          <p:cNvPr id="163" name="Rounded Rectangle 162"/>
          <p:cNvSpPr/>
          <p:nvPr/>
        </p:nvSpPr>
        <p:spPr>
          <a:xfrm>
            <a:off x="2142067" y="644758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3469217" y="486008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2870200" y="803508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2353733" y="1027875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2184400" y="1425808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2986616" y="1313624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3702050" y="915691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3702050" y="1485075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159450" y="2438555"/>
            <a:ext cx="1775433" cy="937528"/>
            <a:chOff x="2159450" y="2438555"/>
            <a:chExt cx="1775433" cy="937528"/>
          </a:xfrm>
        </p:grpSpPr>
        <p:sp>
          <p:nvSpPr>
            <p:cNvPr id="172" name="Oval 171"/>
            <p:cNvSpPr/>
            <p:nvPr/>
          </p:nvSpPr>
          <p:spPr>
            <a:xfrm>
              <a:off x="2279650" y="2438555"/>
              <a:ext cx="1555750" cy="4287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184400" y="2438555"/>
              <a:ext cx="1750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74" name="Group 173"/>
            <p:cNvGrpSpPr/>
            <p:nvPr/>
          </p:nvGrpSpPr>
          <p:grpSpPr>
            <a:xfrm>
              <a:off x="2204243" y="3003329"/>
              <a:ext cx="1619275" cy="126533"/>
              <a:chOff x="2163208" y="2961822"/>
              <a:chExt cx="1781582" cy="173398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75" name="TextBox 174"/>
            <p:cNvSpPr txBox="1"/>
            <p:nvPr/>
          </p:nvSpPr>
          <p:spPr>
            <a:xfrm>
              <a:off x="2159450" y="3129862"/>
              <a:ext cx="1654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sp>
        <p:nvSpPr>
          <p:cNvPr id="193" name="Rounded Rectangle 192"/>
          <p:cNvSpPr/>
          <p:nvPr/>
        </p:nvSpPr>
        <p:spPr>
          <a:xfrm>
            <a:off x="4925249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6252399" y="3670446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5653382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5136915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4967582" y="4610246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5769798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6485232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485232" y="4669513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942632" y="5622993"/>
            <a:ext cx="1775433" cy="937528"/>
            <a:chOff x="4942632" y="5622993"/>
            <a:chExt cx="1775433" cy="937528"/>
          </a:xfrm>
        </p:grpSpPr>
        <p:grpSp>
          <p:nvGrpSpPr>
            <p:cNvPr id="204" name="Group 203"/>
            <p:cNvGrpSpPr/>
            <p:nvPr/>
          </p:nvGrpSpPr>
          <p:grpSpPr>
            <a:xfrm>
              <a:off x="4987425" y="6187767"/>
              <a:ext cx="1619275" cy="126533"/>
              <a:chOff x="2163208" y="2961822"/>
              <a:chExt cx="1781582" cy="173398"/>
            </a:xfrm>
          </p:grpSpPr>
          <p:sp>
            <p:nvSpPr>
              <p:cNvPr id="206" name="Rectangle 205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rgbClr val="D7E4B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02" name="Oval 201"/>
            <p:cNvSpPr/>
            <p:nvPr/>
          </p:nvSpPr>
          <p:spPr>
            <a:xfrm>
              <a:off x="5062832" y="5622993"/>
              <a:ext cx="1555750" cy="42870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967582" y="5622993"/>
              <a:ext cx="17504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4942632" y="6314300"/>
              <a:ext cx="16543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57200" y="612546"/>
            <a:ext cx="998009" cy="1330112"/>
            <a:chOff x="447672" y="559178"/>
            <a:chExt cx="998009" cy="1330112"/>
          </a:xfrm>
        </p:grpSpPr>
        <p:sp>
          <p:nvSpPr>
            <p:cNvPr id="222" name="Rounded Rectangle 221"/>
            <p:cNvSpPr/>
            <p:nvPr/>
          </p:nvSpPr>
          <p:spPr>
            <a:xfrm>
              <a:off x="457200" y="710375"/>
              <a:ext cx="232833" cy="224367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3" name="Rounded Rectangle 222"/>
            <p:cNvSpPr/>
            <p:nvPr/>
          </p:nvSpPr>
          <p:spPr>
            <a:xfrm>
              <a:off x="1096432" y="559178"/>
              <a:ext cx="232833" cy="224367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4" name="Rounded Rectangle 223"/>
            <p:cNvSpPr/>
            <p:nvPr/>
          </p:nvSpPr>
          <p:spPr>
            <a:xfrm>
              <a:off x="573616" y="1104157"/>
              <a:ext cx="232833" cy="22436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5" name="Rounded Rectangle 224"/>
            <p:cNvSpPr/>
            <p:nvPr/>
          </p:nvSpPr>
          <p:spPr>
            <a:xfrm>
              <a:off x="1212848" y="1664923"/>
              <a:ext cx="232833" cy="224367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6" name="Rounded Rectangle 225"/>
            <p:cNvSpPr/>
            <p:nvPr/>
          </p:nvSpPr>
          <p:spPr>
            <a:xfrm>
              <a:off x="1034157" y="1280313"/>
              <a:ext cx="232833" cy="22436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7" name="Rounded Rectangle 226"/>
            <p:cNvSpPr/>
            <p:nvPr/>
          </p:nvSpPr>
          <p:spPr>
            <a:xfrm>
              <a:off x="447672" y="1485075"/>
              <a:ext cx="232833" cy="22436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7688791" y="547282"/>
            <a:ext cx="998009" cy="1330112"/>
            <a:chOff x="447672" y="559178"/>
            <a:chExt cx="998009" cy="1330112"/>
          </a:xfrm>
        </p:grpSpPr>
        <p:sp>
          <p:nvSpPr>
            <p:cNvPr id="229" name="Rounded Rectangle 228"/>
            <p:cNvSpPr/>
            <p:nvPr/>
          </p:nvSpPr>
          <p:spPr>
            <a:xfrm>
              <a:off x="457200" y="710375"/>
              <a:ext cx="232833" cy="224367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Rounded Rectangle 229"/>
            <p:cNvSpPr/>
            <p:nvPr/>
          </p:nvSpPr>
          <p:spPr>
            <a:xfrm>
              <a:off x="1096432" y="559178"/>
              <a:ext cx="232833" cy="224367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Rounded Rectangle 230"/>
            <p:cNvSpPr/>
            <p:nvPr/>
          </p:nvSpPr>
          <p:spPr>
            <a:xfrm>
              <a:off x="573616" y="1104157"/>
              <a:ext cx="232833" cy="22436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Rounded Rectangle 231"/>
            <p:cNvSpPr/>
            <p:nvPr/>
          </p:nvSpPr>
          <p:spPr>
            <a:xfrm>
              <a:off x="1212848" y="1664923"/>
              <a:ext cx="232833" cy="224367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3" name="Rounded Rectangle 232"/>
            <p:cNvSpPr/>
            <p:nvPr/>
          </p:nvSpPr>
          <p:spPr>
            <a:xfrm>
              <a:off x="1034157" y="1280313"/>
              <a:ext cx="232833" cy="22436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447672" y="1485075"/>
              <a:ext cx="232833" cy="22436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5" name="Group 234"/>
          <p:cNvGrpSpPr/>
          <p:nvPr/>
        </p:nvGrpSpPr>
        <p:grpSpPr>
          <a:xfrm>
            <a:off x="544680" y="3774736"/>
            <a:ext cx="998009" cy="1330112"/>
            <a:chOff x="447672" y="559178"/>
            <a:chExt cx="998009" cy="1330112"/>
          </a:xfrm>
        </p:grpSpPr>
        <p:sp>
          <p:nvSpPr>
            <p:cNvPr id="236" name="Rounded Rectangle 235"/>
            <p:cNvSpPr/>
            <p:nvPr/>
          </p:nvSpPr>
          <p:spPr>
            <a:xfrm>
              <a:off x="457200" y="710375"/>
              <a:ext cx="232833" cy="224367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7" name="Rounded Rectangle 236"/>
            <p:cNvSpPr/>
            <p:nvPr/>
          </p:nvSpPr>
          <p:spPr>
            <a:xfrm>
              <a:off x="1096432" y="559178"/>
              <a:ext cx="232833" cy="224367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8" name="Rounded Rectangle 237"/>
            <p:cNvSpPr/>
            <p:nvPr/>
          </p:nvSpPr>
          <p:spPr>
            <a:xfrm>
              <a:off x="573616" y="1104157"/>
              <a:ext cx="232833" cy="22436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9" name="Rounded Rectangle 238"/>
            <p:cNvSpPr/>
            <p:nvPr/>
          </p:nvSpPr>
          <p:spPr>
            <a:xfrm>
              <a:off x="1212848" y="1664923"/>
              <a:ext cx="232833" cy="224367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0" name="Rounded Rectangle 239"/>
            <p:cNvSpPr/>
            <p:nvPr/>
          </p:nvSpPr>
          <p:spPr>
            <a:xfrm>
              <a:off x="1034157" y="1280313"/>
              <a:ext cx="232833" cy="22436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1" name="Rounded Rectangle 240"/>
            <p:cNvSpPr/>
            <p:nvPr/>
          </p:nvSpPr>
          <p:spPr>
            <a:xfrm>
              <a:off x="447672" y="1485075"/>
              <a:ext cx="232833" cy="22436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7688791" y="3833006"/>
            <a:ext cx="998009" cy="1330112"/>
            <a:chOff x="447672" y="559178"/>
            <a:chExt cx="998009" cy="1330112"/>
          </a:xfrm>
        </p:grpSpPr>
        <p:sp>
          <p:nvSpPr>
            <p:cNvPr id="243" name="Rounded Rectangle 242"/>
            <p:cNvSpPr/>
            <p:nvPr/>
          </p:nvSpPr>
          <p:spPr>
            <a:xfrm>
              <a:off x="457200" y="710375"/>
              <a:ext cx="232833" cy="224367"/>
            </a:xfrm>
            <a:prstGeom prst="roundRect">
              <a:avLst/>
            </a:prstGeom>
            <a:solidFill>
              <a:srgbClr val="00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Rounded Rectangle 243"/>
            <p:cNvSpPr/>
            <p:nvPr/>
          </p:nvSpPr>
          <p:spPr>
            <a:xfrm>
              <a:off x="1096432" y="559178"/>
              <a:ext cx="232833" cy="224367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5" name="Rounded Rectangle 244"/>
            <p:cNvSpPr/>
            <p:nvPr/>
          </p:nvSpPr>
          <p:spPr>
            <a:xfrm>
              <a:off x="573616" y="1104157"/>
              <a:ext cx="232833" cy="224367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6" name="Rounded Rectangle 245"/>
            <p:cNvSpPr/>
            <p:nvPr/>
          </p:nvSpPr>
          <p:spPr>
            <a:xfrm>
              <a:off x="1212848" y="1664923"/>
              <a:ext cx="232833" cy="224367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7" name="Rounded Rectangle 246"/>
            <p:cNvSpPr/>
            <p:nvPr/>
          </p:nvSpPr>
          <p:spPr>
            <a:xfrm>
              <a:off x="1034157" y="1280313"/>
              <a:ext cx="232833" cy="224367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Rounded Rectangle 247"/>
            <p:cNvSpPr/>
            <p:nvPr/>
          </p:nvSpPr>
          <p:spPr>
            <a:xfrm>
              <a:off x="447672" y="1485075"/>
              <a:ext cx="232833" cy="22436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690033" y="598192"/>
            <a:ext cx="3012017" cy="1232283"/>
            <a:chOff x="690033" y="598192"/>
            <a:chExt cx="3012017" cy="1232283"/>
          </a:xfrm>
        </p:grpSpPr>
        <p:cxnSp>
          <p:nvCxnSpPr>
            <p:cNvPr id="56" name="Straight Connector 55"/>
            <p:cNvCxnSpPr>
              <a:stCxn id="222" idx="3"/>
              <a:endCxn id="163" idx="1"/>
            </p:cNvCxnSpPr>
            <p:nvPr/>
          </p:nvCxnSpPr>
          <p:spPr>
            <a:xfrm flipV="1">
              <a:off x="699561" y="756942"/>
              <a:ext cx="1442506" cy="118985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223" idx="3"/>
              <a:endCxn id="164" idx="1"/>
            </p:cNvCxnSpPr>
            <p:nvPr/>
          </p:nvCxnSpPr>
          <p:spPr>
            <a:xfrm flipV="1">
              <a:off x="1338793" y="598192"/>
              <a:ext cx="2130424" cy="126538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224" idx="3"/>
              <a:endCxn id="166" idx="1"/>
            </p:cNvCxnSpPr>
            <p:nvPr/>
          </p:nvCxnSpPr>
          <p:spPr>
            <a:xfrm flipV="1">
              <a:off x="815977" y="1140059"/>
              <a:ext cx="1537756" cy="129650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227" idx="3"/>
              <a:endCxn id="167" idx="1"/>
            </p:cNvCxnSpPr>
            <p:nvPr/>
          </p:nvCxnSpPr>
          <p:spPr>
            <a:xfrm flipV="1">
              <a:off x="690033" y="1537992"/>
              <a:ext cx="1494367" cy="112635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226" idx="3"/>
              <a:endCxn id="168" idx="1"/>
            </p:cNvCxnSpPr>
            <p:nvPr/>
          </p:nvCxnSpPr>
          <p:spPr>
            <a:xfrm flipV="1">
              <a:off x="1276518" y="1425808"/>
              <a:ext cx="1710098" cy="20057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225" idx="3"/>
              <a:endCxn id="170" idx="1"/>
            </p:cNvCxnSpPr>
            <p:nvPr/>
          </p:nvCxnSpPr>
          <p:spPr>
            <a:xfrm flipV="1">
              <a:off x="1455209" y="1597259"/>
              <a:ext cx="2246841" cy="233216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/>
          <p:cNvGrpSpPr/>
          <p:nvPr/>
        </p:nvGrpSpPr>
        <p:grpSpPr>
          <a:xfrm>
            <a:off x="5200415" y="496906"/>
            <a:ext cx="3253552" cy="1268305"/>
            <a:chOff x="5200415" y="496906"/>
            <a:chExt cx="3253552" cy="1268305"/>
          </a:xfrm>
        </p:grpSpPr>
        <p:cxnSp>
          <p:nvCxnSpPr>
            <p:cNvPr id="262" name="Straight Connector 261"/>
            <p:cNvCxnSpPr>
              <a:stCxn id="233" idx="1"/>
              <a:endCxn id="138" idx="3"/>
            </p:cNvCxnSpPr>
            <p:nvPr/>
          </p:nvCxnSpPr>
          <p:spPr>
            <a:xfrm flipH="1" flipV="1">
              <a:off x="6002631" y="1324522"/>
              <a:ext cx="2272645" cy="56079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>
              <a:stCxn id="229" idx="1"/>
              <a:endCxn id="139" idx="3"/>
            </p:cNvCxnSpPr>
            <p:nvPr/>
          </p:nvCxnSpPr>
          <p:spPr>
            <a:xfrm flipH="1">
              <a:off x="6718065" y="810663"/>
              <a:ext cx="980254" cy="115926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30" idx="1"/>
              <a:endCxn id="134" idx="3"/>
            </p:cNvCxnSpPr>
            <p:nvPr/>
          </p:nvCxnSpPr>
          <p:spPr>
            <a:xfrm flipH="1" flipV="1">
              <a:off x="6485232" y="496906"/>
              <a:ext cx="1852319" cy="16256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>
              <a:stCxn id="231" idx="1"/>
              <a:endCxn id="136" idx="3"/>
            </p:cNvCxnSpPr>
            <p:nvPr/>
          </p:nvCxnSpPr>
          <p:spPr>
            <a:xfrm flipH="1" flipV="1">
              <a:off x="5369748" y="1038773"/>
              <a:ext cx="2444987" cy="1656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>
              <a:stCxn id="234" idx="1"/>
              <a:endCxn id="140" idx="3"/>
            </p:cNvCxnSpPr>
            <p:nvPr/>
          </p:nvCxnSpPr>
          <p:spPr>
            <a:xfrm flipH="1" flipV="1">
              <a:off x="6718065" y="1495973"/>
              <a:ext cx="970726" cy="8939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>
              <a:stCxn id="232" idx="1"/>
              <a:endCxn id="137" idx="3"/>
            </p:cNvCxnSpPr>
            <p:nvPr/>
          </p:nvCxnSpPr>
          <p:spPr>
            <a:xfrm flipH="1" flipV="1">
              <a:off x="5200415" y="1436706"/>
              <a:ext cx="3253552" cy="328505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2" name="Group 281"/>
          <p:cNvGrpSpPr/>
          <p:nvPr/>
        </p:nvGrpSpPr>
        <p:grpSpPr>
          <a:xfrm>
            <a:off x="785282" y="3763208"/>
            <a:ext cx="3012017" cy="1232283"/>
            <a:chOff x="690033" y="598192"/>
            <a:chExt cx="3012017" cy="1232283"/>
          </a:xfrm>
        </p:grpSpPr>
        <p:cxnSp>
          <p:nvCxnSpPr>
            <p:cNvPr id="283" name="Straight Connector 282"/>
            <p:cNvCxnSpPr/>
            <p:nvPr/>
          </p:nvCxnSpPr>
          <p:spPr>
            <a:xfrm flipV="1">
              <a:off x="699561" y="756942"/>
              <a:ext cx="1442506" cy="118985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V="1">
              <a:off x="1338793" y="598192"/>
              <a:ext cx="2130424" cy="126538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 flipV="1">
              <a:off x="815977" y="1140059"/>
              <a:ext cx="1537756" cy="129650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 flipV="1">
              <a:off x="690033" y="1537992"/>
              <a:ext cx="1494367" cy="112635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 flipV="1">
              <a:off x="1276518" y="1425808"/>
              <a:ext cx="1710098" cy="20057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 flipV="1">
              <a:off x="1455209" y="1597259"/>
              <a:ext cx="2246841" cy="233216"/>
            </a:xfrm>
            <a:prstGeom prst="line">
              <a:avLst/>
            </a:prstGeom>
            <a:ln w="12700">
              <a:solidFill>
                <a:schemeClr val="bg2"/>
              </a:solidFill>
              <a:tailEnd type="none"/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Group 288"/>
          <p:cNvGrpSpPr/>
          <p:nvPr/>
        </p:nvGrpSpPr>
        <p:grpSpPr>
          <a:xfrm>
            <a:off x="5200415" y="3785152"/>
            <a:ext cx="3253552" cy="1268305"/>
            <a:chOff x="5200415" y="496906"/>
            <a:chExt cx="3253552" cy="1268305"/>
          </a:xfrm>
        </p:grpSpPr>
        <p:cxnSp>
          <p:nvCxnSpPr>
            <p:cNvPr id="290" name="Straight Connector 289"/>
            <p:cNvCxnSpPr/>
            <p:nvPr/>
          </p:nvCxnSpPr>
          <p:spPr>
            <a:xfrm flipH="1" flipV="1">
              <a:off x="6002631" y="1324522"/>
              <a:ext cx="2272645" cy="56079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H="1">
              <a:off x="6718065" y="810663"/>
              <a:ext cx="980254" cy="115926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 flipV="1">
              <a:off x="6485232" y="496906"/>
              <a:ext cx="1852319" cy="16256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 flipH="1" flipV="1">
              <a:off x="5369748" y="1038773"/>
              <a:ext cx="2444987" cy="165672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flipH="1" flipV="1">
              <a:off x="6718065" y="1495973"/>
              <a:ext cx="970726" cy="89390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 flipH="1" flipV="1">
              <a:off x="5200415" y="1436706"/>
              <a:ext cx="3253552" cy="328505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9910-E056-F14D-B0AA-FBAB39BDC615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Message-driven Execution</a:t>
            </a:r>
            <a:endParaRPr lang="en-US" dirty="0"/>
          </a:p>
        </p:txBody>
      </p:sp>
      <p:grpSp>
        <p:nvGrpSpPr>
          <p:cNvPr id="124" name="Group 123"/>
          <p:cNvGrpSpPr/>
          <p:nvPr/>
        </p:nvGrpSpPr>
        <p:grpSpPr>
          <a:xfrm>
            <a:off x="5386629" y="1715545"/>
            <a:ext cx="3302576" cy="4316613"/>
            <a:chOff x="4678503" y="1679150"/>
            <a:chExt cx="3302576" cy="4316613"/>
          </a:xfrm>
        </p:grpSpPr>
        <p:sp>
          <p:nvSpPr>
            <p:cNvPr id="61" name="Rectangle 60"/>
            <p:cNvSpPr/>
            <p:nvPr/>
          </p:nvSpPr>
          <p:spPr>
            <a:xfrm>
              <a:off x="4678503" y="1679150"/>
              <a:ext cx="3302576" cy="431661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5183977" y="1972252"/>
              <a:ext cx="300731" cy="32109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6124445" y="2199442"/>
              <a:ext cx="300731" cy="32109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5238655" y="3090027"/>
              <a:ext cx="300731" cy="32109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6274810" y="2929479"/>
              <a:ext cx="300731" cy="32109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7198875" y="3174845"/>
              <a:ext cx="300731" cy="32109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238655" y="3873852"/>
              <a:ext cx="2260951" cy="52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1</a:t>
              </a:r>
            </a:p>
          </p:txBody>
        </p:sp>
        <p:sp>
          <p:nvSpPr>
            <p:cNvPr id="69" name="Oval 68"/>
            <p:cNvSpPr/>
            <p:nvPr/>
          </p:nvSpPr>
          <p:spPr>
            <a:xfrm>
              <a:off x="5361681" y="4539389"/>
              <a:ext cx="2009431" cy="6135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38655" y="4539389"/>
              <a:ext cx="2260951" cy="48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264284" y="5347647"/>
              <a:ext cx="2091481" cy="181084"/>
              <a:chOff x="2163208" y="2961822"/>
              <a:chExt cx="1781582" cy="173398"/>
            </a:xfrm>
          </p:grpSpPr>
          <p:sp>
            <p:nvSpPr>
              <p:cNvPr id="72" name="Rectangle 71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88" name="TextBox 87"/>
            <p:cNvSpPr txBox="1"/>
            <p:nvPr/>
          </p:nvSpPr>
          <p:spPr>
            <a:xfrm>
              <a:off x="5206429" y="5528731"/>
              <a:ext cx="2136760" cy="3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57200" y="1715545"/>
            <a:ext cx="3308042" cy="4316614"/>
            <a:chOff x="1173619" y="1709441"/>
            <a:chExt cx="3308042" cy="4316614"/>
          </a:xfrm>
        </p:grpSpPr>
        <p:sp>
          <p:nvSpPr>
            <p:cNvPr id="62" name="Rectangle 61"/>
            <p:cNvSpPr/>
            <p:nvPr/>
          </p:nvSpPr>
          <p:spPr>
            <a:xfrm>
              <a:off x="1173619" y="1709441"/>
              <a:ext cx="3308042" cy="431661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1589176" y="2117204"/>
              <a:ext cx="300731" cy="321096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3303343" y="1890014"/>
              <a:ext cx="300731" cy="321096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2529644" y="2344394"/>
              <a:ext cx="300731" cy="32109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862567" y="2665490"/>
              <a:ext cx="300731" cy="321096"/>
            </a:xfrm>
            <a:prstGeom prst="roundRect">
              <a:avLst/>
            </a:prstGeom>
            <a:solidFill>
              <a:srgbClr val="FF008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1643854" y="3234980"/>
              <a:ext cx="300731" cy="32109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2680008" y="3074431"/>
              <a:ext cx="300731" cy="32109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3604074" y="2504941"/>
              <a:ext cx="300731" cy="321096"/>
            </a:xfrm>
            <a:prstGeom prst="round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3604074" y="3319798"/>
              <a:ext cx="300731" cy="32109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643854" y="4018805"/>
              <a:ext cx="2260951" cy="528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Calibri"/>
                </a:rPr>
                <a:t>Processor 0</a:t>
              </a:r>
            </a:p>
          </p:txBody>
        </p:sp>
        <p:sp>
          <p:nvSpPr>
            <p:cNvPr id="98" name="Oval 97"/>
            <p:cNvSpPr/>
            <p:nvPr/>
          </p:nvSpPr>
          <p:spPr>
            <a:xfrm>
              <a:off x="1766880" y="4684341"/>
              <a:ext cx="2009431" cy="6135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643854" y="4684341"/>
              <a:ext cx="2260951" cy="484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Scheduler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0" name="Group 99"/>
            <p:cNvGrpSpPr/>
            <p:nvPr/>
          </p:nvGrpSpPr>
          <p:grpSpPr>
            <a:xfrm>
              <a:off x="1669483" y="5492600"/>
              <a:ext cx="2091481" cy="181084"/>
              <a:chOff x="2163208" y="2961822"/>
              <a:chExt cx="1781582" cy="17339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189308" y="2961822"/>
                <a:ext cx="1755482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826207" y="2961822"/>
                <a:ext cx="118583" cy="17339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707624" y="2961822"/>
                <a:ext cx="118583" cy="17339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589041" y="2961822"/>
                <a:ext cx="118583" cy="173398"/>
              </a:xfrm>
              <a:prstGeom prst="rect">
                <a:avLst/>
              </a:prstGeom>
              <a:solidFill>
                <a:srgbClr val="FF008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3470458" y="2961822"/>
                <a:ext cx="118583" cy="17339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350022" y="2961822"/>
                <a:ext cx="118583" cy="173398"/>
              </a:xfrm>
              <a:prstGeom prst="rect">
                <a:avLst/>
              </a:prstGeom>
              <a:solidFill>
                <a:srgbClr val="FF8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3231439" y="2961822"/>
                <a:ext cx="118583" cy="17339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3112856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994273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875690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757107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63852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2523614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40534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2284912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163208" y="2961822"/>
                <a:ext cx="118583" cy="173398"/>
              </a:xfrm>
              <a:prstGeom prst="rect">
                <a:avLst/>
              </a:prstGeom>
              <a:solidFill>
                <a:srgbClr val="FFFF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1611628" y="5673683"/>
              <a:ext cx="2136760" cy="352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  <a:latin typeface="Calibri"/>
                </a:rPr>
                <a:t>Message Queue</a:t>
              </a:r>
            </a:p>
          </p:txBody>
        </p:sp>
      </p:grpSp>
      <p:cxnSp>
        <p:nvCxnSpPr>
          <p:cNvPr id="122" name="Straight Arrow Connector 121"/>
          <p:cNvCxnSpPr/>
          <p:nvPr/>
        </p:nvCxnSpPr>
        <p:spPr>
          <a:xfrm>
            <a:off x="3274341" y="2598919"/>
            <a:ext cx="2498055" cy="6880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3134629" y="2300128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A[23].foo(…)</a:t>
            </a:r>
          </a:p>
        </p:txBody>
      </p:sp>
      <p:cxnSp>
        <p:nvCxnSpPr>
          <p:cNvPr id="129" name="Straight Arrow Connector 128"/>
          <p:cNvCxnSpPr/>
          <p:nvPr/>
        </p:nvCxnSpPr>
        <p:spPr>
          <a:xfrm flipH="1" flipV="1">
            <a:off x="6111620" y="3447518"/>
            <a:ext cx="284259" cy="1128266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Rounded Rectangle 130"/>
          <p:cNvSpPr/>
          <p:nvPr/>
        </p:nvSpPr>
        <p:spPr>
          <a:xfrm>
            <a:off x="6571161" y="5334531"/>
            <a:ext cx="114882" cy="26399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3347452" y="2598289"/>
            <a:ext cx="114882" cy="26399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2151-3273-F345-B8C1-5671DA96A6DE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2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4A4A4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5D5D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C 0.00086 0.01875 0.00416 0.03634 0.00573 0.05509 C 0.00729 0.07546 0.00954 0.09375 0.01961 0.11018 C 0.02708 0.14375 0.03993 0.17546 0.05173 0.20671 C 0.05468 0.21458 0.05573 0.22384 0.05972 0.23102 C 0.07118 0.25185 0.06406 0.23449 0.07465 0.25579 C 0.07934 0.26528 0.08333 0.27546 0.08836 0.28495 C 0.09375 0.29514 0.09774 0.30648 0.10451 0.31551 C 0.10694 0.31875 0.10798 0.32407 0.11128 0.32616 C 0.11701 0.32963 0.13715 0.33241 0.14461 0.33379 C 0.16388 0.33264 0.18055 0.32986 0.19965 0.32616 C 0.22152 0.31643 0.24444 0.31528 0.26753 0.31389 C 0.27673 0.3118 0.28472 0.31041 0.29409 0.30949 C 0.30121 0.30995 0.3085 0.30903 0.31579 0.31088 C 0.32048 0.3118 0.32239 0.32106 0.32621 0.32477 C 0.32777 0.32801 0.33038 0.33032 0.33194 0.33379 C 0.33263 0.33565 0.33229 0.33796 0.33298 0.34004 C 0.3335 0.34166 0.33454 0.34305 0.33541 0.34467 C 0.33802 0.35602 0.33437 0.34236 0.33871 0.35231 C 0.33923 0.3537 0.33993 0.35694 0.33993 0.35717 " pathEditMode="relative" rAng="0" ptsTypes="AAAAAAAAAAAAAAAAAAAA">
                                      <p:cBhvr>
                                        <p:cTn id="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3 C -0.00156 -0.02198 -0.00156 -0.0398 -0.00226 -0.05761 C -0.00243 -0.05946 -0.0033 -0.06085 -0.00347 -0.06247 C -0.00469 -0.06826 -0.00608 -0.07404 -0.00695 -0.07982 C -0.00782 -0.08515 -0.00938 -0.09556 -0.00938 -0.09556 C -0.01268 -0.14276 -0.00782 -0.06918 -0.01164 -0.16057 C -0.01216 -0.16983 -0.01546 -0.18001 -0.0165 -0.18903 C -0.01581 -0.20777 -0.01424 -0.22443 -0.01285 -0.24271 C -0.01337 -0.25127 -0.01251 -0.26007 -0.01407 -0.26816 C -0.01459 -0.27094 -0.01754 -0.27094 -0.01893 -0.27279 C -0.02206 -0.27696 -0.02519 -0.28112 -0.02831 -0.28552 C -0.03318 -0.28482 -0.03995 -0.28228 -0.04499 -0.28228 " pathEditMode="relative" ptsTypes="fffffffffffA">
                                      <p:cBhvr>
                                        <p:cTn id="3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  <p:bldP spid="131" grpId="0" animBg="1"/>
      <p:bldP spid="131" grpId="1" animBg="1"/>
      <p:bldP spid="119" grpId="0" animBg="1"/>
      <p:bldP spid="119" grpId="1" animBg="1"/>
      <p:bldP spid="11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Laxmikant Kalé and PPL (UIUC)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33899" y="3549649"/>
            <a:ext cx="2556934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0333" y="3549649"/>
            <a:ext cx="2561166" cy="30120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33899" y="338666"/>
            <a:ext cx="2556934" cy="30162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0333" y="359832"/>
            <a:ext cx="2561166" cy="301625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48958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977091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60624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93507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08941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91291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2</a:t>
            </a:r>
          </a:p>
        </p:txBody>
      </p:sp>
      <p:sp>
        <p:nvSpPr>
          <p:cNvPr id="19" name="Oval 18"/>
          <p:cNvSpPr/>
          <p:nvPr/>
        </p:nvSpPr>
        <p:spPr>
          <a:xfrm>
            <a:off x="2386541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1291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11134" y="6187767"/>
            <a:ext cx="1619275" cy="126533"/>
            <a:chOff x="2163208" y="2961822"/>
            <a:chExt cx="1781582" cy="173398"/>
          </a:xfrm>
        </p:grpSpPr>
        <p:sp>
          <p:nvSpPr>
            <p:cNvPr id="23" name="Rectangle 22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266341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4925249" y="543472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5653382" y="702222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967582" y="1324522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5769798" y="1212338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91291" y="384722"/>
            <a:ext cx="4426774" cy="4509158"/>
            <a:chOff x="2291291" y="384722"/>
            <a:chExt cx="4426774" cy="4509158"/>
          </a:xfrm>
        </p:grpSpPr>
        <p:sp>
          <p:nvSpPr>
            <p:cNvPr id="9" name="Rounded Rectangle 8"/>
            <p:cNvSpPr/>
            <p:nvPr/>
          </p:nvSpPr>
          <p:spPr>
            <a:xfrm>
              <a:off x="3576108" y="3670446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91291" y="4610246"/>
              <a:ext cx="232833" cy="224367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808941" y="4669513"/>
              <a:ext cx="232833" cy="2243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6252399" y="384722"/>
              <a:ext cx="232833" cy="22436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6" name="Rounded Rectangle 135"/>
            <p:cNvSpPr/>
            <p:nvPr/>
          </p:nvSpPr>
          <p:spPr>
            <a:xfrm>
              <a:off x="5136915" y="926589"/>
              <a:ext cx="232833" cy="224367"/>
            </a:xfrm>
            <a:prstGeom prst="roundRect">
              <a:avLst/>
            </a:prstGeom>
            <a:solidFill>
              <a:srgbClr val="FF008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6485232" y="814405"/>
              <a:ext cx="232833" cy="224367"/>
            </a:xfrm>
            <a:prstGeom prst="roundRect">
              <a:avLst/>
            </a:prstGeom>
            <a:solidFill>
              <a:srgbClr val="FF8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0" name="Rounded Rectangle 139"/>
          <p:cNvSpPr/>
          <p:nvPr/>
        </p:nvSpPr>
        <p:spPr>
          <a:xfrm>
            <a:off x="6485232" y="1383789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967582" y="1872223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1</a:t>
            </a:r>
          </a:p>
        </p:txBody>
      </p:sp>
      <p:sp>
        <p:nvSpPr>
          <p:cNvPr id="142" name="Oval 141"/>
          <p:cNvSpPr/>
          <p:nvPr/>
        </p:nvSpPr>
        <p:spPr>
          <a:xfrm>
            <a:off x="5062832" y="2337269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967582" y="2337269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4" name="Group 143"/>
          <p:cNvGrpSpPr/>
          <p:nvPr/>
        </p:nvGrpSpPr>
        <p:grpSpPr>
          <a:xfrm>
            <a:off x="4987425" y="2902043"/>
            <a:ext cx="1619275" cy="126533"/>
            <a:chOff x="2163208" y="2961822"/>
            <a:chExt cx="1781582" cy="173398"/>
          </a:xfrm>
        </p:grpSpPr>
        <p:sp>
          <p:nvSpPr>
            <p:cNvPr id="146" name="Rectangle 14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942632" y="3028576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2142067" y="644758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Rounded Rectangle 163"/>
          <p:cNvSpPr/>
          <p:nvPr/>
        </p:nvSpPr>
        <p:spPr>
          <a:xfrm>
            <a:off x="3469217" y="486008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5" name="Rounded Rectangle 164"/>
          <p:cNvSpPr/>
          <p:nvPr/>
        </p:nvSpPr>
        <p:spPr>
          <a:xfrm>
            <a:off x="2870200" y="803508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2353733" y="1027875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7" name="Rounded Rectangle 166"/>
          <p:cNvSpPr/>
          <p:nvPr/>
        </p:nvSpPr>
        <p:spPr>
          <a:xfrm>
            <a:off x="2184400" y="1425808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2986616" y="1313624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3702050" y="915691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3702050" y="1485075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2184400" y="1973509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0</a:t>
            </a:r>
          </a:p>
        </p:txBody>
      </p:sp>
      <p:sp>
        <p:nvSpPr>
          <p:cNvPr id="172" name="Oval 171"/>
          <p:cNvSpPr/>
          <p:nvPr/>
        </p:nvSpPr>
        <p:spPr>
          <a:xfrm>
            <a:off x="2279650" y="2438555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2184400" y="2438555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2204243" y="3003329"/>
            <a:ext cx="1619275" cy="126533"/>
            <a:chOff x="2163208" y="2961822"/>
            <a:chExt cx="1781582" cy="173398"/>
          </a:xfrm>
        </p:grpSpPr>
        <p:sp>
          <p:nvSpPr>
            <p:cNvPr id="176" name="Rectangle 17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2159450" y="3129862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4925249" y="3829196"/>
            <a:ext cx="232833" cy="22436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Rounded Rectangle 193"/>
          <p:cNvSpPr/>
          <p:nvPr/>
        </p:nvSpPr>
        <p:spPr>
          <a:xfrm>
            <a:off x="6252399" y="3670446"/>
            <a:ext cx="232833" cy="224367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5653382" y="3987946"/>
            <a:ext cx="232833" cy="2243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6" name="Rounded Rectangle 195"/>
          <p:cNvSpPr/>
          <p:nvPr/>
        </p:nvSpPr>
        <p:spPr>
          <a:xfrm>
            <a:off x="5136915" y="4212313"/>
            <a:ext cx="232833" cy="224367"/>
          </a:xfrm>
          <a:prstGeom prst="roundRect">
            <a:avLst/>
          </a:prstGeom>
          <a:solidFill>
            <a:srgbClr val="FF008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Rounded Rectangle 196"/>
          <p:cNvSpPr/>
          <p:nvPr/>
        </p:nvSpPr>
        <p:spPr>
          <a:xfrm>
            <a:off x="4967582" y="4610246"/>
            <a:ext cx="232833" cy="22436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5769798" y="4498062"/>
            <a:ext cx="232833" cy="22436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6485232" y="4100129"/>
            <a:ext cx="232833" cy="224367"/>
          </a:xfrm>
          <a:prstGeom prst="roundRect">
            <a:avLst/>
          </a:prstGeom>
          <a:solidFill>
            <a:srgbClr val="FF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6485232" y="4669513"/>
            <a:ext cx="232833" cy="224367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4967582" y="5157947"/>
            <a:ext cx="1750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Processor 3</a:t>
            </a:r>
          </a:p>
        </p:txBody>
      </p:sp>
      <p:sp>
        <p:nvSpPr>
          <p:cNvPr id="202" name="Oval 201"/>
          <p:cNvSpPr/>
          <p:nvPr/>
        </p:nvSpPr>
        <p:spPr>
          <a:xfrm>
            <a:off x="5062832" y="5622993"/>
            <a:ext cx="1555750" cy="4287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4967582" y="5622993"/>
            <a:ext cx="175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latin typeface="Calibri"/>
              </a:rPr>
              <a:t>Scheduler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4" name="Group 203"/>
          <p:cNvGrpSpPr/>
          <p:nvPr/>
        </p:nvGrpSpPr>
        <p:grpSpPr>
          <a:xfrm>
            <a:off x="4987425" y="6187767"/>
            <a:ext cx="1619275" cy="126533"/>
            <a:chOff x="2163208" y="2961822"/>
            <a:chExt cx="1781582" cy="173398"/>
          </a:xfrm>
        </p:grpSpPr>
        <p:sp>
          <p:nvSpPr>
            <p:cNvPr id="206" name="Rectangle 205"/>
            <p:cNvSpPr/>
            <p:nvPr/>
          </p:nvSpPr>
          <p:spPr>
            <a:xfrm>
              <a:off x="2189308" y="2961822"/>
              <a:ext cx="1755482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3826207" y="2961822"/>
              <a:ext cx="118583" cy="173398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3707624" y="2961822"/>
              <a:ext cx="118583" cy="17339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3589041" y="2961822"/>
              <a:ext cx="118583" cy="173398"/>
            </a:xfrm>
            <a:prstGeom prst="rect">
              <a:avLst/>
            </a:prstGeom>
            <a:solidFill>
              <a:srgbClr val="FF008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3470458" y="2961822"/>
              <a:ext cx="118583" cy="17339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3350022" y="2961822"/>
              <a:ext cx="118583" cy="173398"/>
            </a:xfrm>
            <a:prstGeom prst="rect">
              <a:avLst/>
            </a:prstGeom>
            <a:solidFill>
              <a:srgbClr val="FF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3231439" y="2961822"/>
              <a:ext cx="118583" cy="173398"/>
            </a:xfrm>
            <a:prstGeom prst="rect">
              <a:avLst/>
            </a:prstGeom>
            <a:solidFill>
              <a:srgbClr val="D7E4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3112856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2994273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2875690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757107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263852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2523614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40534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2284912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2163208" y="2961822"/>
              <a:ext cx="118583" cy="17339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4942632" y="6314300"/>
            <a:ext cx="1654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  <a:latin typeface="Calibri"/>
              </a:rPr>
              <a:t>Message Queue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15DB-1495-9341-9E68-61870CB1FA4A}" type="datetime2">
              <a:rPr lang="en-US" smtClean="0">
                <a:solidFill>
                  <a:srgbClr val="D2533C"/>
                </a:solidFill>
              </a:rPr>
              <a:t>Wednesday, February 22, 2017</a:t>
            </a:fld>
            <a:endParaRPr lang="en-US" dirty="0">
              <a:solidFill>
                <a:srgbClr val="D2533C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8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rm-pptx_theme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2965</Words>
  <Application>Microsoft Macintosh PowerPoint</Application>
  <PresentationFormat>On-screen Show (4:3)</PresentationFormat>
  <Paragraphs>693</Paragraphs>
  <Slides>54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Apple Chancery</vt:lpstr>
      <vt:lpstr>Calibri</vt:lpstr>
      <vt:lpstr>DejaVu Sans</vt:lpstr>
      <vt:lpstr>Gill Sans SemiBold</vt:lpstr>
      <vt:lpstr>Lucida Sans Unicode</vt:lpstr>
      <vt:lpstr>Monotype Corsiva</vt:lpstr>
      <vt:lpstr>ＭＳ Ｐゴシック</vt:lpstr>
      <vt:lpstr>Osaka</vt:lpstr>
      <vt:lpstr>Times New Roman</vt:lpstr>
      <vt:lpstr>Wingdings</vt:lpstr>
      <vt:lpstr>宋体</vt:lpstr>
      <vt:lpstr>Arial</vt:lpstr>
      <vt:lpstr>charm-pptx_theme</vt:lpstr>
      <vt:lpstr>Charm++  Motivations and Basic Ideas</vt:lpstr>
      <vt:lpstr>What is Charm++?</vt:lpstr>
      <vt:lpstr>Overdecomposition</vt:lpstr>
      <vt:lpstr>Migratability</vt:lpstr>
      <vt:lpstr>Asynchrony: Message-Driven Execution</vt:lpstr>
      <vt:lpstr>Realization of this model in Charm++</vt:lpstr>
      <vt:lpstr>PowerPoint Presentation</vt:lpstr>
      <vt:lpstr>Message-driven Execution</vt:lpstr>
      <vt:lpstr>PowerPoint Presentation</vt:lpstr>
      <vt:lpstr>PowerPoint Presentation</vt:lpstr>
      <vt:lpstr>PowerPoint Presentation</vt:lpstr>
      <vt:lpstr>Expression of control</vt:lpstr>
      <vt:lpstr>Data Model</vt:lpstr>
      <vt:lpstr>Empowering the RTS</vt:lpstr>
      <vt:lpstr>Charm++ Benefits</vt:lpstr>
      <vt:lpstr>Utility for Multi-cores, Many-cores, Accelerators:</vt:lpstr>
      <vt:lpstr>Impact on communication</vt:lpstr>
      <vt:lpstr>Impact on communication</vt:lpstr>
      <vt:lpstr>Recent data from Chombo</vt:lpstr>
      <vt:lpstr>Decomposition Independent of num-nodes</vt:lpstr>
      <vt:lpstr>Compositionality</vt:lpstr>
      <vt:lpstr>PowerPoint Presentation</vt:lpstr>
      <vt:lpstr>PowerPoint Presentation</vt:lpstr>
      <vt:lpstr>PowerPoint Presentation</vt:lpstr>
      <vt:lpstr>AMPI: Adaptive MPI</vt:lpstr>
      <vt:lpstr>Grainsize: Weather Forecasting in BRAMS</vt:lpstr>
      <vt:lpstr>Basic Virtualization of BRAMS</vt:lpstr>
      <vt:lpstr>Baseline: 64 objects on 64 processors</vt:lpstr>
      <vt:lpstr>Over-decomposition: 1024 objects on 64 processors Benefits from communication/computation overlap</vt:lpstr>
      <vt:lpstr>With Load Balancing: 1024 objects on 64 processors</vt:lpstr>
      <vt:lpstr>AMPI</vt:lpstr>
      <vt:lpstr>AMPI</vt:lpstr>
      <vt:lpstr>Charm++ and CSE Applications</vt:lpstr>
      <vt:lpstr>NAMD: Biomolecular Simulations</vt:lpstr>
      <vt:lpstr>ChaNGa: Parallel Gravity</vt:lpstr>
      <vt:lpstr>OpenAtom: On the fly ab initio molecular dynamics on the ground state surface with instantaneous GW-BSE level spectra</vt:lpstr>
      <vt:lpstr>Decomposition and Computation Flow</vt:lpstr>
      <vt:lpstr>Production Applications</vt:lpstr>
      <vt:lpstr>MiniApps</vt:lpstr>
      <vt:lpstr>More MiniApps</vt:lpstr>
      <vt:lpstr>PowerPoint Presentation</vt:lpstr>
      <vt:lpstr>Relevance to Exascale</vt:lpstr>
      <vt:lpstr>Fault Tolerance in Charm++/AMPI</vt:lpstr>
      <vt:lpstr>Saving Cooling Energy</vt:lpstr>
      <vt:lpstr>PARM:Power Aware Resource Manager</vt:lpstr>
      <vt:lpstr>Charm++ interoperates with MPI</vt:lpstr>
      <vt:lpstr> Integration of Loop Parallelism</vt:lpstr>
      <vt:lpstr>PowerPoint Presentation</vt:lpstr>
      <vt:lpstr>PowerPoint Presentation</vt:lpstr>
      <vt:lpstr>PowerPoint Presentation</vt:lpstr>
      <vt:lpstr>PowerPoint Presentation</vt:lpstr>
      <vt:lpstr>Recent Developments: Charmworks, Inc.</vt:lpstr>
      <vt:lpstr>Recent Features and Optimizations</vt:lpstr>
      <vt:lpstr>Summary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Charm++  Motivations and Basic Ideas</dc:title>
  <dc:creator>Michael Robson</dc:creator>
  <cp:lastModifiedBy>Microsoft Office User</cp:lastModifiedBy>
  <cp:revision>41</cp:revision>
  <dcterms:created xsi:type="dcterms:W3CDTF">2016-08-22T20:19:20Z</dcterms:created>
  <dcterms:modified xsi:type="dcterms:W3CDTF">2017-02-22T17:21:48Z</dcterms:modified>
</cp:coreProperties>
</file>