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88" r:id="rId5"/>
    <p:sldId id="270" r:id="rId6"/>
    <p:sldId id="271" r:id="rId7"/>
    <p:sldId id="285" r:id="rId8"/>
    <p:sldId id="273" r:id="rId9"/>
    <p:sldId id="289" r:id="rId10"/>
    <p:sldId id="287" r:id="rId11"/>
    <p:sldId id="276" r:id="rId12"/>
    <p:sldId id="274" r:id="rId13"/>
    <p:sldId id="278" r:id="rId14"/>
    <p:sldId id="279" r:id="rId15"/>
    <p:sldId id="268" r:id="rId16"/>
    <p:sldId id="283" r:id="rId17"/>
    <p:sldId id="286" r:id="rId18"/>
    <p:sldId id="277" r:id="rId19"/>
    <p:sldId id="290" r:id="rId20"/>
    <p:sldId id="281" r:id="rId21"/>
    <p:sldId id="262" r:id="rId22"/>
    <p:sldId id="269" r:id="rId23"/>
    <p:sldId id="263" r:id="rId24"/>
    <p:sldId id="280" r:id="rId25"/>
    <p:sldId id="264" r:id="rId26"/>
    <p:sldId id="265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3293-B77F-4826-A11E-FF8F51EA2DAD}" type="datetimeFigureOut">
              <a:rPr lang="en-IN" smtClean="0"/>
              <a:t>18-10-2019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8702-823A-4F43-BFD0-F091C04EA3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6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D719-7F1B-4B5D-B11E-D9D292AF4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67608-7231-4B57-B0A4-0ED18CCD1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50277-6FAE-403A-B3CF-6F90DD8C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747A-F7EB-4F41-BAEA-5BC30B32AA9B}" type="datetime1">
              <a:rPr lang="en-IN" smtClean="0"/>
              <a:t>18-10-2019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D210-5A07-4BB2-ACDF-DCD771E0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32B2C-1126-47F2-BEED-5BB326E6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94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9991-87B8-4A73-8AC1-F310AE01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43047-BCFB-42DD-BF14-9023FBC72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64D2-6A9B-4880-B2CF-62F6C070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9D2A-C9E6-444D-A066-D3C916BD4FEB}" type="datetime1">
              <a:rPr lang="en-IN" smtClean="0"/>
              <a:t>18-10-2019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3A05-418F-436B-BAAC-A148DBE4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C571-CE3B-49AD-9006-42199A58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86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27AF3-EC3F-4EA3-B59F-B15D2E64D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ED858-9124-4F5B-AB9D-C234DF855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6CF72-DA47-44B8-A6B1-0814C230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385F-6686-43DB-99F0-4412AD1405B9}" type="datetime1">
              <a:rPr lang="en-IN" smtClean="0"/>
              <a:t>18-10-2019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D175-45A2-4F2F-B793-E27C6429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5C9E-CF28-47D7-91EE-C9D5FB1B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3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0790-030D-4325-A3C7-D884A11C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39664"/>
            <a:ext cx="11236272" cy="9057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3BE9-114B-4A8B-8CF7-BADE06D9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1131376"/>
            <a:ext cx="11236271" cy="5045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46D9F-1A6F-4FFE-9AB8-B6983B46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238" y="6356350"/>
            <a:ext cx="2743200" cy="365125"/>
          </a:xfrm>
        </p:spPr>
        <p:txBody>
          <a:bodyPr/>
          <a:lstStyle/>
          <a:p>
            <a:fld id="{F7C0BBAE-29A4-4FA2-BAF5-87F08CFD0AC4}" type="datetime1">
              <a:rPr lang="en-IN" smtClean="0"/>
              <a:t>18-10-2019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8D841-47F8-4DDE-A4C9-E17CAA61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B6321-3B6E-41D9-A68E-59BFB6BD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7059" y="6356350"/>
            <a:ext cx="2743200" cy="365125"/>
          </a:xfrm>
        </p:spPr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5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2673-E834-46FA-AE50-42E47357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8D0D9-7227-417A-A4BA-697620347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F53FF-3D5C-4C26-ADEB-12E9B95B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0564-084A-461D-A2D9-F7D10C32F18F}" type="datetime1">
              <a:rPr lang="en-IN" smtClean="0"/>
              <a:t>18-10-2019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5AEF-DAF3-447A-8F00-5E33B1C3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F82F7-538C-407F-869A-605539A0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30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E85D-C10C-4152-9B1F-109F55DA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1CBB-F169-42FA-87E1-4B56833C0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55E3F-099E-4D40-BD6C-9668042A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C1560-B835-4D19-82C9-4FA5E565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4D8A-FB63-4523-9DA5-7265A58DD409}" type="datetime1">
              <a:rPr lang="en-IN" smtClean="0"/>
              <a:t>18-10-2019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100BB-639C-4224-863A-D282614F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AC970-97C5-4890-ABC6-C43856ED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33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47D5-80CB-47DD-82B5-F503B205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A7CD-AAB5-472A-B68D-D152F8BE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5D2EF-5BCD-4345-81B4-700A9E59E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357A7-116F-4ED8-8156-9F167D52B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E9653-92BA-40E7-A3DF-BCFDDB729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04F94-E1D4-40B4-ABC5-D306F3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108-D011-4894-9A17-BAB8ED65AC38}" type="datetime1">
              <a:rPr lang="en-IN" smtClean="0"/>
              <a:t>18-10-2019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EC3AB-2100-49AF-BE35-541B9635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B3329-2406-4713-A2E0-241DC48F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E7F4-C414-4C97-BD9F-6B015DCF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35682-E44F-4524-AE22-F8406E3A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243-2F8F-4211-9B99-4C46542D7531}" type="datetime1">
              <a:rPr lang="en-IN" smtClean="0"/>
              <a:t>18-10-2019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6B2D0-74FC-4D26-B59C-779A19CC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B4F8A-B3C5-4955-8B58-71539493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07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57A47-038A-40C6-9035-DF2D6B84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1481-7DF5-425F-A80D-F5A30AABD803}" type="datetime1">
              <a:rPr lang="en-IN" smtClean="0"/>
              <a:t>18-10-2019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DCD8C-E3D8-4CE0-8123-FC509FE5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26D83-7759-4321-9EA9-CE72AED8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02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EAFF-0205-4035-B7BA-601F332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B66A-418B-4C5D-A7F8-A52CA591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D8264-BE46-4975-9D08-6A1FB5013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11E23-1EF3-469B-8A34-366AC5B5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71E9-0045-44F8-A58D-8E86AED0AFD6}" type="datetime1">
              <a:rPr lang="en-IN" smtClean="0"/>
              <a:t>18-10-2019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BF92-E718-4743-A7DA-71153AA5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00EA-DC00-4C92-9725-378D9CE2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6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945C-89DC-4E0E-B5AD-E6938AF4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71FE1-7059-49F4-8ACB-07C6AEB4A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007CB-BDE3-4042-BCFC-A848AD88F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28752-ECAD-4EE3-BD8D-BF02D67F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C17E-30B9-406E-AA45-26FAFC620FD6}" type="datetime1">
              <a:rPr lang="en-IN" smtClean="0"/>
              <a:t>18-10-2019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C8E8D-7472-4A33-B192-0B5AE57B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E1BEE-D374-4A90-8E88-B782DE29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1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A269F-9C0A-489D-BBFA-1057FEA8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DC899-BC37-46D2-996B-81425735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7611B-A3D9-4754-80A9-3FC927C7F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66C1-FCCF-44C6-95EA-A9A2DBC3A522}" type="datetime1">
              <a:rPr lang="en-IN" smtClean="0"/>
              <a:t>18-10-2019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3836F-C2D4-4FDE-8B8B-DB1FAC4C4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A6CF-D8E6-41D5-BE94-726F1B882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9FCE-AA9B-4A02-A062-C91A21777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34AC-382C-4173-B08D-1D3E3804F8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Input Elimination Transformations for Scalable Verification and Trace Reconstruction</a:t>
            </a:r>
            <a:br>
              <a:rPr lang="en-US" sz="3600" dirty="0"/>
            </a:b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1AF87-BFFE-425B-962F-B63D50508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Raj Kumar Gajavelly</a:t>
            </a:r>
            <a:r>
              <a:rPr lang="en-US" dirty="0"/>
              <a:t>, Jason Baumgartner, </a:t>
            </a:r>
            <a:r>
              <a:rPr lang="en-US" dirty="0">
                <a:solidFill>
                  <a:srgbClr val="C00000"/>
                </a:solidFill>
              </a:rPr>
              <a:t>Alexander </a:t>
            </a:r>
            <a:r>
              <a:rPr lang="en-US" dirty="0" err="1">
                <a:solidFill>
                  <a:srgbClr val="C00000"/>
                </a:solidFill>
              </a:rPr>
              <a:t>Ivrii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Robert L </a:t>
            </a:r>
            <a:r>
              <a:rPr lang="en-US" dirty="0" err="1"/>
              <a:t>Kanzelman</a:t>
            </a:r>
            <a:r>
              <a:rPr lang="en-US" dirty="0"/>
              <a:t>, </a:t>
            </a:r>
            <a:r>
              <a:rPr lang="en-US" dirty="0" err="1"/>
              <a:t>Shiladitya</a:t>
            </a:r>
            <a:r>
              <a:rPr lang="en-US" dirty="0"/>
              <a:t> Ghosh</a:t>
            </a:r>
          </a:p>
          <a:p>
            <a:endParaRPr lang="en-US" dirty="0"/>
          </a:p>
          <a:p>
            <a:r>
              <a:rPr lang="en-US" dirty="0"/>
              <a:t>FMCAD 2019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F24E8-7916-4468-BBC0-72FAF7FA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7216" y="6356350"/>
            <a:ext cx="2743200" cy="365125"/>
          </a:xfrm>
        </p:spPr>
        <p:txBody>
          <a:bodyPr/>
          <a:lstStyle/>
          <a:p>
            <a:fld id="{F73B9FCE-AA9B-4A02-A062-C91A217777C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0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2CE9-E2E1-4F5E-92C9-2FE57FE3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55166"/>
            <a:ext cx="11521639" cy="848134"/>
          </a:xfrm>
        </p:spPr>
        <p:txBody>
          <a:bodyPr>
            <a:normAutofit/>
          </a:bodyPr>
          <a:lstStyle/>
          <a:p>
            <a:r>
              <a:rPr lang="en-US" sz="3600" dirty="0"/>
              <a:t>Efficient SAT-based implementation</a:t>
            </a:r>
            <a:endParaRPr lang="en-I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EAD810-902E-4710-94E4-EB8D374F5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447" y="1177870"/>
                <a:ext cx="11711552" cy="5178479"/>
              </a:xfrm>
            </p:spPr>
            <p:txBody>
              <a:bodyPr>
                <a:noAutofit/>
              </a:bodyPr>
              <a:lstStyle/>
              <a:p>
                <a:r>
                  <a:rPr lang="en-IN" sz="2000" dirty="0"/>
                  <a:t>Recall: x can be merged to 0 </a:t>
                </a:r>
                <a:r>
                  <a:rPr lang="en-IN" sz="2000" dirty="0" err="1"/>
                  <a:t>iff</a:t>
                </a:r>
                <a:r>
                  <a:rPr lang="en-IN" sz="2000" dirty="0"/>
                  <a:t> </a:t>
                </a:r>
                <a:r>
                  <a:rPr lang="en-IN" sz="2000" b="1" dirty="0"/>
                  <a:t>2QBF</a:t>
                </a:r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is true</a:t>
                </a:r>
              </a:p>
              <a:p>
                <a:r>
                  <a:rPr lang="en-IN" sz="2000" b="1" i="1" dirty="0"/>
                  <a:t>Simple scheme</a:t>
                </a:r>
                <a:r>
                  <a:rPr lang="en-IN" sz="2000" dirty="0"/>
                  <a:t>: first SAT-solver enumerates range values produced with x=1; second SAT-solver checks if these range values can be also produced with x=0</a:t>
                </a:r>
              </a:p>
              <a:p>
                <a:r>
                  <a:rPr lang="en-IN" sz="2000" b="1" i="1" dirty="0"/>
                  <a:t>Improved scheme</a:t>
                </a:r>
                <a:r>
                  <a:rPr lang="en-IN" sz="2000" dirty="0"/>
                  <a:t>: first SAT-solvers enumerates range values produced with x=1 </a:t>
                </a:r>
                <a:r>
                  <a:rPr lang="en-IN" sz="2000" i="1" dirty="0"/>
                  <a:t>such that changing x from 1 to 0 changes at least one value in the range; </a:t>
                </a:r>
                <a:r>
                  <a:rPr lang="en-IN" sz="2000" dirty="0"/>
                  <a:t>second SAT-solver checks if these range values can be also produced with x=0</a:t>
                </a:r>
                <a:br>
                  <a:rPr lang="en-IN" sz="2000" dirty="0"/>
                </a:br>
                <a:endParaRPr lang="en-IN" dirty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Create F’(1,Y,Z) copy of cut  with x = 1, F”(0,Y,Z)  copy of cut with x = 0; </a:t>
                </a:r>
                <a:b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</a:b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enumerated = {</a:t>
                </a:r>
                <a:r>
                  <a:rPr lang="en-US" sz="1800" dirty="0" err="1">
                    <a:latin typeface="Consolas" panose="020B0609020204030204" pitchFamily="49" charset="0"/>
                    <a:cs typeface="Courier New" panose="02070309020205020404" pitchFamily="49" charset="0"/>
                  </a:rPr>
                  <a:t>emptyset</a:t>
                </a: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while (!</a:t>
                </a:r>
                <a:r>
                  <a:rPr lang="en-US" sz="1800" dirty="0" err="1">
                    <a:latin typeface="Consolas" panose="020B0609020204030204" pitchFamily="49" charset="0"/>
                    <a:cs typeface="Courier New" panose="02070309020205020404" pitchFamily="49" charset="0"/>
                  </a:rPr>
                  <a:t>resource_exceeded</a:t>
                </a: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)  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    if </a:t>
                </a:r>
                <a:r>
                  <a:rPr lang="en-US" sz="1800" dirty="0" err="1">
                    <a:latin typeface="Consolas" panose="020B0609020204030204" pitchFamily="49" charset="0"/>
                    <a:cs typeface="Courier New" panose="02070309020205020404" pitchFamily="49" charset="0"/>
                  </a:rPr>
                  <a:t>IsSAT</a:t>
                </a: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((F’ ≠ F”) &amp; !enumerated) == SAT then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         r = assignment projected to F’ and Z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IN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         if </a:t>
                </a:r>
                <a:r>
                  <a:rPr lang="en-US" sz="1800" dirty="0" err="1">
                    <a:latin typeface="Consolas" panose="020B0609020204030204" pitchFamily="49" charset="0"/>
                    <a:cs typeface="Courier New" panose="02070309020205020404" pitchFamily="49" charset="0"/>
                  </a:rPr>
                  <a:t>IsSAT</a:t>
                </a:r>
                <a:r>
                  <a:rPr lang="en-US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(F” &amp; r) == UNSAT then return 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“Cannot Merge! r unreachable with x=0”</a:t>
                </a:r>
                <a:endParaRPr lang="en-US" sz="1800" dirty="0">
                  <a:latin typeface="Consolas" panose="020B06090202040302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IN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         else: Add r to enumerated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IN" sz="18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     else: merge x to 0, return </a:t>
                </a:r>
                <a:r>
                  <a:rPr lang="en-IN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“Merged!”</a:t>
                </a:r>
              </a:p>
              <a:p>
                <a:pPr lvl="2"/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EAD810-902E-4710-94E4-EB8D374F5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447" y="1177870"/>
                <a:ext cx="11711552" cy="5178479"/>
              </a:xfrm>
              <a:blipFill>
                <a:blip r:embed="rId2"/>
                <a:stretch>
                  <a:fillRect l="-469" t="-1176" b="-30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C16CEA1-DC89-4B94-908F-DF4B0D90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62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D48E-9052-4A99-9306-5573D720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Efficient SAT-Based Implementation: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DB776-CAC4-480C-9223-BBB7F144A6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447" y="831098"/>
                <a:ext cx="11711553" cy="577607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Create F’(1,Y,Z) copy of cut  with x = 1, F”(0,Y,Z)  copy of cut with x = 0; enumerated = {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emptyset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while (!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resource_exceeded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)  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   if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IsSAT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((F’ ≠ F”) &amp; !enumerated) == SAT then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         r = assignment projected to F’ and Z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IN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         if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IsSAT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(F” &amp; r) == UNSAT then return “Cannot Merge!”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IN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         Add r to enumerated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IN" sz="20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    else merge x to 0, return “Merged!”</a:t>
                </a:r>
              </a:p>
              <a:p>
                <a:pPr marL="0" indent="0">
                  <a:buNone/>
                </a:pPr>
                <a:endParaRPr lang="en-IN" sz="2000" dirty="0"/>
              </a:p>
              <a:p>
                <a:pPr lvl="0"/>
                <a:r>
                  <a:rPr lang="en-IN" sz="2000" dirty="0">
                    <a:solidFill>
                      <a:prstClr val="black"/>
                    </a:solidFill>
                  </a:rPr>
                  <a:t>Example: OR gate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dominated inputs,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non-dominated, to merge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:r>
                  <a:rPr lang="en-IN" sz="2000" dirty="0">
                    <a:solidFill>
                      <a:prstClr val="black"/>
                    </a:solidFill>
                  </a:rPr>
                  <a:t>First SAT Query1: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IN" sz="2000" dirty="0">
                    <a:solidFill>
                      <a:prstClr val="black"/>
                    </a:solidFill>
                  </a:rPr>
                  <a:t>Line 3 is SAT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prstClr val="black"/>
                    </a:solidFill>
                  </a:rPr>
                  <a:t> are all 0, r shows 1 on F’ due to x’ = 1 x’’ = 0</a:t>
                </a:r>
              </a:p>
              <a:p>
                <a:pPr lvl="0"/>
                <a:r>
                  <a:rPr lang="en-IN" sz="2000" dirty="0">
                    <a:solidFill>
                      <a:prstClr val="black"/>
                    </a:solidFill>
                  </a:rPr>
                  <a:t>Line 5 is SAT with y” = 1; Line 6 add {Z = 00… &amp; F’ = 1} to </a:t>
                </a:r>
                <a:r>
                  <a:rPr lang="en-IN" sz="2000" i="1" dirty="0">
                    <a:solidFill>
                      <a:prstClr val="black"/>
                    </a:solidFill>
                  </a:rPr>
                  <a:t>enumerated</a:t>
                </a:r>
              </a:p>
              <a:p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Repeat SAT </a:t>
                </a:r>
                <a:r>
                  <a:rPr lang="en-IN" sz="2000" dirty="0">
                    <a:solidFill>
                      <a:prstClr val="black"/>
                    </a:solidFill>
                  </a:rPr>
                  <a:t>Query2: (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 &amp; !{Z = 00… &amp; F’ = 1} </a:t>
                </a:r>
              </a:p>
              <a:p>
                <a:r>
                  <a:rPr lang="en-IN" sz="2000" dirty="0">
                    <a:solidFill>
                      <a:prstClr val="black"/>
                    </a:solidFill>
                  </a:rPr>
                  <a:t>Line 3 is now UNSAT ; line 7 performs the merge with incomplete range enumeration</a:t>
                </a:r>
                <a:endParaRPr lang="en-IN" sz="2000" dirty="0"/>
              </a:p>
              <a:p>
                <a:endParaRPr lang="en-IN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DB776-CAC4-480C-9223-BBB7F144A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447" y="831098"/>
                <a:ext cx="11711553" cy="5776078"/>
              </a:xfrm>
              <a:blipFill>
                <a:blip r:embed="rId2"/>
                <a:stretch>
                  <a:fillRect l="-573" t="-1055" b="-32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FFF06-AF63-44D4-9C05-129A5F1E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83085133-A993-478F-AB2F-E1CEE2DF1E8F}"/>
              </a:ext>
            </a:extLst>
          </p:cNvPr>
          <p:cNvSpPr/>
          <p:nvPr/>
        </p:nvSpPr>
        <p:spPr>
          <a:xfrm rot="10800000">
            <a:off x="10881257" y="3084579"/>
            <a:ext cx="672567" cy="954020"/>
          </a:xfrm>
          <a:prstGeom prst="moon">
            <a:avLst>
              <a:gd name="adj" fmla="val 782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F37B04-DEB0-4B05-BEF4-544B44834CE3}"/>
              </a:ext>
            </a:extLst>
          </p:cNvPr>
          <p:cNvCxnSpPr>
            <a:cxnSpLocks/>
          </p:cNvCxnSpPr>
          <p:nvPr/>
        </p:nvCxnSpPr>
        <p:spPr>
          <a:xfrm flipV="1">
            <a:off x="10684802" y="3193168"/>
            <a:ext cx="247138" cy="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17B310-2679-4462-A435-7C00513A361F}"/>
              </a:ext>
            </a:extLst>
          </p:cNvPr>
          <p:cNvCxnSpPr>
            <a:cxnSpLocks/>
          </p:cNvCxnSpPr>
          <p:nvPr/>
        </p:nvCxnSpPr>
        <p:spPr>
          <a:xfrm>
            <a:off x="10687710" y="3435335"/>
            <a:ext cx="332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E975F8-A993-4DA1-98A9-DFA3C55F5A84}"/>
              </a:ext>
            </a:extLst>
          </p:cNvPr>
          <p:cNvSpPr txBox="1"/>
          <p:nvPr/>
        </p:nvSpPr>
        <p:spPr>
          <a:xfrm>
            <a:off x="10401870" y="29657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55036-1219-4BAA-982C-E85153A0D81A}"/>
              </a:ext>
            </a:extLst>
          </p:cNvPr>
          <p:cNvSpPr txBox="1"/>
          <p:nvPr/>
        </p:nvSpPr>
        <p:spPr>
          <a:xfrm>
            <a:off x="10382352" y="34583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z</a:t>
            </a:r>
            <a:r>
              <a:rPr lang="en-IN" baseline="-25000" dirty="0"/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057618-6F24-4194-9361-C7C46FAC60CB}"/>
              </a:ext>
            </a:extLst>
          </p:cNvPr>
          <p:cNvCxnSpPr>
            <a:cxnSpLocks/>
            <a:stCxn id="19" idx="1"/>
          </p:cNvCxnSpPr>
          <p:nvPr/>
        </p:nvCxnSpPr>
        <p:spPr>
          <a:xfrm>
            <a:off x="11553824" y="3561589"/>
            <a:ext cx="239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0B89E3-DBE7-4C3B-BAC4-441575C8D9E4}"/>
              </a:ext>
            </a:extLst>
          </p:cNvPr>
          <p:cNvSpPr txBox="1"/>
          <p:nvPr/>
        </p:nvSpPr>
        <p:spPr>
          <a:xfrm>
            <a:off x="10401402" y="3201205"/>
            <a:ext cx="260180" cy="31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34F48-3AB6-4B0C-A0CC-7239255320A8}"/>
              </a:ext>
            </a:extLst>
          </p:cNvPr>
          <p:cNvSpPr txBox="1"/>
          <p:nvPr/>
        </p:nvSpPr>
        <p:spPr>
          <a:xfrm>
            <a:off x="10391877" y="376318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/>
              <a:t>z</a:t>
            </a:r>
            <a:r>
              <a:rPr lang="en-IN" baseline="-25000" dirty="0" err="1"/>
              <a:t>n</a:t>
            </a:r>
            <a:endParaRPr lang="en-IN" baseline="-250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9A45CB-9E9B-4A45-AB9F-55D53D9E7BFF}"/>
              </a:ext>
            </a:extLst>
          </p:cNvPr>
          <p:cNvCxnSpPr>
            <a:cxnSpLocks/>
          </p:cNvCxnSpPr>
          <p:nvPr/>
        </p:nvCxnSpPr>
        <p:spPr>
          <a:xfrm flipV="1">
            <a:off x="10678185" y="3935346"/>
            <a:ext cx="247138" cy="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6DE37C-DB37-4BF1-82EF-0168B98AD706}"/>
              </a:ext>
            </a:extLst>
          </p:cNvPr>
          <p:cNvCxnSpPr>
            <a:cxnSpLocks/>
          </p:cNvCxnSpPr>
          <p:nvPr/>
        </p:nvCxnSpPr>
        <p:spPr>
          <a:xfrm>
            <a:off x="10687710" y="3663935"/>
            <a:ext cx="332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08D5BE7-A62F-45D3-915C-9F63DE9FFE51}"/>
              </a:ext>
            </a:extLst>
          </p:cNvPr>
          <p:cNvSpPr txBox="1"/>
          <p:nvPr/>
        </p:nvSpPr>
        <p:spPr>
          <a:xfrm>
            <a:off x="10700437" y="3586961"/>
            <a:ext cx="17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.</a:t>
            </a:r>
          </a:p>
          <a:p>
            <a:r>
              <a:rPr lang="en-US" sz="600" b="1" dirty="0"/>
              <a:t>.</a:t>
            </a:r>
          </a:p>
          <a:p>
            <a:r>
              <a:rPr lang="en-US" sz="600" b="1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0398EC-F6CC-41E0-818E-49492984E096}"/>
              </a:ext>
            </a:extLst>
          </p:cNvPr>
          <p:cNvSpPr txBox="1"/>
          <p:nvPr/>
        </p:nvSpPr>
        <p:spPr>
          <a:xfrm>
            <a:off x="11830633" y="33610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10B5B4DD-74D4-4D0F-AE11-7D490F2EA01F}"/>
              </a:ext>
            </a:extLst>
          </p:cNvPr>
          <p:cNvSpPr/>
          <p:nvPr/>
        </p:nvSpPr>
        <p:spPr>
          <a:xfrm>
            <a:off x="9779429" y="1828185"/>
            <a:ext cx="2283677" cy="905734"/>
          </a:xfrm>
          <a:prstGeom prst="wedgeRoundRectCallout">
            <a:avLst>
              <a:gd name="adj1" fmla="val -16962"/>
              <a:gd name="adj2" fmla="val 8303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Cofactor dominated input x: reduction candidate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2D3C8D2-3E2C-4FA5-AEA7-92AD8C486584}"/>
              </a:ext>
            </a:extLst>
          </p:cNvPr>
          <p:cNvSpPr/>
          <p:nvPr/>
        </p:nvSpPr>
        <p:spPr>
          <a:xfrm>
            <a:off x="7825880" y="3150443"/>
            <a:ext cx="1960536" cy="943059"/>
          </a:xfrm>
          <a:prstGeom prst="wedgeRoundRectCallout">
            <a:avLst>
              <a:gd name="adj1" fmla="val 81757"/>
              <a:gd name="adj2" fmla="val -2382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Allow dominated input y to vary</a:t>
            </a:r>
          </a:p>
        </p:txBody>
      </p:sp>
    </p:spTree>
    <p:extLst>
      <p:ext uri="{BB962C8B-B14F-4D97-AF65-F5344CB8AC3E}">
        <p14:creationId xmlns:p14="http://schemas.microsoft.com/office/powerpoint/2010/main" val="64981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B776-CAC4-480C-9223-BBB7F144A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1131376"/>
            <a:ext cx="11725478" cy="55900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Create F’(1,Y,Z) copy of cut  with x = 1, F”(0,Y,Z)  copy of cut with x = 0; </a:t>
            </a:r>
            <a:b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enumerated = {</a:t>
            </a:r>
            <a:r>
              <a:rPr lang="en-US" sz="1800" dirty="0" err="1">
                <a:latin typeface="Consolas" panose="020B0609020204030204" pitchFamily="49" charset="0"/>
                <a:cs typeface="Courier New" panose="02070309020205020404" pitchFamily="49" charset="0"/>
              </a:rPr>
              <a:t>emptyset</a:t>
            </a: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endParaRPr lang="en-US" sz="1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while (!</a:t>
            </a:r>
            <a:r>
              <a:rPr lang="en-US" sz="1800" dirty="0" err="1">
                <a:latin typeface="Consolas" panose="020B0609020204030204" pitchFamily="49" charset="0"/>
                <a:cs typeface="Courier New" panose="02070309020205020404" pitchFamily="49" charset="0"/>
              </a:rPr>
              <a:t>resource_exceeded</a:t>
            </a: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)   </a:t>
            </a:r>
          </a:p>
          <a:p>
            <a:pPr marL="457200" indent="-457200">
              <a:buFont typeface="+mj-lt"/>
              <a:buAutoNum type="arabicParenR"/>
            </a:pPr>
            <a:endParaRPr lang="en-US" sz="1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if </a:t>
            </a:r>
            <a:r>
              <a:rPr lang="en-US" sz="1800" dirty="0" err="1">
                <a:latin typeface="Consolas" panose="020B0609020204030204" pitchFamily="49" charset="0"/>
                <a:cs typeface="Courier New" panose="02070309020205020404" pitchFamily="49" charset="0"/>
              </a:rPr>
              <a:t>IsSAT</a:t>
            </a: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((F’ ≠ F”) &amp; !enumerated) == SAT then</a:t>
            </a:r>
          </a:p>
          <a:p>
            <a:pPr marL="457200" indent="-457200">
              <a:buFont typeface="+mj-lt"/>
              <a:buAutoNum type="arabicParenR"/>
            </a:pPr>
            <a:endParaRPr lang="en-US" sz="1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      r = assignment projected to F’ and Z</a:t>
            </a:r>
          </a:p>
          <a:p>
            <a:pPr marL="457200" indent="-457200">
              <a:buFont typeface="+mj-lt"/>
              <a:buAutoNum type="arabicParenR"/>
            </a:pPr>
            <a:endParaRPr lang="en-US" sz="1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      if </a:t>
            </a:r>
            <a:r>
              <a:rPr lang="en-US" sz="1800" dirty="0" err="1">
                <a:latin typeface="Consolas" panose="020B0609020204030204" pitchFamily="49" charset="0"/>
                <a:cs typeface="Courier New" panose="02070309020205020404" pitchFamily="49" charset="0"/>
              </a:rPr>
              <a:t>IsSAT</a:t>
            </a: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(F” &amp; r) == UNSAT then return “Cannot Merge!”</a:t>
            </a:r>
          </a:p>
          <a:p>
            <a:pPr marL="457200" indent="-457200">
              <a:buFont typeface="+mj-lt"/>
              <a:buAutoNum type="arabicParenR"/>
            </a:pPr>
            <a:endParaRPr lang="en-US" sz="1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      Add r to enumerated </a:t>
            </a:r>
          </a:p>
          <a:p>
            <a:pPr marL="457200" indent="-457200">
              <a:buFont typeface="+mj-lt"/>
              <a:buAutoNum type="arabicParenR"/>
            </a:pPr>
            <a:endParaRPr lang="en-IN" sz="1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 else merge x to 0, return “Merged!”</a:t>
            </a:r>
          </a:p>
          <a:p>
            <a:endParaRPr lang="en-IN" sz="1800" dirty="0">
              <a:latin typeface="Consolas" panose="020B0609020204030204" pitchFamily="49" charset="0"/>
            </a:endParaRPr>
          </a:p>
          <a:p>
            <a:endParaRPr lang="en-IN" sz="18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26A59E8-CC9F-42AC-9796-A81235DA516F}"/>
              </a:ext>
            </a:extLst>
          </p:cNvPr>
          <p:cNvSpPr/>
          <p:nvPr/>
        </p:nvSpPr>
        <p:spPr>
          <a:xfrm>
            <a:off x="5912096" y="4458654"/>
            <a:ext cx="6109925" cy="365126"/>
          </a:xfrm>
          <a:prstGeom prst="wedgeRoundRectCallout">
            <a:avLst>
              <a:gd name="adj1" fmla="val -79388"/>
              <a:gd name="adj2" fmla="val 5435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SAT solver 2: r passed using assumptions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FD581B-D222-4BE6-889D-D5FF53437D88}"/>
              </a:ext>
            </a:extLst>
          </p:cNvPr>
          <p:cNvSpPr/>
          <p:nvPr/>
        </p:nvSpPr>
        <p:spPr>
          <a:xfrm>
            <a:off x="8517915" y="3643525"/>
            <a:ext cx="3102956" cy="552335"/>
          </a:xfrm>
          <a:prstGeom prst="wedgeRoundRectCallout">
            <a:avLst>
              <a:gd name="adj1" fmla="val -152562"/>
              <a:gd name="adj2" fmla="val -6053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SAT solver 1: </a:t>
            </a:r>
            <a:r>
              <a:rPr lang="en-US" i="1" dirty="0">
                <a:solidFill>
                  <a:schemeClr val="tx1"/>
                </a:solidFill>
              </a:rPr>
              <a:t>enumerated</a:t>
            </a:r>
            <a:r>
              <a:rPr lang="en-US" dirty="0">
                <a:solidFill>
                  <a:schemeClr val="tx1"/>
                </a:solidFill>
              </a:rPr>
              <a:t> blocked using clauses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8D48E-9052-4A99-9306-5573D720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Efficient Implementation Tricks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FFF06-AF63-44D4-9C05-129A5F1E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12A82ED-E909-4C68-91F8-3FA27B6C019B}"/>
              </a:ext>
            </a:extLst>
          </p:cNvPr>
          <p:cNvSpPr/>
          <p:nvPr/>
        </p:nvSpPr>
        <p:spPr>
          <a:xfrm>
            <a:off x="6082075" y="2068130"/>
            <a:ext cx="5832557" cy="781989"/>
          </a:xfrm>
          <a:prstGeom prst="wedgeRoundRectCallout">
            <a:avLst>
              <a:gd name="adj1" fmla="val -79329"/>
              <a:gd name="adj2" fmla="val 3218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Resource-bound by limiting #iterations, vs size of cut . Often useful to preclude analyzing cuts in fanout of previous resource-exceeded cuts; likely to also exceed resources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0233BE3-BA11-44DB-988B-AC4AE772A280}"/>
              </a:ext>
            </a:extLst>
          </p:cNvPr>
          <p:cNvSpPr/>
          <p:nvPr/>
        </p:nvSpPr>
        <p:spPr>
          <a:xfrm>
            <a:off x="5912096" y="855208"/>
            <a:ext cx="6109925" cy="552336"/>
          </a:xfrm>
          <a:prstGeom prst="wedgeRoundRectCallout">
            <a:avLst>
              <a:gd name="adj1" fmla="val -79413"/>
              <a:gd name="adj2" fmla="val 7089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need to duplicate logic in fanout of x and Y. Cofactor x vs compare to original logic to simplify SAT instance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66ED29D-23BD-4882-B49A-418E3B7B4940}"/>
              </a:ext>
            </a:extLst>
          </p:cNvPr>
          <p:cNvSpPr/>
          <p:nvPr/>
        </p:nvSpPr>
        <p:spPr>
          <a:xfrm>
            <a:off x="6567049" y="5333858"/>
            <a:ext cx="5454972" cy="1022492"/>
          </a:xfrm>
          <a:prstGeom prst="wedgeRoundRectCallout">
            <a:avLst>
              <a:gd name="adj1" fmla="val -119181"/>
              <a:gd name="adj2" fmla="val 4278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Eagerly merge every proven-valid reduction, to ensure reduction-compatibility across candidate inputs and to  accelerate later analysis. Straight-forward to parallelize</a:t>
            </a:r>
          </a:p>
        </p:txBody>
      </p:sp>
    </p:spTree>
    <p:extLst>
      <p:ext uri="{BB962C8B-B14F-4D97-AF65-F5344CB8AC3E}">
        <p14:creationId xmlns:p14="http://schemas.microsoft.com/office/powerpoint/2010/main" val="283710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D5F21F1-ADF1-47A4-B6B4-1EA6F70E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12"/>
          <a:stretch/>
        </p:blipFill>
        <p:spPr>
          <a:xfrm>
            <a:off x="6035473" y="3044007"/>
            <a:ext cx="6035040" cy="3704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FA579-817B-4142-9B81-18EBC2EA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" y="3052886"/>
            <a:ext cx="6066033" cy="3679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58158-26F3-4FA8-A1AD-C8A847A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6" y="39664"/>
            <a:ext cx="11619933" cy="905733"/>
          </a:xfrm>
        </p:spPr>
        <p:txBody>
          <a:bodyPr>
            <a:normAutofit/>
          </a:bodyPr>
          <a:lstStyle/>
          <a:p>
            <a:r>
              <a:rPr lang="en-IN" sz="3600" dirty="0"/>
              <a:t>Experimental Results: most useful cuts and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B505-DC0F-448A-882D-ABB8D09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867908"/>
            <a:ext cx="5532894" cy="204443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1700" dirty="0"/>
              <a:t>IBM + HWMCC benchmarks; pre-simplified without reparameterization</a:t>
            </a:r>
          </a:p>
          <a:p>
            <a:pPr>
              <a:spcBef>
                <a:spcPts val="400"/>
              </a:spcBef>
            </a:pPr>
            <a:r>
              <a:rPr lang="en-US" sz="1700" b="1" dirty="0"/>
              <a:t>Dom</a:t>
            </a:r>
            <a:r>
              <a:rPr lang="en-US" sz="1700" dirty="0"/>
              <a:t>: candidate cuts are single-output dominators</a:t>
            </a:r>
          </a:p>
          <a:p>
            <a:pPr>
              <a:spcBef>
                <a:spcPts val="400"/>
              </a:spcBef>
            </a:pPr>
            <a:r>
              <a:rPr lang="en-US" sz="1700" b="1" dirty="0"/>
              <a:t>Dom#</a:t>
            </a:r>
            <a:r>
              <a:rPr lang="en-US" sz="1700" dirty="0"/>
              <a:t>: </a:t>
            </a:r>
            <a:r>
              <a:rPr lang="en-US" sz="1700" b="1" dirty="0"/>
              <a:t>#</a:t>
            </a:r>
            <a:r>
              <a:rPr lang="en-US" sz="1700" dirty="0"/>
              <a:t> bounds number of nondominated gates</a:t>
            </a:r>
            <a:endParaRPr lang="en-US" sz="1700" b="1" dirty="0"/>
          </a:p>
          <a:p>
            <a:pPr>
              <a:spcBef>
                <a:spcPts val="400"/>
              </a:spcBef>
            </a:pPr>
            <a:r>
              <a:rPr lang="en-US" sz="1700" b="1" dirty="0" err="1"/>
              <a:t>Mincut</a:t>
            </a:r>
            <a:r>
              <a:rPr lang="en-US" sz="1700" dirty="0"/>
              <a:t>: candidate cuts are min-cuts</a:t>
            </a:r>
          </a:p>
          <a:p>
            <a:pPr>
              <a:spcBef>
                <a:spcPts val="400"/>
              </a:spcBef>
            </a:pPr>
            <a:r>
              <a:rPr lang="en-US" sz="1700" b="1" dirty="0"/>
              <a:t>Mincut#1:#2</a:t>
            </a:r>
            <a:r>
              <a:rPr lang="en-US" sz="1700" dirty="0"/>
              <a:t>: #1 is cut-width, #2 is #nondominated gates</a:t>
            </a:r>
          </a:p>
          <a:p>
            <a:pPr>
              <a:spcBef>
                <a:spcPts val="400"/>
              </a:spcBef>
            </a:pPr>
            <a:r>
              <a:rPr lang="en-US" sz="1700" b="1" dirty="0" err="1"/>
              <a:t>Mincut</a:t>
            </a:r>
            <a:r>
              <a:rPr lang="en-US" sz="1700" dirty="0"/>
              <a:t> + </a:t>
            </a:r>
            <a:r>
              <a:rPr lang="en-US" sz="1700" b="1" dirty="0"/>
              <a:t>Dom</a:t>
            </a:r>
            <a:r>
              <a:rPr lang="en-US" sz="1700" dirty="0"/>
              <a:t>: dominator-based </a:t>
            </a:r>
            <a:r>
              <a:rPr lang="en-US" sz="1700" i="1" dirty="0"/>
              <a:t>after</a:t>
            </a:r>
            <a:r>
              <a:rPr lang="en-US" sz="1700" dirty="0"/>
              <a:t> </a:t>
            </a:r>
            <a:r>
              <a:rPr lang="en-US" sz="1700" dirty="0" err="1"/>
              <a:t>mincut</a:t>
            </a:r>
            <a:r>
              <a:rPr lang="en-US" sz="1700" dirty="0"/>
              <a:t>-based</a:t>
            </a:r>
          </a:p>
          <a:p>
            <a:pPr>
              <a:spcBef>
                <a:spcPts val="400"/>
              </a:spcBef>
            </a:pPr>
            <a:endParaRPr lang="en-US" sz="1700" dirty="0"/>
          </a:p>
          <a:p>
            <a:pPr>
              <a:spcBef>
                <a:spcPts val="400"/>
              </a:spcBef>
            </a:pPr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31A6F-CBD4-46BC-876C-DFB8420D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13</a:t>
            </a:fld>
            <a:endParaRPr lang="en-I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98E4D0-83EE-4C89-93D2-E87B2A6F317D}"/>
              </a:ext>
            </a:extLst>
          </p:cNvPr>
          <p:cNvSpPr txBox="1">
            <a:spLocks/>
          </p:cNvSpPr>
          <p:nvPr/>
        </p:nvSpPr>
        <p:spPr>
          <a:xfrm>
            <a:off x="5780867" y="840755"/>
            <a:ext cx="6319513" cy="2044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700" b="1" dirty="0"/>
              <a:t>Interesting conclusions:</a:t>
            </a:r>
          </a:p>
          <a:p>
            <a:pPr>
              <a:spcBef>
                <a:spcPts val="400"/>
              </a:spcBef>
            </a:pPr>
            <a:r>
              <a:rPr lang="en-US" sz="1700" dirty="0"/>
              <a:t>Limiting #dominated inputs is not useful, unlike traditional reparameterization</a:t>
            </a:r>
          </a:p>
          <a:p>
            <a:pPr>
              <a:spcBef>
                <a:spcPts val="400"/>
              </a:spcBef>
            </a:pPr>
            <a:r>
              <a:rPr lang="en-US" sz="1700" dirty="0"/>
              <a:t>Smaller #s are faster, with marginally lesser reduction</a:t>
            </a:r>
          </a:p>
          <a:p>
            <a:pPr>
              <a:spcBef>
                <a:spcPts val="400"/>
              </a:spcBef>
            </a:pPr>
            <a:r>
              <a:rPr lang="en-US" sz="1700" dirty="0"/>
              <a:t>Dom32, 16 slowest by far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Even large </a:t>
            </a:r>
            <a:r>
              <a:rPr lang="en-US" sz="1700" dirty="0" err="1"/>
              <a:t>mincuts</a:t>
            </a:r>
            <a:r>
              <a:rPr lang="en-US" sz="1700" dirty="0"/>
              <a:t> are much faster (next slide)</a:t>
            </a:r>
          </a:p>
          <a:p>
            <a:pPr>
              <a:spcBef>
                <a:spcPts val="400"/>
              </a:spcBef>
            </a:pPr>
            <a:r>
              <a:rPr lang="en-US" sz="1700" dirty="0"/>
              <a:t>Fastest maximal reductions use </a:t>
            </a:r>
            <a:r>
              <a:rPr lang="en-US" sz="1700" dirty="0" err="1"/>
              <a:t>mincut</a:t>
            </a:r>
            <a:r>
              <a:rPr lang="en-US" sz="1700" dirty="0"/>
              <a:t> followed by dominators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700" dirty="0"/>
          </a:p>
          <a:p>
            <a:pPr lvl="1"/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AB645-666D-4541-AAEE-019581ED0FDD}"/>
              </a:ext>
            </a:extLst>
          </p:cNvPr>
          <p:cNvSpPr txBox="1"/>
          <p:nvPr/>
        </p:nvSpPr>
        <p:spPr>
          <a:xfrm rot="16200000">
            <a:off x="-903271" y="4143894"/>
            <a:ext cx="2194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#Inputs Reduced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4DBD85-B9C7-4BAA-9919-5CE9F2E89C46}"/>
              </a:ext>
            </a:extLst>
          </p:cNvPr>
          <p:cNvSpPr txBox="1"/>
          <p:nvPr/>
        </p:nvSpPr>
        <p:spPr>
          <a:xfrm rot="16200000">
            <a:off x="5122978" y="4234301"/>
            <a:ext cx="2194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Runtime (seconds)</a:t>
            </a:r>
          </a:p>
        </p:txBody>
      </p:sp>
    </p:spTree>
    <p:extLst>
      <p:ext uri="{BB962C8B-B14F-4D97-AF65-F5344CB8AC3E}">
        <p14:creationId xmlns:p14="http://schemas.microsoft.com/office/powerpoint/2010/main" val="410305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4A4-C5EC-4D67-B5A2-0E741E3F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Experimental Results: Success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3160-6979-471E-A6F8-D073F842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4885267"/>
            <a:ext cx="11711553" cy="1836208"/>
          </a:xfrm>
        </p:spPr>
        <p:txBody>
          <a:bodyPr>
            <a:normAutofit/>
          </a:bodyPr>
          <a:lstStyle/>
          <a:p>
            <a:r>
              <a:rPr lang="en-US" sz="1800" dirty="0"/>
              <a:t>Cuts with larger #dominated inputs vs. cut-width, and fewer nondominated gates, are more-likely reducible</a:t>
            </a:r>
          </a:p>
          <a:p>
            <a:r>
              <a:rPr lang="en-US" sz="1800" dirty="0"/>
              <a:t>Processing reducible cuts first, and skipping irreducible cuts, vastly improves runtime</a:t>
            </a:r>
            <a:endParaRPr lang="en-IN" sz="1800" dirty="0"/>
          </a:p>
          <a:p>
            <a:pPr lvl="1"/>
            <a:r>
              <a:rPr lang="en-IN" sz="1800" dirty="0" err="1"/>
              <a:t>Mincut</a:t>
            </a:r>
            <a:r>
              <a:rPr lang="en-IN" sz="1800" dirty="0"/>
              <a:t> </a:t>
            </a:r>
            <a:r>
              <a:rPr lang="en-IN" sz="1800" dirty="0" err="1"/>
              <a:t>cuwidth</a:t>
            </a:r>
            <a:r>
              <a:rPr lang="en-IN" sz="1800" dirty="0"/>
              <a:t>=4 is very fast: &gt;90% success rate, but least input reduction</a:t>
            </a:r>
          </a:p>
          <a:p>
            <a:pPr lvl="1"/>
            <a:r>
              <a:rPr lang="en-IN" sz="1800" dirty="0"/>
              <a:t>Dom32 yields strong reductions, but lowest success rate and largest runtime</a:t>
            </a:r>
          </a:p>
          <a:p>
            <a:r>
              <a:rPr lang="en-IN" sz="1800" dirty="0"/>
              <a:t>Best reductions with  fastest runtime:  use faster + higher-success-rate options first, then repeat with heavier options</a:t>
            </a:r>
          </a:p>
          <a:p>
            <a:pPr lvl="1"/>
            <a:endParaRPr lang="en-IN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EBE22-FA6E-46E1-82C8-32D8330F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85410-455D-466C-9C75-20D69B74B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3" y="945397"/>
            <a:ext cx="5530125" cy="3771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B7E452-1F24-4C4D-B3A4-1CD5D47D0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7" y="946013"/>
            <a:ext cx="6217357" cy="3771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AF3E78-DF23-4F14-AA10-811E76CC7C3F}"/>
              </a:ext>
            </a:extLst>
          </p:cNvPr>
          <p:cNvSpPr txBox="1"/>
          <p:nvPr/>
        </p:nvSpPr>
        <p:spPr>
          <a:xfrm rot="16200000">
            <a:off x="-903271" y="2423587"/>
            <a:ext cx="2194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#Inputs Reduced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BC36D-D934-45B9-96D6-6D0F6C336E49}"/>
              </a:ext>
            </a:extLst>
          </p:cNvPr>
          <p:cNvSpPr txBox="1"/>
          <p:nvPr/>
        </p:nvSpPr>
        <p:spPr>
          <a:xfrm rot="16200000">
            <a:off x="5059255" y="2341767"/>
            <a:ext cx="34118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#Cuts Reduced / #Cuts Analyzed</a:t>
            </a:r>
          </a:p>
        </p:txBody>
      </p:sp>
    </p:spTree>
    <p:extLst>
      <p:ext uri="{BB962C8B-B14F-4D97-AF65-F5344CB8AC3E}">
        <p14:creationId xmlns:p14="http://schemas.microsoft.com/office/powerpoint/2010/main" val="228117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7A19-1CC5-417B-AEF7-043FB6B0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6" y="39664"/>
            <a:ext cx="11694477" cy="905733"/>
          </a:xfrm>
        </p:spPr>
        <p:txBody>
          <a:bodyPr>
            <a:normAutofit/>
          </a:bodyPr>
          <a:lstStyle/>
          <a:p>
            <a:r>
              <a:rPr lang="en-IN" sz="3200" dirty="0"/>
              <a:t>Trace Reconstruction Speedup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2DF377-CB1C-4DC4-ABB9-473A4E013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841456"/>
            <a:ext cx="5299525" cy="38180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D00C-3709-4DFD-A200-4947FDA8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15</a:t>
            </a:fld>
            <a:endParaRPr lang="en-I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0A7FA6-4F40-459D-998B-5D121543D4D1}"/>
              </a:ext>
            </a:extLst>
          </p:cNvPr>
          <p:cNvSpPr txBox="1">
            <a:spLocks/>
          </p:cNvSpPr>
          <p:nvPr/>
        </p:nvSpPr>
        <p:spPr>
          <a:xfrm>
            <a:off x="233261" y="4792138"/>
            <a:ext cx="11725478" cy="2026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Trace reconstruction time: our technique as preprocessing + traditional reparameterization (y axis) </a:t>
            </a:r>
            <a:br>
              <a:rPr lang="en-US" sz="2000" dirty="0"/>
            </a:br>
            <a:r>
              <a:rPr lang="en-US" sz="2000" dirty="0"/>
              <a:t>vs traditional reparameterization alone (x axis)</a:t>
            </a:r>
          </a:p>
          <a:p>
            <a:r>
              <a:rPr lang="en-US" sz="2000" dirty="0"/>
              <a:t>Trace lifting is </a:t>
            </a:r>
            <a:r>
              <a:rPr lang="en-US" sz="2000" i="1" dirty="0"/>
              <a:t>usually</a:t>
            </a:r>
            <a:r>
              <a:rPr lang="en-US" sz="2000" dirty="0"/>
              <a:t> fast with traditional reparameterization, but sometimes </a:t>
            </a:r>
            <a:r>
              <a:rPr lang="en-US" sz="2000" i="1" dirty="0"/>
              <a:t>very expensive</a:t>
            </a:r>
          </a:p>
          <a:p>
            <a:pPr lvl="1"/>
            <a:r>
              <a:rPr lang="en-US" sz="2000" dirty="0"/>
              <a:t>XOR-rich logic pathological for SAT; deep counterexamples; single benchmarks with many counterexamples </a:t>
            </a:r>
          </a:p>
          <a:p>
            <a:r>
              <a:rPr lang="en-US" sz="2000" b="1" dirty="0"/>
              <a:t>29.6X faster average</a:t>
            </a:r>
            <a:r>
              <a:rPr lang="en-US" sz="2000" dirty="0"/>
              <a:t>, </a:t>
            </a:r>
            <a:r>
              <a:rPr lang="en-US" sz="2000" b="1" dirty="0"/>
              <a:t>up to 11808.3X faster </a:t>
            </a:r>
            <a:r>
              <a:rPr lang="en-US" sz="2000" dirty="0"/>
              <a:t>per trace</a:t>
            </a:r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824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7A19-1CC5-417B-AEF7-043FB6B0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Incomplete Range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D00C-3709-4DFD-A200-4947FDA8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0A7FA6-4F40-459D-998B-5D121543D4D1}"/>
              </a:ext>
            </a:extLst>
          </p:cNvPr>
          <p:cNvSpPr txBox="1">
            <a:spLocks/>
          </p:cNvSpPr>
          <p:nvPr/>
        </p:nvSpPr>
        <p:spPr>
          <a:xfrm>
            <a:off x="294468" y="5315920"/>
            <a:ext cx="11880456" cy="117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#SAT enumerations for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simple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(y axis) vs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improved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(x axis) range computation on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reducible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HWMCC cuts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2.2X average reduction, up to 129.0X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Much greater reduction for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irreducible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cuts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CA57F1-674D-41C1-BAD9-0B5B0875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19" y="728419"/>
            <a:ext cx="7491750" cy="44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2CE9-E2E1-4F5E-92C9-2FE57FE3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55166"/>
            <a:ext cx="11521639" cy="848134"/>
          </a:xfrm>
        </p:spPr>
        <p:txBody>
          <a:bodyPr>
            <a:normAutofit/>
          </a:bodyPr>
          <a:lstStyle/>
          <a:p>
            <a:r>
              <a:rPr lang="en-US" sz="3600" dirty="0"/>
              <a:t>Reparameterization without Logic Insertion: Summary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D810-902E-4710-94E4-EB8D374F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1177871"/>
            <a:ext cx="11704046" cy="5418238"/>
          </a:xfrm>
        </p:spPr>
        <p:txBody>
          <a:bodyPr>
            <a:noAutofit/>
          </a:bodyPr>
          <a:lstStyle/>
          <a:p>
            <a:r>
              <a:rPr lang="en-US" sz="2000" b="1" dirty="0"/>
              <a:t>Simplifies netlist by merging inputs to constants</a:t>
            </a:r>
            <a:endParaRPr lang="ru-RU" sz="2000" b="1" dirty="0"/>
          </a:p>
          <a:p>
            <a:pPr lvl="1"/>
            <a:r>
              <a:rPr lang="en-IN" sz="2000" i="1" dirty="0"/>
              <a:t>Efficiently yields a subset of reparameterization reductions</a:t>
            </a:r>
            <a:r>
              <a:rPr lang="en-IN" sz="2000" dirty="0"/>
              <a:t>, without expensive range computation and trace reconstruction</a:t>
            </a:r>
          </a:p>
          <a:p>
            <a:pPr lvl="1"/>
            <a:r>
              <a:rPr lang="en-IN" sz="2000" dirty="0"/>
              <a:t>Often used as a lossy </a:t>
            </a:r>
            <a:r>
              <a:rPr lang="en-IN" sz="2000" i="1" dirty="0" err="1"/>
              <a:t>preprocess</a:t>
            </a:r>
            <a:r>
              <a:rPr lang="en-IN" sz="2000" i="1" dirty="0"/>
              <a:t> to </a:t>
            </a:r>
            <a:r>
              <a:rPr lang="en-IN" sz="2000" dirty="0"/>
              <a:t>reparameterization, or </a:t>
            </a:r>
            <a:r>
              <a:rPr lang="en-IN" sz="2000" i="1" dirty="0"/>
              <a:t>interleaved with:</a:t>
            </a:r>
            <a:r>
              <a:rPr lang="en-IN" sz="2000" dirty="0"/>
              <a:t> more reduction with less runtime</a:t>
            </a:r>
            <a:endParaRPr lang="en-IN" sz="2000" b="1" dirty="0"/>
          </a:p>
          <a:p>
            <a:r>
              <a:rPr lang="en-IN" sz="2000" b="1" dirty="0"/>
              <a:t>Avoiding expensive range computations:</a:t>
            </a:r>
          </a:p>
          <a:p>
            <a:pPr lvl="1"/>
            <a:r>
              <a:rPr lang="en-IN" sz="2000" dirty="0"/>
              <a:t>Improved range-enumeration algorithm</a:t>
            </a:r>
          </a:p>
          <a:p>
            <a:pPr lvl="1"/>
            <a:r>
              <a:rPr lang="en-IN" sz="2000" dirty="0"/>
              <a:t>Use resource-constrained SAT queries of arbitrarily-large netlist cuts</a:t>
            </a:r>
          </a:p>
          <a:p>
            <a:pPr lvl="1"/>
            <a:r>
              <a:rPr lang="en-IN" sz="2000" i="1" dirty="0"/>
              <a:t>Not limited to small cuts as with truth-tables</a:t>
            </a:r>
          </a:p>
          <a:p>
            <a:pPr lvl="1"/>
            <a:r>
              <a:rPr lang="en-IN" sz="2000" dirty="0"/>
              <a:t>Often </a:t>
            </a:r>
            <a:r>
              <a:rPr lang="en-IN" sz="2000" b="1" dirty="0"/>
              <a:t>much more scalable </a:t>
            </a:r>
            <a:r>
              <a:rPr lang="en-IN" sz="2000" dirty="0"/>
              <a:t>than BDDs, especially for XOR-rich highly-controllable/dense-range cuts</a:t>
            </a:r>
          </a:p>
          <a:p>
            <a:pPr lvl="1"/>
            <a:r>
              <a:rPr lang="en-IN" sz="2000" dirty="0"/>
              <a:t>Use </a:t>
            </a:r>
            <a:r>
              <a:rPr lang="en-IN" sz="2000" i="1" dirty="0"/>
              <a:t>fast-and-lossy options to quickly yield most of the achievable reductions</a:t>
            </a:r>
          </a:p>
          <a:p>
            <a:pPr lvl="1"/>
            <a:r>
              <a:rPr lang="en-IN" sz="2000" dirty="0"/>
              <a:t>Aggressive options to yield reductions impractical with traditional reparameterization</a:t>
            </a:r>
          </a:p>
          <a:p>
            <a:r>
              <a:rPr lang="en-IN" sz="2000" b="1" dirty="0"/>
              <a:t>Trivial trace reconstruction:</a:t>
            </a:r>
            <a:r>
              <a:rPr lang="en-IN" sz="2000" dirty="0"/>
              <a:t> just propagate merged-to constant value for each merged input</a:t>
            </a:r>
          </a:p>
          <a:p>
            <a:pPr lvl="1"/>
            <a:r>
              <a:rPr lang="en-IN" sz="2000" dirty="0"/>
              <a:t>Obviate </a:t>
            </a:r>
            <a:r>
              <a:rPr lang="en-IN" sz="2000" i="1" dirty="0"/>
              <a:t>custom reduction orchestration </a:t>
            </a:r>
            <a:r>
              <a:rPr lang="en-IN" sz="2000" dirty="0"/>
              <a:t>for proving vs. bug-hunting to cope with slow trace reconstruction</a:t>
            </a:r>
          </a:p>
          <a:p>
            <a:pPr lvl="1"/>
            <a:r>
              <a:rPr lang="en-IN" sz="2000" dirty="0"/>
              <a:t>Enable bug-hunting to benefit from reparameterization, without trace reconstruction penalty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C16CEA1-DC89-4B94-908F-DF4B0D90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10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048A-4A53-44D4-8D77-1883FB23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7" y="97400"/>
            <a:ext cx="10515600" cy="724012"/>
          </a:xfrm>
        </p:spPr>
        <p:txBody>
          <a:bodyPr>
            <a:normAutofit/>
          </a:bodyPr>
          <a:lstStyle/>
          <a:p>
            <a:r>
              <a:rPr lang="en-US" sz="3600" dirty="0" err="1"/>
              <a:t>Unate</a:t>
            </a:r>
            <a:r>
              <a:rPr lang="en-US" sz="3600" dirty="0"/>
              <a:t> Functions</a:t>
            </a:r>
            <a:endParaRPr lang="en-I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27DDA-B7DB-40D2-8551-26CFEA4E7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9450" y="1022888"/>
                <a:ext cx="11742549" cy="5737711"/>
              </a:xfrm>
            </p:spPr>
            <p:txBody>
              <a:bodyPr>
                <a:noAutofit/>
              </a:bodyPr>
              <a:lstStyle/>
              <a:p>
                <a:r>
                  <a:rPr lang="en-IN" sz="2000" dirty="0"/>
                  <a:t>From literature: given a Boolean function </a:t>
                </a:r>
                <a14:m>
                  <m:oMath xmlns:m="http://schemas.openxmlformats.org/officeDocument/2006/math">
                    <m:r>
                      <a:rPr lang="en-IN" sz="2000" i="1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IN" sz="2000" dirty="0"/>
              </a:p>
              <a:p>
                <a:pPr lvl="1"/>
                <a:r>
                  <a:rPr lang="en-IN" sz="2000" i="1" dirty="0"/>
                  <a:t>x is </a:t>
                </a:r>
                <a:r>
                  <a:rPr lang="en-IN" sz="2000" b="1" i="1" dirty="0"/>
                  <a:t>positive </a:t>
                </a:r>
                <a:r>
                  <a:rPr lang="en-IN" sz="2000" b="1" i="1" dirty="0" err="1"/>
                  <a:t>unate</a:t>
                </a:r>
                <a:r>
                  <a:rPr lang="en-IN" sz="2000" dirty="0"/>
                  <a:t> if</a:t>
                </a:r>
                <a:r>
                  <a:rPr lang="en-I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b="0" i="1" smtClean="0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=1, 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sz="2000" i="1" smtClean="0">
                        <a:ea typeface="Cambria Math" panose="02040503050406030204" pitchFamily="18" charset="0"/>
                      </a:rPr>
                      <m:t>≥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𝐹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=0, 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/>
              </a:p>
              <a:p>
                <a:pPr lvl="1"/>
                <a:r>
                  <a:rPr lang="en-IN" sz="2000" i="1" dirty="0"/>
                  <a:t>x is </a:t>
                </a:r>
                <a:r>
                  <a:rPr lang="en-IN" sz="2000" b="1" i="1" dirty="0"/>
                  <a:t>negative </a:t>
                </a:r>
                <a:r>
                  <a:rPr lang="en-IN" sz="2000" b="1" i="1" dirty="0" err="1"/>
                  <a:t>unate</a:t>
                </a:r>
                <a:r>
                  <a:rPr lang="en-IN" sz="2000" b="1" i="1" dirty="0"/>
                  <a:t> </a:t>
                </a:r>
                <a:r>
                  <a:rPr lang="en-IN" sz="2000" dirty="0"/>
                  <a:t>if</a:t>
                </a:r>
                <a:r>
                  <a:rPr lang="en-I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b="0" i="1" smtClean="0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=0, 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sz="2000" i="1" smtClean="0">
                        <a:ea typeface="Cambria Math" panose="02040503050406030204" pitchFamily="18" charset="0"/>
                      </a:rPr>
                      <m:t>≥</m:t>
                    </m:r>
                    <m:r>
                      <a:rPr lang="en-IN" sz="2000" b="0" i="1" smtClean="0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b="0" i="1" smtClean="0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=1, 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IN" sz="20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IN" sz="2000" i="1" dirty="0"/>
                  <a:t>x is </a:t>
                </a:r>
                <a:r>
                  <a:rPr lang="en-IN" sz="2000" b="1" i="1" dirty="0"/>
                  <a:t>binate</a:t>
                </a:r>
                <a:r>
                  <a:rPr lang="en-IN" sz="2000" dirty="0"/>
                  <a:t> if neither positive nor negative </a:t>
                </a:r>
                <a:r>
                  <a:rPr lang="en-IN" sz="2000" dirty="0" err="1"/>
                  <a:t>unate</a:t>
                </a:r>
                <a:endParaRPr lang="en-IN" sz="2000" dirty="0"/>
              </a:p>
              <a:p>
                <a:r>
                  <a:rPr lang="en-IN" sz="2000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IN" sz="2000" b="0" i="1" smtClean="0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 ˅ ¬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sz="2000" b="0" i="1" smtClean="0"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x is positive </a:t>
                </a:r>
                <a:r>
                  <a:rPr lang="en-US" sz="2000" dirty="0" err="1"/>
                  <a:t>unate</a:t>
                </a:r>
                <a:r>
                  <a:rPr lang="en-US" sz="2000" dirty="0"/>
                  <a:t>, y is negative </a:t>
                </a:r>
                <a:r>
                  <a:rPr lang="en-US" sz="2000" dirty="0" err="1"/>
                  <a:t>unate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IN" sz="2000" b="0" i="1" smtClean="0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 ⊕ </m:t>
                        </m:r>
                        <m:r>
                          <a:rPr lang="en-IN" sz="2000" b="0" i="1" smtClean="0"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sz="2000" b="0" i="1" smtClean="0"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both x and y are binate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Adapting this definition to </a:t>
                </a:r>
                <a:r>
                  <a:rPr lang="en-US" sz="2000" b="1" dirty="0"/>
                  <a:t>combinational</a:t>
                </a:r>
                <a:r>
                  <a:rPr lang="en-US" sz="2000" dirty="0"/>
                  <a:t> netlists (i.e. no registers) is easy:</a:t>
                </a:r>
              </a:p>
              <a:p>
                <a:pPr lvl="1"/>
                <a:r>
                  <a:rPr lang="en-US" sz="2000" dirty="0"/>
                  <a:t>x is </a:t>
                </a:r>
                <a:r>
                  <a:rPr lang="en-US" sz="2000" b="1" i="1" dirty="0"/>
                  <a:t>positive </a:t>
                </a:r>
                <a:r>
                  <a:rPr lang="en-US" sz="2000" b="1" i="1" dirty="0" err="1"/>
                  <a:t>unate</a:t>
                </a:r>
                <a:r>
                  <a:rPr lang="en-US" sz="2000" dirty="0"/>
                  <a:t> if it is positive </a:t>
                </a:r>
                <a:r>
                  <a:rPr lang="en-US" sz="2000" dirty="0" err="1"/>
                  <a:t>unate</a:t>
                </a:r>
                <a:r>
                  <a:rPr lang="en-US" sz="2000" dirty="0"/>
                  <a:t> with respect to every property and constraint</a:t>
                </a:r>
              </a:p>
              <a:p>
                <a:pPr lvl="1"/>
                <a:r>
                  <a:rPr lang="en-US" sz="2000" dirty="0"/>
                  <a:t>x is </a:t>
                </a:r>
                <a:r>
                  <a:rPr lang="en-US" sz="2000" b="1" i="1" dirty="0"/>
                  <a:t>negatively </a:t>
                </a:r>
                <a:r>
                  <a:rPr lang="en-US" sz="2000" b="1" i="1" dirty="0" err="1"/>
                  <a:t>unate</a:t>
                </a:r>
                <a:r>
                  <a:rPr lang="en-US" sz="2000" dirty="0"/>
                  <a:t> if it is negatively </a:t>
                </a:r>
                <a:r>
                  <a:rPr lang="en-US" sz="2000" dirty="0" err="1"/>
                  <a:t>unate</a:t>
                </a:r>
                <a:r>
                  <a:rPr lang="en-US" sz="2000" dirty="0"/>
                  <a:t> with respect to every property and constraint</a:t>
                </a:r>
                <a:endParaRPr lang="en-US" sz="2000" b="1" dirty="0"/>
              </a:p>
              <a:p>
                <a:r>
                  <a:rPr lang="en-US" sz="2000" b="1" dirty="0"/>
                  <a:t>Theorem</a:t>
                </a:r>
                <a:r>
                  <a:rPr lang="en-US" sz="2000" dirty="0"/>
                  <a:t>: in a </a:t>
                </a:r>
                <a:r>
                  <a:rPr lang="en-US" sz="2000" b="1" dirty="0"/>
                  <a:t>combinational</a:t>
                </a:r>
                <a:r>
                  <a:rPr lang="en-US" sz="2000" dirty="0"/>
                  <a:t> netlist </a:t>
                </a:r>
              </a:p>
              <a:p>
                <a:pPr lvl="1"/>
                <a:r>
                  <a:rPr lang="en-IN" sz="2000" dirty="0">
                    <a:solidFill>
                      <a:prstClr val="black"/>
                    </a:solidFill>
                  </a:rPr>
                  <a:t>If x is positive </a:t>
                </a:r>
                <a:r>
                  <a:rPr lang="en-IN" sz="2000" dirty="0" err="1">
                    <a:solidFill>
                      <a:prstClr val="black"/>
                    </a:solidFill>
                  </a:rPr>
                  <a:t>unate</a:t>
                </a:r>
                <a:r>
                  <a:rPr lang="en-IN" sz="2000" dirty="0">
                    <a:solidFill>
                      <a:prstClr val="black"/>
                    </a:solidFill>
                  </a:rPr>
                  <a:t>, then x can be merged to 1</a:t>
                </a:r>
              </a:p>
              <a:p>
                <a:pPr lvl="1"/>
                <a:r>
                  <a:rPr lang="en-IN" sz="2000" dirty="0">
                    <a:solidFill>
                      <a:prstClr val="black"/>
                    </a:solidFill>
                  </a:rPr>
                  <a:t>If x is negative </a:t>
                </a:r>
                <a:r>
                  <a:rPr lang="en-IN" sz="2000" dirty="0" err="1">
                    <a:solidFill>
                      <a:prstClr val="black"/>
                    </a:solidFill>
                  </a:rPr>
                  <a:t>unate</a:t>
                </a:r>
                <a:r>
                  <a:rPr lang="en-IN" sz="2000" dirty="0">
                    <a:solidFill>
                      <a:prstClr val="black"/>
                    </a:solidFill>
                  </a:rPr>
                  <a:t>, then x can be merged to 0</a:t>
                </a:r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Trivially-fast trace reconstruction: propagate the merged-to constant value for each merged input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27DDA-B7DB-40D2-8551-26CFEA4E7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450" y="1022888"/>
                <a:ext cx="11742549" cy="5737711"/>
              </a:xfrm>
              <a:blipFill>
                <a:blip r:embed="rId2"/>
                <a:stretch>
                  <a:fillRect l="-467" t="-1169" b="-10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977F2-2DC8-46FB-8189-68C42B6F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048A-4A53-44D4-8D77-1883FB23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7" y="97400"/>
            <a:ext cx="11401096" cy="724012"/>
          </a:xfrm>
        </p:spPr>
        <p:txBody>
          <a:bodyPr>
            <a:normAutofit/>
          </a:bodyPr>
          <a:lstStyle/>
          <a:p>
            <a:r>
              <a:rPr lang="en-US" sz="3600" dirty="0"/>
              <a:t>Contribution 2: Leveraging </a:t>
            </a:r>
            <a:r>
              <a:rPr lang="en-US" sz="3600" dirty="0" err="1"/>
              <a:t>Unateness</a:t>
            </a:r>
            <a:r>
              <a:rPr lang="en-US" sz="3600" dirty="0"/>
              <a:t> in Sequential Netlists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7DDA-B7DB-40D2-8551-26CFEA4E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0" y="1022888"/>
            <a:ext cx="11260809" cy="5155969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prstClr val="black"/>
                </a:solidFill>
              </a:rPr>
              <a:t>For sequential netlists we consider the notation of </a:t>
            </a:r>
            <a:r>
              <a:rPr lang="en-IN" sz="2000" dirty="0" err="1">
                <a:solidFill>
                  <a:prstClr val="black"/>
                </a:solidFill>
              </a:rPr>
              <a:t>unateness</a:t>
            </a:r>
            <a:r>
              <a:rPr lang="en-IN" sz="2000" dirty="0">
                <a:solidFill>
                  <a:prstClr val="black"/>
                </a:solidFill>
              </a:rPr>
              <a:t> based on structural analysis across registers:</a:t>
            </a:r>
          </a:p>
          <a:p>
            <a:pPr lvl="1"/>
            <a:r>
              <a:rPr lang="en-IN" sz="2000" dirty="0">
                <a:solidFill>
                  <a:prstClr val="black"/>
                </a:solidFill>
              </a:rPr>
              <a:t>Let </a:t>
            </a:r>
            <a:r>
              <a:rPr lang="en-IN" sz="2000" i="1" dirty="0">
                <a:solidFill>
                  <a:prstClr val="black"/>
                </a:solidFill>
              </a:rPr>
              <a:t>x</a:t>
            </a:r>
            <a:r>
              <a:rPr lang="en-IN" sz="2000" dirty="0">
                <a:solidFill>
                  <a:prstClr val="black"/>
                </a:solidFill>
              </a:rPr>
              <a:t> be a primary input</a:t>
            </a:r>
          </a:p>
          <a:p>
            <a:pPr lvl="1"/>
            <a:r>
              <a:rPr lang="en-IN" sz="2000" dirty="0">
                <a:solidFill>
                  <a:prstClr val="black"/>
                </a:solidFill>
              </a:rPr>
              <a:t>x is called </a:t>
            </a:r>
            <a:r>
              <a:rPr lang="en-IN" sz="2000" b="1" i="1" dirty="0">
                <a:solidFill>
                  <a:prstClr val="black"/>
                </a:solidFill>
              </a:rPr>
              <a:t>sequentially positive </a:t>
            </a:r>
            <a:r>
              <a:rPr lang="en-IN" sz="2000" b="1" i="1" dirty="0" err="1">
                <a:solidFill>
                  <a:prstClr val="black"/>
                </a:solidFill>
              </a:rPr>
              <a:t>unate</a:t>
            </a:r>
            <a:r>
              <a:rPr lang="en-IN" sz="2000" dirty="0">
                <a:solidFill>
                  <a:prstClr val="black"/>
                </a:solidFill>
              </a:rPr>
              <a:t> if the number of inversions along every structural path (of any length) from </a:t>
            </a:r>
            <a:r>
              <a:rPr lang="en-IN" sz="2000" i="1" dirty="0">
                <a:solidFill>
                  <a:prstClr val="black"/>
                </a:solidFill>
              </a:rPr>
              <a:t>x</a:t>
            </a:r>
            <a:r>
              <a:rPr lang="en-IN" sz="2000" dirty="0">
                <a:solidFill>
                  <a:prstClr val="black"/>
                </a:solidFill>
              </a:rPr>
              <a:t> to every property and constraint is </a:t>
            </a:r>
            <a:r>
              <a:rPr lang="en-IN" sz="2000" b="1" i="1" dirty="0">
                <a:solidFill>
                  <a:prstClr val="black"/>
                </a:solidFill>
              </a:rPr>
              <a:t>even</a:t>
            </a:r>
            <a:endParaRPr lang="en-IN" sz="2000" i="1" dirty="0">
              <a:solidFill>
                <a:prstClr val="black"/>
              </a:solidFill>
            </a:endParaRPr>
          </a:p>
          <a:p>
            <a:pPr lvl="1"/>
            <a:r>
              <a:rPr lang="en-IN" sz="2000" dirty="0">
                <a:solidFill>
                  <a:prstClr val="black"/>
                </a:solidFill>
              </a:rPr>
              <a:t>x is called </a:t>
            </a:r>
            <a:r>
              <a:rPr lang="en-IN" sz="2000" b="1" i="1" dirty="0">
                <a:solidFill>
                  <a:prstClr val="black"/>
                </a:solidFill>
              </a:rPr>
              <a:t>sequentially negative </a:t>
            </a:r>
            <a:r>
              <a:rPr lang="en-IN" sz="2000" b="1" i="1" dirty="0" err="1">
                <a:solidFill>
                  <a:prstClr val="black"/>
                </a:solidFill>
              </a:rPr>
              <a:t>unate</a:t>
            </a:r>
            <a:r>
              <a:rPr lang="en-IN" sz="2000" dirty="0">
                <a:solidFill>
                  <a:prstClr val="black"/>
                </a:solidFill>
              </a:rPr>
              <a:t> if the number of inversions along every structural path (of any length) from </a:t>
            </a:r>
            <a:r>
              <a:rPr lang="en-IN" sz="2000" i="1" dirty="0">
                <a:solidFill>
                  <a:prstClr val="black"/>
                </a:solidFill>
              </a:rPr>
              <a:t>x</a:t>
            </a:r>
            <a:r>
              <a:rPr lang="en-IN" sz="2000" dirty="0">
                <a:solidFill>
                  <a:prstClr val="black"/>
                </a:solidFill>
              </a:rPr>
              <a:t> to every property and constraint is </a:t>
            </a:r>
            <a:r>
              <a:rPr lang="en-IN" sz="2000" b="1" i="1" dirty="0">
                <a:solidFill>
                  <a:prstClr val="black"/>
                </a:solidFill>
              </a:rPr>
              <a:t>odd</a:t>
            </a:r>
          </a:p>
          <a:p>
            <a:endParaRPr lang="en-IN" sz="2000" i="1" dirty="0">
              <a:solidFill>
                <a:prstClr val="black"/>
              </a:solidFill>
            </a:endParaRPr>
          </a:p>
          <a:p>
            <a:r>
              <a:rPr lang="en-IN" sz="2000" b="1" dirty="0">
                <a:solidFill>
                  <a:prstClr val="black"/>
                </a:solidFill>
              </a:rPr>
              <a:t>Theorem:</a:t>
            </a:r>
          </a:p>
          <a:p>
            <a:pPr lvl="1"/>
            <a:r>
              <a:rPr lang="en-IN" sz="2000" dirty="0">
                <a:solidFill>
                  <a:prstClr val="black"/>
                </a:solidFill>
              </a:rPr>
              <a:t>If x is sequentially positive </a:t>
            </a:r>
            <a:r>
              <a:rPr lang="en-IN" sz="2000" dirty="0" err="1">
                <a:solidFill>
                  <a:prstClr val="black"/>
                </a:solidFill>
              </a:rPr>
              <a:t>unate</a:t>
            </a:r>
            <a:r>
              <a:rPr lang="en-IN" sz="2000" dirty="0">
                <a:solidFill>
                  <a:prstClr val="black"/>
                </a:solidFill>
              </a:rPr>
              <a:t>, then x can be merged to 1</a:t>
            </a:r>
          </a:p>
          <a:p>
            <a:pPr lvl="1"/>
            <a:r>
              <a:rPr lang="en-IN" sz="2000" dirty="0">
                <a:solidFill>
                  <a:prstClr val="black"/>
                </a:solidFill>
              </a:rPr>
              <a:t>If x is sequentially negative </a:t>
            </a:r>
            <a:r>
              <a:rPr lang="en-IN" sz="2000" dirty="0" err="1">
                <a:solidFill>
                  <a:prstClr val="black"/>
                </a:solidFill>
              </a:rPr>
              <a:t>unate</a:t>
            </a:r>
            <a:r>
              <a:rPr lang="en-IN" sz="2000" dirty="0">
                <a:solidFill>
                  <a:prstClr val="black"/>
                </a:solidFill>
              </a:rPr>
              <a:t>, then x can be merged to 0</a:t>
            </a:r>
          </a:p>
          <a:p>
            <a:endParaRPr lang="en-IN" sz="2000" i="1" dirty="0">
              <a:solidFill>
                <a:prstClr val="black"/>
              </a:solidFill>
            </a:endParaRPr>
          </a:p>
          <a:p>
            <a:r>
              <a:rPr lang="en-IN" sz="2000" dirty="0">
                <a:solidFill>
                  <a:prstClr val="black"/>
                </a:solidFill>
              </a:rPr>
              <a:t>Again, trivially-fast trace reconstruction</a:t>
            </a:r>
          </a:p>
          <a:p>
            <a:pPr marL="0" indent="0">
              <a:buNone/>
            </a:pPr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977F2-2DC8-46FB-8189-68C42B6F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59B-FB6D-454E-B87F-150B6FB7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Motivation: Transformation Based Verification (TBV)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9EF2-80B6-498C-9547-16DD7E881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93" y="1073241"/>
            <a:ext cx="6160406" cy="5648234"/>
          </a:xfrm>
        </p:spPr>
        <p:txBody>
          <a:bodyPr>
            <a:noAutofit/>
          </a:bodyPr>
          <a:lstStyle/>
          <a:p>
            <a:r>
              <a:rPr lang="en-IN" sz="2000" b="1" dirty="0"/>
              <a:t>Reductions (transformations) are critical</a:t>
            </a:r>
            <a:r>
              <a:rPr lang="en-IN" sz="2000" dirty="0"/>
              <a:t> </a:t>
            </a:r>
            <a:r>
              <a:rPr lang="en-IN" sz="2000" b="1" dirty="0"/>
              <a:t>for scalable model checking</a:t>
            </a:r>
            <a:r>
              <a:rPr lang="en-IN" sz="2000" dirty="0"/>
              <a:t> in industrial applications</a:t>
            </a:r>
          </a:p>
          <a:p>
            <a:pPr lvl="1"/>
            <a:r>
              <a:rPr lang="en-IN" sz="2000" dirty="0"/>
              <a:t>Transform the netlist until tractable to solve</a:t>
            </a:r>
          </a:p>
          <a:p>
            <a:pPr lvl="1"/>
            <a:r>
              <a:rPr lang="en-IN" sz="2000" dirty="0"/>
              <a:t>Many different transformation algorithms: </a:t>
            </a:r>
            <a:r>
              <a:rPr lang="en-IN" sz="2000" b="1" dirty="0">
                <a:solidFill>
                  <a:srgbClr val="7030A0"/>
                </a:solidFill>
              </a:rPr>
              <a:t>input elimination techniques</a:t>
            </a:r>
            <a:r>
              <a:rPr lang="en-IN" sz="2000" dirty="0"/>
              <a:t>, retiming, phase abstraction, </a:t>
            </a:r>
            <a:r>
              <a:rPr lang="en-IN" sz="2000" dirty="0" err="1"/>
              <a:t>bitwidth</a:t>
            </a:r>
            <a:r>
              <a:rPr lang="en-IN" sz="2000" dirty="0"/>
              <a:t> reduction, equivalent gate merging, localization, …</a:t>
            </a:r>
          </a:p>
          <a:p>
            <a:pPr marL="457200" lvl="1" indent="0">
              <a:buNone/>
            </a:pPr>
            <a:endParaRPr lang="en-IN" sz="2000" dirty="0"/>
          </a:p>
          <a:p>
            <a:r>
              <a:rPr lang="en-IN" sz="2000" b="1" dirty="0"/>
              <a:t>Counterexamples must be consistent with the original design</a:t>
            </a:r>
          </a:p>
          <a:p>
            <a:pPr lvl="1"/>
            <a:r>
              <a:rPr lang="en-IN" sz="2000" b="1" dirty="0">
                <a:solidFill>
                  <a:srgbClr val="7030A0"/>
                </a:solidFill>
              </a:rPr>
              <a:t>Resource-intensive to reconstruct Semi-Formal traces</a:t>
            </a:r>
          </a:p>
          <a:p>
            <a:pPr lvl="1"/>
            <a:endParaRPr lang="en-IN" sz="2000" b="1" dirty="0">
              <a:solidFill>
                <a:srgbClr val="7030A0"/>
              </a:solidFill>
            </a:endParaRPr>
          </a:p>
          <a:p>
            <a:pPr lvl="1"/>
            <a:endParaRPr lang="en-IN" sz="20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IN" sz="2000" b="1" dirty="0">
              <a:solidFill>
                <a:srgbClr val="7030A0"/>
              </a:solidFill>
            </a:endParaRPr>
          </a:p>
          <a:p>
            <a:pPr lvl="1"/>
            <a:r>
              <a:rPr lang="en-IN" sz="2000" b="1" dirty="0"/>
              <a:t>In this work we present two new input elimination techniques with trivial trace reconstruction</a:t>
            </a:r>
          </a:p>
          <a:p>
            <a:pPr lvl="1"/>
            <a:endParaRPr lang="en-IN" sz="2000" b="1" dirty="0">
              <a:solidFill>
                <a:srgbClr val="C00000"/>
              </a:solidFill>
            </a:endParaRPr>
          </a:p>
          <a:p>
            <a:pPr lvl="2"/>
            <a:endParaRPr lang="en-IN" dirty="0"/>
          </a:p>
          <a:p>
            <a:pPr lvl="1"/>
            <a:endParaRPr lang="en-I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E41F2-031A-44E1-B8D8-5FE32E7E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7059" y="6356350"/>
            <a:ext cx="2743200" cy="365125"/>
          </a:xfrm>
        </p:spPr>
        <p:txBody>
          <a:bodyPr/>
          <a:lstStyle/>
          <a:p>
            <a:fld id="{F73B9FCE-AA9B-4A02-A062-C91A217777C2}" type="slidenum">
              <a:rPr lang="en-IN" smtClean="0"/>
              <a:t>2</a:t>
            </a:fld>
            <a:endParaRPr lang="en-IN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2027E2-A7C0-42D9-ABDD-4CD6B15ADD61}"/>
              </a:ext>
            </a:extLst>
          </p:cNvPr>
          <p:cNvGrpSpPr/>
          <p:nvPr/>
        </p:nvGrpSpPr>
        <p:grpSpPr>
          <a:xfrm>
            <a:off x="6278906" y="932143"/>
            <a:ext cx="5686394" cy="5627233"/>
            <a:chOff x="6278906" y="932143"/>
            <a:chExt cx="5686394" cy="5627233"/>
          </a:xfrm>
        </p:grpSpPr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461696BC-E7D5-4738-A9D5-FAA88949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224" y="2315775"/>
              <a:ext cx="5330748" cy="4092009"/>
            </a:xfrm>
            <a:prstGeom prst="rect">
              <a:avLst/>
            </a:prstGeom>
            <a:solidFill>
              <a:srgbClr val="DBDB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endParaRPr lang="en-US" altLang="en-US" sz="2000" b="1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C8E38B32-ECEF-46CD-8BFA-2AF29B97C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914" y="1897548"/>
              <a:ext cx="1574021" cy="276999"/>
            </a:xfrm>
            <a:prstGeom prst="roundRect">
              <a:avLst>
                <a:gd name="adj" fmla="val 6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0" hangingPunct="0">
                <a:spcAft>
                  <a:spcPts val="338"/>
                </a:spcAft>
                <a:buClr>
                  <a:srgbClr val="464646"/>
                </a:buClr>
                <a:buSzPct val="100000"/>
              </a:pPr>
              <a:r>
                <a:rPr lang="en-GB" altLang="en-US" sz="1800" b="1" dirty="0">
                  <a:solidFill>
                    <a:srgbClr val="464646"/>
                  </a:solidFill>
                  <a:latin typeface="+mj-lt"/>
                  <a:cs typeface="Arial" panose="020B0604020202020204" pitchFamily="34" charset="0"/>
                </a:rPr>
                <a:t>140,627 registers</a:t>
              </a:r>
            </a:p>
          </p:txBody>
        </p:sp>
        <p:sp>
          <p:nvSpPr>
            <p:cNvPr id="10" name="AutoShape 56">
              <a:extLst>
                <a:ext uri="{FF2B5EF4-FFF2-40B4-BE49-F238E27FC236}">
                  <a16:creationId xmlns:a16="http://schemas.microsoft.com/office/drawing/2014/main" id="{CDBB6BF9-F74C-4853-BC47-43B3BF73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797" y="932143"/>
              <a:ext cx="2088116" cy="951346"/>
            </a:xfrm>
            <a:prstGeom prst="flowChartMagneticDrum">
              <a:avLst/>
            </a:prstGeom>
            <a:solidFill>
              <a:srgbClr val="FFAD2C"/>
            </a:solidFill>
            <a:ln w="2556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250"/>
                </a:spcAft>
                <a:buClr>
                  <a:srgbClr val="000000"/>
                </a:buClr>
                <a:buSzPct val="100000"/>
              </a:pPr>
              <a:r>
                <a:rPr lang="en-GB" altLang="en-US" sz="18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Design + Driver + Checker</a:t>
              </a:r>
            </a:p>
          </p:txBody>
        </p:sp>
        <p:sp>
          <p:nvSpPr>
            <p:cNvPr id="12" name="Rectangle 58">
              <a:extLst>
                <a:ext uri="{FF2B5EF4-FFF2-40B4-BE49-F238E27FC236}">
                  <a16:creationId xmlns:a16="http://schemas.microsoft.com/office/drawing/2014/main" id="{9AF66FA8-3E57-476B-9747-55F53F3B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037" y="2506806"/>
              <a:ext cx="1651309" cy="975613"/>
            </a:xfrm>
            <a:prstGeom prst="rect">
              <a:avLst/>
            </a:prstGeom>
            <a:solidFill>
              <a:srgbClr val="1079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250"/>
                </a:spcAft>
                <a:buClr>
                  <a:srgbClr val="FFFFFF"/>
                </a:buClr>
                <a:buSzPct val="100000"/>
              </a:pPr>
              <a:r>
                <a:rPr lang="en-GB" altLang="en-US" sz="18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Combinational Optimization Engine</a:t>
              </a:r>
            </a:p>
          </p:txBody>
        </p:sp>
        <p:sp>
          <p:nvSpPr>
            <p:cNvPr id="13" name="Line 59">
              <a:extLst>
                <a:ext uri="{FF2B5EF4-FFF2-40B4-BE49-F238E27FC236}">
                  <a16:creationId xmlns:a16="http://schemas.microsoft.com/office/drawing/2014/main" id="{B87269EC-9433-4157-A3F5-967C8F1B3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7968" y="1660165"/>
              <a:ext cx="527503" cy="85269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>
                <a:latin typeface="+mj-lt"/>
              </a:endParaRPr>
            </a:p>
          </p:txBody>
        </p:sp>
        <p:sp>
          <p:nvSpPr>
            <p:cNvPr id="14" name="AutoShape 60">
              <a:extLst>
                <a:ext uri="{FF2B5EF4-FFF2-40B4-BE49-F238E27FC236}">
                  <a16:creationId xmlns:a16="http://schemas.microsoft.com/office/drawing/2014/main" id="{CCCB5548-6F1D-4E12-8A5C-7A7B0424C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097" y="3536315"/>
              <a:ext cx="1574021" cy="276999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0" hangingPunct="0">
                <a:spcAft>
                  <a:spcPts val="338"/>
                </a:spcAft>
                <a:buClr>
                  <a:srgbClr val="464646"/>
                </a:buClr>
                <a:buSzPct val="100000"/>
              </a:pPr>
              <a:r>
                <a:rPr lang="en-GB" altLang="en-US" sz="1800" b="1" dirty="0">
                  <a:solidFill>
                    <a:srgbClr val="464646"/>
                  </a:solidFill>
                  <a:latin typeface="+mj-lt"/>
                  <a:cs typeface="Arial" panose="020B0604020202020204" pitchFamily="34" charset="0"/>
                </a:rPr>
                <a:t>119,147 registers</a:t>
              </a:r>
            </a:p>
          </p:txBody>
        </p:sp>
        <p:sp>
          <p:nvSpPr>
            <p:cNvPr id="16" name="AutoShape 63">
              <a:extLst>
                <a:ext uri="{FF2B5EF4-FFF2-40B4-BE49-F238E27FC236}">
                  <a16:creationId xmlns:a16="http://schemas.microsoft.com/office/drawing/2014/main" id="{44CCACAD-F1E3-42C6-AF0A-29F9A872E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560" y="4836768"/>
              <a:ext cx="1574021" cy="276999"/>
            </a:xfrm>
            <a:prstGeom prst="roundRect">
              <a:avLst>
                <a:gd name="adj" fmla="val 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0" hangingPunct="0">
                <a:spcAft>
                  <a:spcPts val="338"/>
                </a:spcAft>
                <a:buClr>
                  <a:srgbClr val="464646"/>
                </a:buClr>
                <a:buSzPct val="100000"/>
              </a:pPr>
              <a:r>
                <a:rPr lang="en-GB" altLang="en-US" sz="1800" b="1" dirty="0">
                  <a:solidFill>
                    <a:srgbClr val="464646"/>
                  </a:solidFill>
                  <a:latin typeface="+mj-lt"/>
                  <a:cs typeface="Arial" panose="020B0604020202020204" pitchFamily="34" charset="0"/>
                </a:rPr>
                <a:t>100,902 registers</a:t>
              </a: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8531E76-1AA1-4490-B452-4AD4C33CB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749" y="4105094"/>
              <a:ext cx="1878467" cy="687127"/>
            </a:xfrm>
            <a:prstGeom prst="rect">
              <a:avLst/>
            </a:prstGeom>
            <a:solidFill>
              <a:srgbClr val="1079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250"/>
                </a:spcAft>
                <a:buClr>
                  <a:srgbClr val="FFFFFF"/>
                </a:buClr>
                <a:buSzPct val="100000"/>
              </a:pPr>
              <a:r>
                <a:rPr lang="en-GB" altLang="en-US" sz="18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Retiming Engine</a:t>
              </a:r>
            </a:p>
          </p:txBody>
        </p:sp>
        <p:sp>
          <p:nvSpPr>
            <p:cNvPr id="18" name="Line 65">
              <a:extLst>
                <a:ext uri="{FF2B5EF4-FFF2-40B4-BE49-F238E27FC236}">
                  <a16:creationId xmlns:a16="http://schemas.microsoft.com/office/drawing/2014/main" id="{18840AB2-73B6-45CD-AC66-3D2569237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3559" y="4802121"/>
              <a:ext cx="431172" cy="71519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 dirty="0">
                <a:latin typeface="+mj-lt"/>
              </a:endParaRPr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id="{BEE69FF4-8D6A-488C-863F-25BDF594F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830" y="5517314"/>
              <a:ext cx="1173637" cy="773094"/>
            </a:xfrm>
            <a:prstGeom prst="rect">
              <a:avLst/>
            </a:prstGeom>
            <a:solidFill>
              <a:srgbClr val="1079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250"/>
                </a:spcAft>
                <a:buClr>
                  <a:srgbClr val="FFFFFF"/>
                </a:buClr>
                <a:buSzPct val="100000"/>
              </a:pPr>
              <a:r>
                <a:rPr lang="en-GB" altLang="en-US" sz="18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IC3 Engine</a:t>
              </a:r>
            </a:p>
          </p:txBody>
        </p:sp>
        <p:sp>
          <p:nvSpPr>
            <p:cNvPr id="38" name="Line 87">
              <a:extLst>
                <a:ext uri="{FF2B5EF4-FFF2-40B4-BE49-F238E27FC236}">
                  <a16:creationId xmlns:a16="http://schemas.microsoft.com/office/drawing/2014/main" id="{459709F8-2F27-45E9-8E64-D62612403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6103" y="4806408"/>
              <a:ext cx="431173" cy="71090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>
                <a:latin typeface="+mj-lt"/>
              </a:endParaRP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AE06D84C-95B6-450F-BBE6-2F80A428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65164" y="5517313"/>
              <a:ext cx="1738049" cy="1042063"/>
              <a:chOff x="1703" y="2777"/>
              <a:chExt cx="1128" cy="678"/>
            </a:xfrm>
          </p:grpSpPr>
          <p:sp>
            <p:nvSpPr>
              <p:cNvPr id="40" name="Rectangle 89">
                <a:extLst>
                  <a:ext uri="{FF2B5EF4-FFF2-40B4-BE49-F238E27FC236}">
                    <a16:creationId xmlns:a16="http://schemas.microsoft.com/office/drawing/2014/main" id="{E0832A27-13DD-40D5-B5AD-89E6E1717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777"/>
                <a:ext cx="828" cy="503"/>
              </a:xfrm>
              <a:prstGeom prst="rect">
                <a:avLst/>
              </a:prstGeom>
              <a:solidFill>
                <a:srgbClr val="1079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defTabSz="519113"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 defTabSz="519113"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defTabSz="519113"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defTabSz="519113"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defTabSz="519113"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defTabSz="51911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defTabSz="51911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defTabSz="51911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defTabSz="51911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1036638" algn="l"/>
                    <a:tab pos="2073275" algn="l"/>
                    <a:tab pos="3109913" algn="l"/>
                    <a:tab pos="4146550" algn="l"/>
                    <a:tab pos="5181600" algn="l"/>
                    <a:tab pos="6218238" algn="l"/>
                    <a:tab pos="7254875" algn="l"/>
                    <a:tab pos="8294688" algn="l"/>
                    <a:tab pos="9331325" algn="l"/>
                    <a:tab pos="10367963" algn="l"/>
                    <a:tab pos="11404600" algn="l"/>
                  </a:tabLs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0" hangingPunct="0">
                  <a:spcAft>
                    <a:spcPts val="250"/>
                  </a:spcAft>
                  <a:buClr>
                    <a:srgbClr val="FFFFFF"/>
                  </a:buClr>
                  <a:buSzPct val="100000"/>
                </a:pPr>
                <a:r>
                  <a:rPr lang="en-GB" altLang="en-US" sz="18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Semi-Formal Engine</a:t>
                </a:r>
              </a:p>
            </p:txBody>
          </p:sp>
          <p:sp>
            <p:nvSpPr>
              <p:cNvPr id="41" name="AutoShape 90">
                <a:extLst>
                  <a:ext uri="{FF2B5EF4-FFF2-40B4-BE49-F238E27FC236}">
                    <a16:creationId xmlns:a16="http://schemas.microsoft.com/office/drawing/2014/main" id="{038245D2-2457-4FD3-AE07-A0DD5A5A3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" y="3302"/>
                <a:ext cx="1" cy="154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endParaRPr lang="en-US" altLang="en-US" sz="2000" b="1"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AutoShape 93">
              <a:extLst>
                <a:ext uri="{FF2B5EF4-FFF2-40B4-BE49-F238E27FC236}">
                  <a16:creationId xmlns:a16="http://schemas.microsoft.com/office/drawing/2014/main" id="{076D2701-0597-4349-B588-835FE6D8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906" y="4980630"/>
              <a:ext cx="1348" cy="21202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endParaRPr lang="en-US" altLang="en-US" sz="2000" b="1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6" name="Line 95">
              <a:extLst>
                <a:ext uri="{FF2B5EF4-FFF2-40B4-BE49-F238E27FC236}">
                  <a16:creationId xmlns:a16="http://schemas.microsoft.com/office/drawing/2014/main" id="{F251497F-BF87-4907-A29F-D673D1A18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18749" y="4785638"/>
              <a:ext cx="443754" cy="740816"/>
            </a:xfrm>
            <a:prstGeom prst="line">
              <a:avLst/>
            </a:prstGeom>
            <a:noFill/>
            <a:ln w="2556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 dirty="0">
                <a:latin typeface="+mj-lt"/>
              </a:endParaRPr>
            </a:p>
          </p:txBody>
        </p:sp>
        <p:sp>
          <p:nvSpPr>
            <p:cNvPr id="47" name="AutoShape 96">
              <a:extLst>
                <a:ext uri="{FF2B5EF4-FFF2-40B4-BE49-F238E27FC236}">
                  <a16:creationId xmlns:a16="http://schemas.microsoft.com/office/drawing/2014/main" id="{CED4E590-20E4-4E46-B6CC-93B6C818A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8587" y="987353"/>
              <a:ext cx="2097985" cy="913448"/>
            </a:xfrm>
            <a:prstGeom prst="hexagon">
              <a:avLst>
                <a:gd name="adj" fmla="val 84124"/>
                <a:gd name="vf" fmla="val 115470"/>
              </a:avLst>
            </a:prstGeom>
            <a:solidFill>
              <a:srgbClr val="DCDCDC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300"/>
                </a:spcAft>
                <a:buClr>
                  <a:srgbClr val="000000"/>
                </a:buClr>
                <a:buSzPct val="100000"/>
              </a:pPr>
              <a:r>
                <a:rPr lang="en-GB" altLang="en-US" sz="18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Trace </a:t>
              </a:r>
              <a:br>
                <a:rPr lang="en-GB" altLang="en-US" sz="18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en-GB" altLang="en-US" sz="18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on original design</a:t>
              </a:r>
            </a:p>
          </p:txBody>
        </p:sp>
        <p:sp>
          <p:nvSpPr>
            <p:cNvPr id="48" name="Line 59">
              <a:extLst>
                <a:ext uri="{FF2B5EF4-FFF2-40B4-BE49-F238E27FC236}">
                  <a16:creationId xmlns:a16="http://schemas.microsoft.com/office/drawing/2014/main" id="{AEDF1E02-ED11-48CF-81EE-3A95CFA00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9570" y="3482419"/>
              <a:ext cx="418148" cy="62267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>
                <a:latin typeface="+mj-lt"/>
              </a:endParaRPr>
            </a:p>
          </p:txBody>
        </p:sp>
        <p:sp>
          <p:nvSpPr>
            <p:cNvPr id="49" name="AutoShape 60">
              <a:extLst>
                <a:ext uri="{FF2B5EF4-FFF2-40B4-BE49-F238E27FC236}">
                  <a16:creationId xmlns:a16="http://schemas.microsoft.com/office/drawing/2014/main" id="{960CA8F9-F344-4643-8AEF-D05DE880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315" y="4561115"/>
              <a:ext cx="2097985" cy="830997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338"/>
                </a:spcAft>
                <a:buClr>
                  <a:srgbClr val="464646"/>
                </a:buClr>
                <a:buSzPct val="100000"/>
              </a:pPr>
              <a:r>
                <a:rPr lang="en-GB" altLang="en-US" sz="1800" b="1" dirty="0">
                  <a:latin typeface="+mj-lt"/>
                  <a:cs typeface="Arial" panose="020B0604020202020204" pitchFamily="34" charset="0"/>
                </a:rPr>
                <a:t>trace </a:t>
              </a:r>
              <a:br>
                <a:rPr lang="en-GB" altLang="en-US" sz="1800" b="1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800" b="1" dirty="0">
                  <a:latin typeface="+mj-lt"/>
                  <a:cs typeface="Arial" panose="020B0604020202020204" pitchFamily="34" charset="0"/>
                </a:rPr>
                <a:t>on </a:t>
              </a:r>
              <a:r>
                <a:rPr lang="en-GB" altLang="en-US" sz="1800" b="1" dirty="0" err="1">
                  <a:latin typeface="+mj-lt"/>
                  <a:cs typeface="Arial" panose="020B0604020202020204" pitchFamily="34" charset="0"/>
                </a:rPr>
                <a:t>optimized+retimed</a:t>
              </a:r>
              <a:r>
                <a:rPr lang="en-GB" altLang="en-US" sz="1800" b="1" dirty="0">
                  <a:latin typeface="+mj-lt"/>
                  <a:cs typeface="Arial" panose="020B0604020202020204" pitchFamily="34" charset="0"/>
                </a:rPr>
                <a:t> </a:t>
              </a:r>
              <a:br>
                <a:rPr lang="en-GB" altLang="en-US" sz="1800" b="1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800" b="1" dirty="0">
                  <a:latin typeface="+mj-lt"/>
                  <a:cs typeface="Arial" panose="020B0604020202020204" pitchFamily="34" charset="0"/>
                </a:rPr>
                <a:t>design</a:t>
              </a:r>
            </a:p>
          </p:txBody>
        </p:sp>
        <p:sp>
          <p:nvSpPr>
            <p:cNvPr id="51" name="Line 95">
              <a:extLst>
                <a:ext uri="{FF2B5EF4-FFF2-40B4-BE49-F238E27FC236}">
                  <a16:creationId xmlns:a16="http://schemas.microsoft.com/office/drawing/2014/main" id="{4175ECA3-B62F-4989-B870-552245CFC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65164" y="3459482"/>
              <a:ext cx="418148" cy="645611"/>
            </a:xfrm>
            <a:prstGeom prst="line">
              <a:avLst/>
            </a:prstGeom>
            <a:noFill/>
            <a:ln w="2556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 dirty="0">
                <a:latin typeface="+mj-lt"/>
              </a:endParaRPr>
            </a:p>
          </p:txBody>
        </p:sp>
        <p:sp>
          <p:nvSpPr>
            <p:cNvPr id="52" name="Line 95">
              <a:extLst>
                <a:ext uri="{FF2B5EF4-FFF2-40B4-BE49-F238E27FC236}">
                  <a16:creationId xmlns:a16="http://schemas.microsoft.com/office/drawing/2014/main" id="{AE75CA75-DA55-47CD-B5C6-A06A0A55C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2770" y="1577872"/>
              <a:ext cx="821961" cy="927169"/>
            </a:xfrm>
            <a:prstGeom prst="line">
              <a:avLst/>
            </a:prstGeom>
            <a:noFill/>
            <a:ln w="2556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b="1" dirty="0">
                <a:latin typeface="+mj-lt"/>
              </a:endParaRPr>
            </a:p>
          </p:txBody>
        </p:sp>
        <p:sp>
          <p:nvSpPr>
            <p:cNvPr id="54" name="AutoShape 60">
              <a:extLst>
                <a:ext uri="{FF2B5EF4-FFF2-40B4-BE49-F238E27FC236}">
                  <a16:creationId xmlns:a16="http://schemas.microsoft.com/office/drawing/2014/main" id="{9E22F19B-126A-4B79-83FF-F873C1BA2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2546" y="3445295"/>
              <a:ext cx="2097985" cy="553998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338"/>
                </a:spcAft>
                <a:buClr>
                  <a:srgbClr val="464646"/>
                </a:buClr>
                <a:buSzPct val="100000"/>
              </a:pPr>
              <a:r>
                <a:rPr lang="en-GB" altLang="en-US" sz="1800" b="1" dirty="0">
                  <a:latin typeface="+mj-lt"/>
                  <a:cs typeface="Arial" panose="020B0604020202020204" pitchFamily="34" charset="0"/>
                </a:rPr>
                <a:t>trace </a:t>
              </a:r>
              <a:br>
                <a:rPr lang="en-GB" altLang="en-US" sz="1800" b="1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800" b="1" dirty="0">
                  <a:latin typeface="+mj-lt"/>
                  <a:cs typeface="Arial" panose="020B0604020202020204" pitchFamily="34" charset="0"/>
                </a:rPr>
                <a:t>on optimized design</a:t>
              </a:r>
            </a:p>
          </p:txBody>
        </p:sp>
        <p:sp>
          <p:nvSpPr>
            <p:cNvPr id="57" name="AutoShape 53">
              <a:extLst>
                <a:ext uri="{FF2B5EF4-FFF2-40B4-BE49-F238E27FC236}">
                  <a16:creationId xmlns:a16="http://schemas.microsoft.com/office/drawing/2014/main" id="{54C98A78-E0D7-4F22-8A4D-B89AF1C10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5278" y="2505042"/>
              <a:ext cx="1633537" cy="307777"/>
            </a:xfrm>
            <a:prstGeom prst="roundRect">
              <a:avLst>
                <a:gd name="adj" fmla="val 37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519113"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5191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36638" algn="l"/>
                  <a:tab pos="2073275" algn="l"/>
                  <a:tab pos="3109913" algn="l"/>
                  <a:tab pos="4146550" algn="l"/>
                  <a:tab pos="5181600" algn="l"/>
                  <a:tab pos="6218238" algn="l"/>
                  <a:tab pos="7254875" algn="l"/>
                  <a:tab pos="8294688" algn="l"/>
                  <a:tab pos="9331325" algn="l"/>
                  <a:tab pos="10367963" algn="l"/>
                  <a:tab pos="11404600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hangingPunct="0">
                <a:spcAft>
                  <a:spcPts val="600"/>
                </a:spcAft>
                <a:buClr>
                  <a:srgbClr val="464646"/>
                </a:buClr>
                <a:buSzPct val="100000"/>
              </a:pPr>
              <a:r>
                <a:rPr lang="en-GB" altLang="en-US" sz="2000" b="1" dirty="0">
                  <a:latin typeface="+mj-lt"/>
                  <a:cs typeface="Arial" panose="020B0604020202020204" pitchFamily="34" charset="0"/>
                </a:rPr>
                <a:t>Model Checker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06C8BFC-285A-4AEC-B9C9-1B459255A01B}"/>
              </a:ext>
            </a:extLst>
          </p:cNvPr>
          <p:cNvSpPr txBox="1"/>
          <p:nvPr/>
        </p:nvSpPr>
        <p:spPr>
          <a:xfrm>
            <a:off x="570168" y="4975267"/>
            <a:ext cx="539577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We need more/new transformations</a:t>
            </a:r>
          </a:p>
          <a:p>
            <a:pPr algn="ctr"/>
            <a:r>
              <a:rPr lang="en-IN" sz="2000" dirty="0">
                <a:solidFill>
                  <a:schemeClr val="bg1"/>
                </a:solidFill>
              </a:rPr>
              <a:t>Especially taking trace reconstruction into account</a:t>
            </a:r>
          </a:p>
        </p:txBody>
      </p:sp>
    </p:spTree>
    <p:extLst>
      <p:ext uri="{BB962C8B-B14F-4D97-AF65-F5344CB8AC3E}">
        <p14:creationId xmlns:p14="http://schemas.microsoft.com/office/powerpoint/2010/main" val="255888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873C-D79D-4DB0-AAB9-ABA03119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Unateness</a:t>
            </a:r>
            <a:r>
              <a:rPr lang="en-IN" dirty="0"/>
              <a:t>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9CDDD-0515-487F-B55C-6925744A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20</a:t>
            </a:fld>
            <a:endParaRPr lang="en-I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B43DA5-5316-4438-8DFD-4C1F1A8EAB38}"/>
              </a:ext>
            </a:extLst>
          </p:cNvPr>
          <p:cNvGrpSpPr/>
          <p:nvPr/>
        </p:nvGrpSpPr>
        <p:grpSpPr>
          <a:xfrm>
            <a:off x="2205479" y="827806"/>
            <a:ext cx="4520013" cy="818818"/>
            <a:chOff x="2418829" y="4454608"/>
            <a:chExt cx="4520013" cy="81881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0D16088-4F9B-40FB-8C02-1F6EFA4AA583}"/>
                </a:ext>
              </a:extLst>
            </p:cNvPr>
            <p:cNvGrpSpPr/>
            <p:nvPr/>
          </p:nvGrpSpPr>
          <p:grpSpPr>
            <a:xfrm>
              <a:off x="6148708" y="4704084"/>
              <a:ext cx="134703" cy="123241"/>
              <a:chOff x="5802254" y="1917226"/>
              <a:chExt cx="221616" cy="187959"/>
            </a:xfrm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A21899E0-CE4D-4144-B094-2991B6FE7845}"/>
                  </a:ext>
                </a:extLst>
              </p:cNvPr>
              <p:cNvSpPr/>
              <p:nvPr/>
            </p:nvSpPr>
            <p:spPr>
              <a:xfrm rot="5400000">
                <a:off x="5775625" y="1943855"/>
                <a:ext cx="187959" cy="134702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6633C8E-C554-4685-84CE-3D5C70C0997E}"/>
                  </a:ext>
                </a:extLst>
              </p:cNvPr>
              <p:cNvSpPr/>
              <p:nvPr/>
            </p:nvSpPr>
            <p:spPr>
              <a:xfrm>
                <a:off x="5921105" y="1951119"/>
                <a:ext cx="102765" cy="1090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C9080AA-01D3-4464-A3BB-D9DF1139F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261" y="5048721"/>
              <a:ext cx="537972" cy="7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9AFF3E8-7163-4587-9977-E421DC6B07F7}"/>
                </a:ext>
              </a:extLst>
            </p:cNvPr>
            <p:cNvCxnSpPr>
              <a:cxnSpLocks/>
              <a:endCxn id="108" idx="3"/>
            </p:cNvCxnSpPr>
            <p:nvPr/>
          </p:nvCxnSpPr>
          <p:spPr>
            <a:xfrm>
              <a:off x="3693633" y="5023621"/>
              <a:ext cx="382320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1E84559-F522-410A-94D1-A0E89E6E7027}"/>
                </a:ext>
              </a:extLst>
            </p:cNvPr>
            <p:cNvCxnSpPr/>
            <p:nvPr/>
          </p:nvCxnSpPr>
          <p:spPr>
            <a:xfrm>
              <a:off x="5877651" y="4753538"/>
              <a:ext cx="272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20C881-AB0C-40B6-BDC9-385A0FD3744C}"/>
                </a:ext>
              </a:extLst>
            </p:cNvPr>
            <p:cNvCxnSpPr>
              <a:cxnSpLocks/>
            </p:cNvCxnSpPr>
            <p:nvPr/>
          </p:nvCxnSpPr>
          <p:spPr>
            <a:xfrm>
              <a:off x="5125281" y="4941170"/>
              <a:ext cx="395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FA11A5-F0CA-4E60-B744-FD5AF88CB50E}"/>
                </a:ext>
              </a:extLst>
            </p:cNvPr>
            <p:cNvCxnSpPr>
              <a:cxnSpLocks/>
            </p:cNvCxnSpPr>
            <p:nvPr/>
          </p:nvCxnSpPr>
          <p:spPr>
            <a:xfrm>
              <a:off x="4385651" y="5024706"/>
              <a:ext cx="429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52F3F1-90F1-40B6-B45F-C1F76678E198}"/>
                </a:ext>
              </a:extLst>
            </p:cNvPr>
            <p:cNvSpPr/>
            <p:nvPr/>
          </p:nvSpPr>
          <p:spPr>
            <a:xfrm flipH="1">
              <a:off x="4075953" y="4807682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310A7F5A-0400-4699-8ECA-CA5A5F8B03AA}"/>
                    </a:ext>
                  </a:extLst>
                </p:cNvPr>
                <p:cNvSpPr txBox="1"/>
                <p:nvPr/>
              </p:nvSpPr>
              <p:spPr>
                <a:xfrm>
                  <a:off x="4002409" y="4832670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310A7F5A-0400-4699-8ECA-CA5A5F8B03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409" y="4832670"/>
                  <a:ext cx="483081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9EC181-6C15-46CC-999D-55303FD29F09}"/>
                </a:ext>
              </a:extLst>
            </p:cNvPr>
            <p:cNvSpPr txBox="1"/>
            <p:nvPr/>
          </p:nvSpPr>
          <p:spPr>
            <a:xfrm flipH="1">
              <a:off x="2418829" y="4847422"/>
              <a:ext cx="28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x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7ADB2B1-84C8-4E3C-B125-935B84F1E38F}"/>
                </a:ext>
              </a:extLst>
            </p:cNvPr>
            <p:cNvSpPr/>
            <p:nvPr/>
          </p:nvSpPr>
          <p:spPr>
            <a:xfrm flipH="1">
              <a:off x="4815583" y="4800691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Partial Circle 116">
              <a:extLst>
                <a:ext uri="{FF2B5EF4-FFF2-40B4-BE49-F238E27FC236}">
                  <a16:creationId xmlns:a16="http://schemas.microsoft.com/office/drawing/2014/main" id="{D1EEE69B-D8C7-452C-B9BE-C88477D9E9FD}"/>
                </a:ext>
              </a:extLst>
            </p:cNvPr>
            <p:cNvSpPr/>
            <p:nvPr/>
          </p:nvSpPr>
          <p:spPr>
            <a:xfrm rot="10800000">
              <a:off x="5202698" y="4454608"/>
              <a:ext cx="674953" cy="597859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A822E45-4931-471A-BA33-076466F338AA}"/>
                    </a:ext>
                  </a:extLst>
                </p:cNvPr>
                <p:cNvSpPr txBox="1"/>
                <p:nvPr/>
              </p:nvSpPr>
              <p:spPr>
                <a:xfrm>
                  <a:off x="4742039" y="4832670"/>
                  <a:ext cx="371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A822E45-4931-471A-BA33-076466F33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039" y="4832670"/>
                  <a:ext cx="371473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78DBBA8-7DF9-4F81-9393-57858DC3F8F8}"/>
                </a:ext>
              </a:extLst>
            </p:cNvPr>
            <p:cNvSpPr txBox="1"/>
            <p:nvPr/>
          </p:nvSpPr>
          <p:spPr>
            <a:xfrm>
              <a:off x="6591524" y="4563412"/>
              <a:ext cx="347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CB26B6-9D78-419C-AE87-A17354F79AD7}"/>
                </a:ext>
              </a:extLst>
            </p:cNvPr>
            <p:cNvSpPr/>
            <p:nvPr/>
          </p:nvSpPr>
          <p:spPr>
            <a:xfrm flipH="1">
              <a:off x="3364751" y="4824614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FF26CE9-1CE1-43BF-B392-E50FA09DE620}"/>
                    </a:ext>
                  </a:extLst>
                </p:cNvPr>
                <p:cNvSpPr txBox="1"/>
                <p:nvPr/>
              </p:nvSpPr>
              <p:spPr>
                <a:xfrm>
                  <a:off x="3299678" y="4832669"/>
                  <a:ext cx="488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FF26CE9-1CE1-43BF-B392-E50FA09DE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9678" y="4832669"/>
                  <a:ext cx="4884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3F52053-AE26-4F40-8DEF-666BD831584B}"/>
                </a:ext>
              </a:extLst>
            </p:cNvPr>
            <p:cNvCxnSpPr/>
            <p:nvPr/>
          </p:nvCxnSpPr>
          <p:spPr>
            <a:xfrm>
              <a:off x="6283411" y="4753538"/>
              <a:ext cx="272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4C10DE7-2212-4D7B-B95E-748D36A67EA8}"/>
                </a:ext>
              </a:extLst>
            </p:cNvPr>
            <p:cNvGrpSpPr/>
            <p:nvPr/>
          </p:nvGrpSpPr>
          <p:grpSpPr>
            <a:xfrm>
              <a:off x="3222952" y="4987399"/>
              <a:ext cx="134703" cy="123241"/>
              <a:chOff x="5802254" y="1917226"/>
              <a:chExt cx="221616" cy="187959"/>
            </a:xfrm>
          </p:grpSpPr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FA0E0BE0-5019-4349-B5CB-9F7B517B6243}"/>
                  </a:ext>
                </a:extLst>
              </p:cNvPr>
              <p:cNvSpPr/>
              <p:nvPr/>
            </p:nvSpPr>
            <p:spPr>
              <a:xfrm rot="5400000">
                <a:off x="5775625" y="1943855"/>
                <a:ext cx="187959" cy="134702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FAA5AEC-77C9-4E7A-8B7F-CCB2E6697EB0}"/>
                  </a:ext>
                </a:extLst>
              </p:cNvPr>
              <p:cNvSpPr/>
              <p:nvPr/>
            </p:nvSpPr>
            <p:spPr>
              <a:xfrm>
                <a:off x="5921105" y="1951119"/>
                <a:ext cx="102765" cy="1090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28D504F-E5A0-4A70-8057-6E26131A0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0617" y="4594911"/>
              <a:ext cx="0" cy="429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8210ECF-F964-4242-AD89-5B1DDC0D8212}"/>
                </a:ext>
              </a:extLst>
            </p:cNvPr>
            <p:cNvCxnSpPr>
              <a:cxnSpLocks/>
            </p:cNvCxnSpPr>
            <p:nvPr/>
          </p:nvCxnSpPr>
          <p:spPr>
            <a:xfrm>
              <a:off x="4588112" y="4603452"/>
              <a:ext cx="949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6897C83-024F-4744-A1A9-37FE61D3C0E9}"/>
              </a:ext>
            </a:extLst>
          </p:cNvPr>
          <p:cNvSpPr txBox="1"/>
          <p:nvPr/>
        </p:nvSpPr>
        <p:spPr>
          <a:xfrm>
            <a:off x="422014" y="1043957"/>
            <a:ext cx="15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1: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22FE0B-91F7-4F31-8E97-208F129DA0FB}"/>
              </a:ext>
            </a:extLst>
          </p:cNvPr>
          <p:cNvSpPr txBox="1"/>
          <p:nvPr/>
        </p:nvSpPr>
        <p:spPr>
          <a:xfrm>
            <a:off x="750875" y="1887793"/>
            <a:ext cx="938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x</a:t>
            </a:r>
            <a:r>
              <a:rPr lang="en-US" sz="2000" dirty="0"/>
              <a:t> is sequentially positive </a:t>
            </a:r>
            <a:r>
              <a:rPr lang="en-US" sz="2000" dirty="0" err="1"/>
              <a:t>unate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However, </a:t>
            </a:r>
            <a:r>
              <a:rPr lang="en-US" sz="2000" i="1" dirty="0"/>
              <a:t>x</a:t>
            </a:r>
            <a:r>
              <a:rPr lang="en-US" sz="2000" dirty="0"/>
              <a:t> is not (</a:t>
            </a:r>
            <a:r>
              <a:rPr lang="en-US" sz="2000" dirty="0" err="1"/>
              <a:t>combinationally</a:t>
            </a:r>
            <a:r>
              <a:rPr lang="en-US" sz="2000" dirty="0"/>
              <a:t>) positive </a:t>
            </a:r>
            <a:r>
              <a:rPr lang="en-US" sz="2000" dirty="0" err="1"/>
              <a:t>unate</a:t>
            </a:r>
            <a:r>
              <a:rPr lang="en-US" sz="2000" dirty="0"/>
              <a:t> in </a:t>
            </a:r>
            <a:r>
              <a:rPr lang="en-US" sz="2000" i="1" dirty="0"/>
              <a:t>R</a:t>
            </a:r>
            <a:r>
              <a:rPr lang="en-US" sz="2000" i="1" baseline="-25000" dirty="0"/>
              <a:t>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merge </a:t>
            </a:r>
            <a:r>
              <a:rPr lang="en-US" sz="2000" i="1" dirty="0"/>
              <a:t>x</a:t>
            </a:r>
            <a:r>
              <a:rPr lang="en-US" sz="2000" dirty="0"/>
              <a:t> to </a:t>
            </a:r>
            <a:r>
              <a:rPr lang="en-US" sz="2000" i="1" dirty="0"/>
              <a:t>1</a:t>
            </a:r>
            <a:r>
              <a:rPr lang="en-US" sz="2000" dirty="0"/>
              <a:t> </a:t>
            </a:r>
            <a:endParaRPr lang="en-IL" sz="20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86E1B1B-1A67-4FC5-BD32-3E489EA6257C}"/>
              </a:ext>
            </a:extLst>
          </p:cNvPr>
          <p:cNvSpPr txBox="1"/>
          <p:nvPr/>
        </p:nvSpPr>
        <p:spPr>
          <a:xfrm>
            <a:off x="476759" y="3211588"/>
            <a:ext cx="15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2: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C57C-7323-4CAD-ABBB-1E719ADD81AF}"/>
              </a:ext>
            </a:extLst>
          </p:cNvPr>
          <p:cNvGrpSpPr/>
          <p:nvPr/>
        </p:nvGrpSpPr>
        <p:grpSpPr>
          <a:xfrm>
            <a:off x="2312317" y="2938898"/>
            <a:ext cx="4485607" cy="818818"/>
            <a:chOff x="1495143" y="3570032"/>
            <a:chExt cx="4485607" cy="81881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C99D5E2-A218-4CF6-B57A-9B13230969EF}"/>
                </a:ext>
              </a:extLst>
            </p:cNvPr>
            <p:cNvGrpSpPr/>
            <p:nvPr/>
          </p:nvGrpSpPr>
          <p:grpSpPr>
            <a:xfrm>
              <a:off x="5190616" y="3819508"/>
              <a:ext cx="134703" cy="123241"/>
              <a:chOff x="5802254" y="1917226"/>
              <a:chExt cx="221616" cy="187959"/>
            </a:xfrm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id="{32418CA2-E60E-4E75-8857-7EC294D505FC}"/>
                  </a:ext>
                </a:extLst>
              </p:cNvPr>
              <p:cNvSpPr/>
              <p:nvPr/>
            </p:nvSpPr>
            <p:spPr>
              <a:xfrm rot="5400000">
                <a:off x="5775625" y="1943855"/>
                <a:ext cx="187959" cy="134702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83EDF791-B53E-4905-9A4F-D5A24CA964F2}"/>
                  </a:ext>
                </a:extLst>
              </p:cNvPr>
              <p:cNvSpPr/>
              <p:nvPr/>
            </p:nvSpPr>
            <p:spPr>
              <a:xfrm>
                <a:off x="5921105" y="1951119"/>
                <a:ext cx="102765" cy="1090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9517E85-F1A7-4622-87B2-E11F5DC23BF8}"/>
                </a:ext>
              </a:extLst>
            </p:cNvPr>
            <p:cNvCxnSpPr>
              <a:cxnSpLocks/>
              <a:endCxn id="139" idx="3"/>
            </p:cNvCxnSpPr>
            <p:nvPr/>
          </p:nvCxnSpPr>
          <p:spPr>
            <a:xfrm>
              <a:off x="2735541" y="4139045"/>
              <a:ext cx="382320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E19F4E3-FB88-4BF8-829D-A865FC6A42AC}"/>
                </a:ext>
              </a:extLst>
            </p:cNvPr>
            <p:cNvCxnSpPr/>
            <p:nvPr/>
          </p:nvCxnSpPr>
          <p:spPr>
            <a:xfrm>
              <a:off x="4919559" y="3868962"/>
              <a:ext cx="272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DAF912C-3545-4A9B-86BC-A6DA2A58FB6C}"/>
                </a:ext>
              </a:extLst>
            </p:cNvPr>
            <p:cNvCxnSpPr>
              <a:cxnSpLocks/>
            </p:cNvCxnSpPr>
            <p:nvPr/>
          </p:nvCxnSpPr>
          <p:spPr>
            <a:xfrm>
              <a:off x="4167189" y="4056594"/>
              <a:ext cx="395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432F066-8D38-4C75-ACDE-A42407382161}"/>
                </a:ext>
              </a:extLst>
            </p:cNvPr>
            <p:cNvCxnSpPr>
              <a:cxnSpLocks/>
            </p:cNvCxnSpPr>
            <p:nvPr/>
          </p:nvCxnSpPr>
          <p:spPr>
            <a:xfrm>
              <a:off x="3427559" y="4140130"/>
              <a:ext cx="429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B0179AB-BECE-4E55-89D6-D96130CF7780}"/>
                </a:ext>
              </a:extLst>
            </p:cNvPr>
            <p:cNvSpPr/>
            <p:nvPr/>
          </p:nvSpPr>
          <p:spPr>
            <a:xfrm flipH="1">
              <a:off x="3117861" y="3923106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C0C380D8-B9F6-4D10-AEA2-A70794FA9B77}"/>
                    </a:ext>
                  </a:extLst>
                </p:cNvPr>
                <p:cNvSpPr txBox="1"/>
                <p:nvPr/>
              </p:nvSpPr>
              <p:spPr>
                <a:xfrm>
                  <a:off x="3044317" y="3948094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C0C380D8-B9F6-4D10-AEA2-A70794FA9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317" y="3948094"/>
                  <a:ext cx="48308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D083D1F-130F-4B4F-A601-86353C0FB39D}"/>
                </a:ext>
              </a:extLst>
            </p:cNvPr>
            <p:cNvSpPr txBox="1"/>
            <p:nvPr/>
          </p:nvSpPr>
          <p:spPr>
            <a:xfrm flipH="1">
              <a:off x="1495143" y="3945090"/>
              <a:ext cx="27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x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1F6C9CE-2A97-41B2-89FB-EC1ED5422595}"/>
                </a:ext>
              </a:extLst>
            </p:cNvPr>
            <p:cNvSpPr/>
            <p:nvPr/>
          </p:nvSpPr>
          <p:spPr>
            <a:xfrm flipH="1">
              <a:off x="3857491" y="3916115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3" name="Partial Circle 142">
              <a:extLst>
                <a:ext uri="{FF2B5EF4-FFF2-40B4-BE49-F238E27FC236}">
                  <a16:creationId xmlns:a16="http://schemas.microsoft.com/office/drawing/2014/main" id="{A778CB78-CD34-4344-AE3F-D663ACE63A17}"/>
                </a:ext>
              </a:extLst>
            </p:cNvPr>
            <p:cNvSpPr/>
            <p:nvPr/>
          </p:nvSpPr>
          <p:spPr>
            <a:xfrm rot="10800000">
              <a:off x="4244606" y="3570032"/>
              <a:ext cx="674953" cy="597859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3789C48-D851-4512-A182-25E26E5B8B2D}"/>
                    </a:ext>
                  </a:extLst>
                </p:cNvPr>
                <p:cNvSpPr txBox="1"/>
                <p:nvPr/>
              </p:nvSpPr>
              <p:spPr>
                <a:xfrm>
                  <a:off x="3783947" y="3948094"/>
                  <a:ext cx="371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3789C48-D851-4512-A182-25E26E5B8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3947" y="3948094"/>
                  <a:ext cx="371473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D0E305B-0BAD-4E46-8FDB-3A777066DF30}"/>
                </a:ext>
              </a:extLst>
            </p:cNvPr>
            <p:cNvSpPr txBox="1"/>
            <p:nvPr/>
          </p:nvSpPr>
          <p:spPr>
            <a:xfrm>
              <a:off x="5633432" y="3678836"/>
              <a:ext cx="347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7631F5C-A64A-4493-A119-1DE412FDCCEF}"/>
                </a:ext>
              </a:extLst>
            </p:cNvPr>
            <p:cNvSpPr/>
            <p:nvPr/>
          </p:nvSpPr>
          <p:spPr>
            <a:xfrm flipH="1">
              <a:off x="2406659" y="3940038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8AC0E52B-E1DD-4488-BC56-418AF09C387E}"/>
                    </a:ext>
                  </a:extLst>
                </p:cNvPr>
                <p:cNvSpPr txBox="1"/>
                <p:nvPr/>
              </p:nvSpPr>
              <p:spPr>
                <a:xfrm>
                  <a:off x="2341586" y="3948093"/>
                  <a:ext cx="488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8AC0E52B-E1DD-4488-BC56-418AF09C3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586" y="3948093"/>
                  <a:ext cx="48840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415E737-6646-497C-B794-E9D1247DCC3E}"/>
                </a:ext>
              </a:extLst>
            </p:cNvPr>
            <p:cNvCxnSpPr/>
            <p:nvPr/>
          </p:nvCxnSpPr>
          <p:spPr>
            <a:xfrm>
              <a:off x="5325319" y="3868962"/>
              <a:ext cx="272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C12018B-4A4B-41F7-8389-47224136E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2525" y="3710335"/>
              <a:ext cx="0" cy="429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5CF7BBC-8CE0-40FD-89DA-F311BAFEE32D}"/>
                </a:ext>
              </a:extLst>
            </p:cNvPr>
            <p:cNvCxnSpPr>
              <a:cxnSpLocks/>
            </p:cNvCxnSpPr>
            <p:nvPr/>
          </p:nvCxnSpPr>
          <p:spPr>
            <a:xfrm>
              <a:off x="3630020" y="3718876"/>
              <a:ext cx="949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9C1A8A0-5608-442E-9C02-E15E2264F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01504" y="4140130"/>
              <a:ext cx="615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E7EDB4F-3893-4BFC-AF1E-B1A7D8A09742}"/>
              </a:ext>
            </a:extLst>
          </p:cNvPr>
          <p:cNvSpPr txBox="1"/>
          <p:nvPr/>
        </p:nvSpPr>
        <p:spPr>
          <a:xfrm>
            <a:off x="764498" y="3941948"/>
            <a:ext cx="938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x</a:t>
            </a:r>
            <a:r>
              <a:rPr lang="en-US" sz="2000" dirty="0"/>
              <a:t> is sequentially negative </a:t>
            </a:r>
            <a:r>
              <a:rPr lang="en-US" sz="2000" dirty="0" err="1"/>
              <a:t>unate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merge </a:t>
            </a:r>
            <a:r>
              <a:rPr lang="en-US" sz="2000" i="1" dirty="0"/>
              <a:t>x</a:t>
            </a:r>
            <a:r>
              <a:rPr lang="en-US" sz="2000" dirty="0"/>
              <a:t> to </a:t>
            </a:r>
            <a:r>
              <a:rPr lang="en-US" sz="2000" i="1" dirty="0"/>
              <a:t>0</a:t>
            </a:r>
            <a:r>
              <a:rPr lang="en-US" sz="2000" dirty="0"/>
              <a:t> </a:t>
            </a:r>
            <a:endParaRPr lang="en-IL" sz="2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6C94075-FE29-4F49-9007-2236BEEBE542}"/>
              </a:ext>
            </a:extLst>
          </p:cNvPr>
          <p:cNvSpPr txBox="1"/>
          <p:nvPr/>
        </p:nvSpPr>
        <p:spPr>
          <a:xfrm>
            <a:off x="422014" y="4819543"/>
            <a:ext cx="15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3: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93CACB0-0687-43A2-A32D-1269B1B4C0C2}"/>
              </a:ext>
            </a:extLst>
          </p:cNvPr>
          <p:cNvSpPr txBox="1"/>
          <p:nvPr/>
        </p:nvSpPr>
        <p:spPr>
          <a:xfrm>
            <a:off x="774614" y="5745101"/>
            <a:ext cx="938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Paths from x to P exist both with an even and an odd number of inversions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x</a:t>
            </a:r>
            <a:r>
              <a:rPr lang="en-US" sz="2000" dirty="0"/>
              <a:t> is sequentially binate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can’t merge </a:t>
            </a:r>
            <a:endParaRPr lang="en-IL" sz="2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9303BE-A28C-4F8B-B734-B2F7731A04F8}"/>
              </a:ext>
            </a:extLst>
          </p:cNvPr>
          <p:cNvGrpSpPr/>
          <p:nvPr/>
        </p:nvGrpSpPr>
        <p:grpSpPr>
          <a:xfrm>
            <a:off x="2317484" y="4749616"/>
            <a:ext cx="4485607" cy="818818"/>
            <a:chOff x="2266317" y="5258192"/>
            <a:chExt cx="4485607" cy="818818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87E99A9-7889-4DD4-920B-2B6379F97B33}"/>
                </a:ext>
              </a:extLst>
            </p:cNvPr>
            <p:cNvGrpSpPr/>
            <p:nvPr/>
          </p:nvGrpSpPr>
          <p:grpSpPr>
            <a:xfrm>
              <a:off x="5961790" y="5507668"/>
              <a:ext cx="134703" cy="123241"/>
              <a:chOff x="5802254" y="1917226"/>
              <a:chExt cx="221616" cy="187959"/>
            </a:xfrm>
          </p:grpSpPr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1A966A4F-C147-45DF-8FE9-0AB562C9B11F}"/>
                  </a:ext>
                </a:extLst>
              </p:cNvPr>
              <p:cNvSpPr/>
              <p:nvPr/>
            </p:nvSpPr>
            <p:spPr>
              <a:xfrm rot="5400000">
                <a:off x="5775625" y="1943855"/>
                <a:ext cx="187959" cy="134702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77EDA7C-FDF7-4291-AF95-9E5019F9E4B5}"/>
                  </a:ext>
                </a:extLst>
              </p:cNvPr>
              <p:cNvSpPr/>
              <p:nvPr/>
            </p:nvSpPr>
            <p:spPr>
              <a:xfrm>
                <a:off x="5921105" y="1951119"/>
                <a:ext cx="102765" cy="1090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E592340-CEC6-4CEE-9133-06369E8C98C4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>
              <a:off x="3506715" y="5827205"/>
              <a:ext cx="382320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3D06D56-0161-46D9-8291-E5F3ABD69AA0}"/>
                </a:ext>
              </a:extLst>
            </p:cNvPr>
            <p:cNvCxnSpPr/>
            <p:nvPr/>
          </p:nvCxnSpPr>
          <p:spPr>
            <a:xfrm>
              <a:off x="5690733" y="5557122"/>
              <a:ext cx="272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1C792DA-73E0-440E-AC16-1411F9AE44CD}"/>
                </a:ext>
              </a:extLst>
            </p:cNvPr>
            <p:cNvCxnSpPr>
              <a:cxnSpLocks/>
            </p:cNvCxnSpPr>
            <p:nvPr/>
          </p:nvCxnSpPr>
          <p:spPr>
            <a:xfrm>
              <a:off x="4938363" y="5744754"/>
              <a:ext cx="395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8A1B3A-1463-4593-AFD5-FFEE52D14F21}"/>
                </a:ext>
              </a:extLst>
            </p:cNvPr>
            <p:cNvCxnSpPr>
              <a:cxnSpLocks/>
            </p:cNvCxnSpPr>
            <p:nvPr/>
          </p:nvCxnSpPr>
          <p:spPr>
            <a:xfrm>
              <a:off x="4198733" y="5828290"/>
              <a:ext cx="429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586356B-E31C-4058-9CC1-749AB398F23E}"/>
                </a:ext>
              </a:extLst>
            </p:cNvPr>
            <p:cNvSpPr/>
            <p:nvPr/>
          </p:nvSpPr>
          <p:spPr>
            <a:xfrm flipH="1">
              <a:off x="3889035" y="5611266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9CE329C4-DFA7-4CB0-9493-06507C1FA58F}"/>
                    </a:ext>
                  </a:extLst>
                </p:cNvPr>
                <p:cNvSpPr txBox="1"/>
                <p:nvPr/>
              </p:nvSpPr>
              <p:spPr>
                <a:xfrm>
                  <a:off x="3815491" y="5636254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9CE329C4-DFA7-4CB0-9493-06507C1FA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491" y="5636254"/>
                  <a:ext cx="4830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CE36025-B5BC-413A-BAF6-0D53EBD0D4B3}"/>
                </a:ext>
              </a:extLst>
            </p:cNvPr>
            <p:cNvSpPr txBox="1"/>
            <p:nvPr/>
          </p:nvSpPr>
          <p:spPr>
            <a:xfrm flipH="1">
              <a:off x="2266317" y="5633250"/>
              <a:ext cx="27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x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973E38F-CA33-4F09-94DC-730DECB8A881}"/>
                </a:ext>
              </a:extLst>
            </p:cNvPr>
            <p:cNvSpPr/>
            <p:nvPr/>
          </p:nvSpPr>
          <p:spPr>
            <a:xfrm flipH="1">
              <a:off x="4628665" y="5604275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0" name="Partial Circle 169">
              <a:extLst>
                <a:ext uri="{FF2B5EF4-FFF2-40B4-BE49-F238E27FC236}">
                  <a16:creationId xmlns:a16="http://schemas.microsoft.com/office/drawing/2014/main" id="{E6F55141-479A-438F-984C-FF5690B05D0D}"/>
                </a:ext>
              </a:extLst>
            </p:cNvPr>
            <p:cNvSpPr/>
            <p:nvPr/>
          </p:nvSpPr>
          <p:spPr>
            <a:xfrm rot="10800000">
              <a:off x="5015780" y="5258192"/>
              <a:ext cx="674953" cy="597859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34644BD-1177-4BCD-86E9-73A36F74BFED}"/>
                    </a:ext>
                  </a:extLst>
                </p:cNvPr>
                <p:cNvSpPr txBox="1"/>
                <p:nvPr/>
              </p:nvSpPr>
              <p:spPr>
                <a:xfrm>
                  <a:off x="4555121" y="5636254"/>
                  <a:ext cx="371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34644BD-1177-4BCD-86E9-73A36F74B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21" y="5636254"/>
                  <a:ext cx="371473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4E0985E-4879-4EBD-A82E-A55B9FCBA9E6}"/>
                </a:ext>
              </a:extLst>
            </p:cNvPr>
            <p:cNvSpPr txBox="1"/>
            <p:nvPr/>
          </p:nvSpPr>
          <p:spPr>
            <a:xfrm>
              <a:off x="6404606" y="5366996"/>
              <a:ext cx="347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02FF161-83EC-4882-A7BA-A1C376588289}"/>
                </a:ext>
              </a:extLst>
            </p:cNvPr>
            <p:cNvSpPr/>
            <p:nvPr/>
          </p:nvSpPr>
          <p:spPr>
            <a:xfrm flipH="1">
              <a:off x="3177833" y="5628198"/>
              <a:ext cx="309698" cy="448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EEFF1506-C251-44FD-B916-4BC81D910639}"/>
                    </a:ext>
                  </a:extLst>
                </p:cNvPr>
                <p:cNvSpPr txBox="1"/>
                <p:nvPr/>
              </p:nvSpPr>
              <p:spPr>
                <a:xfrm>
                  <a:off x="3112760" y="5636253"/>
                  <a:ext cx="488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EEFF1506-C251-44FD-B916-4BC81D910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760" y="5636253"/>
                  <a:ext cx="48840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FD88CEE-12D5-4DD9-8783-27AFD1369D5B}"/>
                </a:ext>
              </a:extLst>
            </p:cNvPr>
            <p:cNvCxnSpPr/>
            <p:nvPr/>
          </p:nvCxnSpPr>
          <p:spPr>
            <a:xfrm>
              <a:off x="6096493" y="5557122"/>
              <a:ext cx="272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E404D0B-308C-428C-BDAB-197C35C4B7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3699" y="5398495"/>
              <a:ext cx="0" cy="429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C535FA0-95EF-4485-88CC-CB83F0CD40BC}"/>
                </a:ext>
              </a:extLst>
            </p:cNvPr>
            <p:cNvCxnSpPr>
              <a:cxnSpLocks/>
            </p:cNvCxnSpPr>
            <p:nvPr/>
          </p:nvCxnSpPr>
          <p:spPr>
            <a:xfrm>
              <a:off x="4401194" y="5407036"/>
              <a:ext cx="3376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F1B9D0D-439E-47A9-86ED-FDDA241AAA8A}"/>
                </a:ext>
              </a:extLst>
            </p:cNvPr>
            <p:cNvCxnSpPr>
              <a:cxnSpLocks/>
            </p:cNvCxnSpPr>
            <p:nvPr/>
          </p:nvCxnSpPr>
          <p:spPr>
            <a:xfrm>
              <a:off x="2572678" y="5828290"/>
              <a:ext cx="615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7E7D982-051B-4C3A-95FC-D0FBCD90407E}"/>
                </a:ext>
              </a:extLst>
            </p:cNvPr>
            <p:cNvCxnSpPr>
              <a:cxnSpLocks/>
              <a:stCxn id="185" idx="6"/>
            </p:cNvCxnSpPr>
            <p:nvPr/>
          </p:nvCxnSpPr>
          <p:spPr>
            <a:xfrm>
              <a:off x="4866395" y="5389363"/>
              <a:ext cx="475289" cy="9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867B387C-0D5C-4BF6-B08D-C1F58364234D}"/>
                </a:ext>
              </a:extLst>
            </p:cNvPr>
            <p:cNvGrpSpPr/>
            <p:nvPr/>
          </p:nvGrpSpPr>
          <p:grpSpPr>
            <a:xfrm>
              <a:off x="4731692" y="5331386"/>
              <a:ext cx="134703" cy="123241"/>
              <a:chOff x="5802254" y="1917226"/>
              <a:chExt cx="221616" cy="187959"/>
            </a:xfrm>
          </p:grpSpPr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EC9456F3-87C4-4D24-B862-284EE4907B21}"/>
                  </a:ext>
                </a:extLst>
              </p:cNvPr>
              <p:cNvSpPr/>
              <p:nvPr/>
            </p:nvSpPr>
            <p:spPr>
              <a:xfrm rot="5400000">
                <a:off x="5775625" y="1943855"/>
                <a:ext cx="187959" cy="134702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EF5D413B-A659-4B85-B48F-2F50856E5A20}"/>
                  </a:ext>
                </a:extLst>
              </p:cNvPr>
              <p:cNvSpPr/>
              <p:nvPr/>
            </p:nvSpPr>
            <p:spPr>
              <a:xfrm>
                <a:off x="5921105" y="1951119"/>
                <a:ext cx="102765" cy="1090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66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048A-4A53-44D4-8D77-1883FB23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19910"/>
            <a:ext cx="10888851" cy="597860"/>
          </a:xfrm>
        </p:spPr>
        <p:txBody>
          <a:bodyPr>
            <a:normAutofit fontScale="90000"/>
          </a:bodyPr>
          <a:lstStyle/>
          <a:p>
            <a:r>
              <a:rPr lang="en-US" dirty="0"/>
              <a:t>Sequentially-</a:t>
            </a:r>
            <a:r>
              <a:rPr lang="en-US" dirty="0" err="1"/>
              <a:t>Unate</a:t>
            </a:r>
            <a:r>
              <a:rPr lang="en-US" dirty="0"/>
              <a:t> Input Reduction (SUR)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7DDA-B7DB-40D2-8551-26CFEA4E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716688"/>
            <a:ext cx="11262102" cy="6226553"/>
          </a:xfrm>
        </p:spPr>
        <p:txBody>
          <a:bodyPr>
            <a:normAutofit/>
          </a:bodyPr>
          <a:lstStyle/>
          <a:p>
            <a:r>
              <a:rPr lang="en-IN" sz="2000" dirty="0"/>
              <a:t>Analysing (structurally) the polarity on each path from an input to each property, across latches/registers</a:t>
            </a:r>
          </a:p>
          <a:p>
            <a:r>
              <a:rPr lang="en-IN" sz="2000" dirty="0"/>
              <a:t>Linear-time algorithm; any input affecting properties/constraints in “at most one polarity” is sequentially-</a:t>
            </a:r>
            <a:r>
              <a:rPr lang="en-IN" sz="2000" dirty="0" err="1"/>
              <a:t>unate</a:t>
            </a:r>
            <a:r>
              <a:rPr lang="en-IN" sz="2000" dirty="0"/>
              <a:t> and reducible</a:t>
            </a:r>
          </a:p>
          <a:p>
            <a:endParaRPr lang="en-IN" sz="1600" dirty="0">
              <a:latin typeface="Consolas" panose="020B0609020204030204" pitchFamily="49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IN" sz="1600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sequentiallyUnateInputReduction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(netlist N)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for each property and constraint gate g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IN" sz="1600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markPolarityAIG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(g, positive)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for each input x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if </a:t>
            </a:r>
            <a:r>
              <a:rPr lang="en-IN" sz="1600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getPolarity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(x) ≠ {positive, negative} then  </a:t>
            </a:r>
            <a:r>
              <a:rPr lang="en-IN" sz="1600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x is sequentially-</a:t>
            </a:r>
            <a:r>
              <a:rPr lang="en-IN" sz="1600" dirty="0" err="1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unate</a:t>
            </a:r>
            <a:endParaRPr lang="en-IN" sz="1600" dirty="0">
              <a:solidFill>
                <a:srgbClr val="7030A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merge x to (</a:t>
            </a:r>
            <a:r>
              <a:rPr lang="en-IN" sz="1600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getPolarity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(x) ≡ {positive}) ? </a:t>
            </a:r>
            <a:r>
              <a:rPr lang="en-IN" sz="1600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constant_ONE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: </a:t>
            </a:r>
            <a:r>
              <a:rPr lang="en-IN" sz="1600" dirty="0" err="1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constant_ZERO</a:t>
            </a:r>
            <a:endParaRPr lang="en-IN" sz="1600" dirty="0">
              <a:solidFill>
                <a:prstClr val="black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rabicParenR"/>
            </a:pPr>
            <a:endParaRPr lang="en-IN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markPolarityAIG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(gate g, polarity p) 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 if 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isInverted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(g) then p ←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¬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p;  g</a:t>
            </a:r>
            <a:r>
              <a:rPr lang="en-IN" sz="1600" dirty="0">
                <a:solidFill>
                  <a:prstClr val="black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← 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uninvert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(g)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 if 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getPolarity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(g) covers p then return   </a:t>
            </a:r>
            <a:r>
              <a:rPr lang="en-IN" sz="1600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already marked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addPolarity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(g, p)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for each gate-input 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of g</a:t>
            </a:r>
          </a:p>
          <a:p>
            <a:pPr marL="342900" indent="-342900">
              <a:buFont typeface="+mj-lt"/>
              <a:buAutoNum type="arabicParenR"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 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markPolarityAIG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, p)</a:t>
            </a:r>
          </a:p>
          <a:p>
            <a:pPr marL="342900" indent="-342900">
              <a:buFont typeface="+mj-lt"/>
              <a:buAutoNum type="arabicParenR"/>
            </a:pPr>
            <a:endParaRPr lang="en-IN" sz="15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977F2-2DC8-46FB-8189-68C42B6F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89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D928-740D-4365-B031-63FFAF5F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11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dirty="0"/>
              <a:t>Verification Speedup with SUR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C70031-9FBC-4239-97FA-8F08289AD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95656"/>
              </p:ext>
            </p:extLst>
          </p:nvPr>
        </p:nvGraphicFramePr>
        <p:xfrm>
          <a:off x="469767" y="1764811"/>
          <a:ext cx="5063414" cy="339280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095884086"/>
                    </a:ext>
                  </a:extLst>
                </a:gridCol>
                <a:gridCol w="609224">
                  <a:extLst>
                    <a:ext uri="{9D8B030D-6E8A-4147-A177-3AD203B41FA5}">
                      <a16:colId xmlns:a16="http://schemas.microsoft.com/office/drawing/2014/main" val="2836695745"/>
                    </a:ext>
                  </a:extLst>
                </a:gridCol>
                <a:gridCol w="609224">
                  <a:extLst>
                    <a:ext uri="{9D8B030D-6E8A-4147-A177-3AD203B41FA5}">
                      <a16:colId xmlns:a16="http://schemas.microsoft.com/office/drawing/2014/main" val="2097407831"/>
                    </a:ext>
                  </a:extLst>
                </a:gridCol>
                <a:gridCol w="774222">
                  <a:extLst>
                    <a:ext uri="{9D8B030D-6E8A-4147-A177-3AD203B41FA5}">
                      <a16:colId xmlns:a16="http://schemas.microsoft.com/office/drawing/2014/main" val="3325311698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3459074881"/>
                    </a:ext>
                  </a:extLst>
                </a:gridCol>
                <a:gridCol w="713934">
                  <a:extLst>
                    <a:ext uri="{9D8B030D-6E8A-4147-A177-3AD203B41FA5}">
                      <a16:colId xmlns:a16="http://schemas.microsoft.com/office/drawing/2014/main" val="560515341"/>
                    </a:ext>
                  </a:extLst>
                </a:gridCol>
                <a:gridCol w="1015373">
                  <a:extLst>
                    <a:ext uri="{9D8B030D-6E8A-4147-A177-3AD203B41FA5}">
                      <a16:colId xmlns:a16="http://schemas.microsoft.com/office/drawing/2014/main" val="29206455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Benchmark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Inputs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 Ands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</a:rPr>
                        <a:t>Unate</a:t>
                      </a:r>
                      <a:r>
                        <a:rPr lang="en-IN" sz="1100" u="none" strike="noStrike" dirty="0">
                          <a:effectLst/>
                        </a:rPr>
                        <a:t> Inputs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</a:rPr>
                        <a:t>Unate</a:t>
                      </a:r>
                      <a:br>
                        <a:rPr lang="en-IN" sz="1100" u="none" strike="noStrike" dirty="0">
                          <a:effectLst/>
                        </a:rPr>
                      </a:br>
                      <a:r>
                        <a:rPr lang="en-IN" sz="1100" u="none" strike="noStrike" dirty="0">
                          <a:effectLst/>
                        </a:rPr>
                        <a:t> Ands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 Solving Time (sec)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 Reduced Solving Time (sec)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16084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oski2ub5i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13231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174682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12250.4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2908.4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36079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6s429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13335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419135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9994.1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2930.4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92618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oski4ui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11836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122438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11153.8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8950.5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6852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oski5ui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3175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24689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7627.5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6917.7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54419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6s301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1048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101655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1046.1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647.9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00121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6s115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1966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121473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44545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831.5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8205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bob1u05cu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17647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248.7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115.9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92214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mentorbm1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24996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93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711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346.1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240.2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21581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bob05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17647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201.4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98.9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70814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6s143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13928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1061.9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970.5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1972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6s310r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3014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155.6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121.1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56728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oski1rub03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13074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109711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90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56.4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32952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oski1rub07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13071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109665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64.5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95544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6s8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3016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212.9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184.6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02296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nusmvtcastp2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2744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35.8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18.8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87716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nusmv.tcast2.B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2744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34.9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19.6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20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059493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0E10D-F3E3-4793-972B-1E7399CF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22</a:t>
            </a:fld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7AB29-BB99-43C2-AA48-A63E68BA8D95}"/>
              </a:ext>
            </a:extLst>
          </p:cNvPr>
          <p:cNvSpPr txBox="1"/>
          <p:nvPr/>
        </p:nvSpPr>
        <p:spPr>
          <a:xfrm>
            <a:off x="265890" y="5502188"/>
            <a:ext cx="704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HWMCC17 Benchmarks with </a:t>
            </a:r>
            <a:r>
              <a:rPr lang="en-IN" dirty="0" err="1"/>
              <a:t>unate</a:t>
            </a:r>
            <a:r>
              <a:rPr lang="en-IN" dirty="0"/>
              <a:t> inputs</a:t>
            </a:r>
          </a:p>
          <a:p>
            <a:r>
              <a:rPr lang="en-IN" dirty="0"/>
              <a:t>Excluding some </a:t>
            </a:r>
            <a:r>
              <a:rPr lang="en-IN" dirty="0" err="1"/>
              <a:t>mentorbm</a:t>
            </a:r>
            <a:r>
              <a:rPr lang="en-IN" dirty="0"/>
              <a:t>* benchmarks having 56% average SUR inputs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226DE-A299-4CEE-AC42-ECDDDD0EA536}"/>
              </a:ext>
            </a:extLst>
          </p:cNvPr>
          <p:cNvSpPr txBox="1"/>
          <p:nvPr/>
        </p:nvSpPr>
        <p:spPr>
          <a:xfrm>
            <a:off x="7427068" y="5452207"/>
            <a:ext cx="473737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Sequential input reduction verification speedup: up to 4.2x and 36% average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0E15DA-7463-45AA-B817-877169E8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80" y="1381328"/>
            <a:ext cx="5888574" cy="40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4D72-A9B9-4D53-8B32-7BE324A5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Connectivity Verification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295-1384-48CA-98BA-FDE06327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64" y="1452762"/>
            <a:ext cx="7022062" cy="4734973"/>
          </a:xfrm>
        </p:spPr>
        <p:txBody>
          <a:bodyPr>
            <a:noAutofit/>
          </a:bodyPr>
          <a:lstStyle/>
          <a:p>
            <a:r>
              <a:rPr lang="en-IN" sz="2000" dirty="0"/>
              <a:t>Verifies </a:t>
            </a:r>
            <a:r>
              <a:rPr lang="en-IN" sz="2000" i="1" dirty="0"/>
              <a:t>trace bus </a:t>
            </a:r>
            <a:r>
              <a:rPr lang="en-IN" sz="2000" dirty="0"/>
              <a:t>logic, sometimes called </a:t>
            </a:r>
            <a:r>
              <a:rPr lang="en-IN" sz="2000" i="1" dirty="0"/>
              <a:t>debug bus verification</a:t>
            </a:r>
          </a:p>
          <a:p>
            <a:r>
              <a:rPr lang="en-IN" sz="2000" dirty="0"/>
              <a:t>Intertwined with functional logic</a:t>
            </a:r>
          </a:p>
          <a:p>
            <a:r>
              <a:rPr lang="en-IN" sz="2000" dirty="0"/>
              <a:t>Enables post-Si observability and performance monitoring</a:t>
            </a:r>
          </a:p>
          <a:p>
            <a:r>
              <a:rPr lang="en-IN" sz="2000" dirty="0"/>
              <a:t>Automated testbench creation from post-Si “templates” detailing observability configurations</a:t>
            </a:r>
          </a:p>
          <a:p>
            <a:r>
              <a:rPr lang="en-IN" sz="2000" dirty="0"/>
              <a:t>Involves creating a reference trace bus against which implementation is compared</a:t>
            </a:r>
          </a:p>
          <a:p>
            <a:r>
              <a:rPr lang="en-IN" sz="2000" dirty="0"/>
              <a:t>Risk subtle “design instrumentation” bugs: clocking / latching  / power-savings problems, hierarchy-spanning compatibility problems, … </a:t>
            </a:r>
          </a:p>
          <a:p>
            <a:pPr lvl="1"/>
            <a:r>
              <a:rPr lang="en-IN" sz="2000" dirty="0"/>
              <a:t>Often verified at full core- or chip-level to cover such problems</a:t>
            </a:r>
          </a:p>
          <a:p>
            <a:pPr lvl="1"/>
            <a:r>
              <a:rPr lang="en-IN" sz="2000" dirty="0"/>
              <a:t>Interaction with functional logic undermines most scalability boosts such as “domain reduction”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EDBD6-2772-4B1D-9849-234FD444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23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21B5C-E687-4C06-982B-B142B0C7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63" y="2025710"/>
            <a:ext cx="4563411" cy="32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B25E-7E34-44E7-8C4B-0B8784CE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Connectivity Verification SUR Reductions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52F851-B2A4-4624-BB68-64BA841B6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50" y="2298460"/>
            <a:ext cx="3845785" cy="260380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6D5E-D86F-4A17-841D-4B4245D7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24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16754-0AB2-4DD8-8BB4-015228A4CE1C}"/>
              </a:ext>
            </a:extLst>
          </p:cNvPr>
          <p:cNvSpPr txBox="1"/>
          <p:nvPr/>
        </p:nvSpPr>
        <p:spPr>
          <a:xfrm>
            <a:off x="5559671" y="4902264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Reduction in ANDs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E41A95-3B59-440C-ACC8-0DF5EEB0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" y="2289993"/>
            <a:ext cx="3845785" cy="2603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7F0A3-83AD-4B9F-AAD9-C07864EE9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96" y="2314458"/>
            <a:ext cx="3748005" cy="2571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E876E-D9AD-44E9-9420-54FBC8AA2B8C}"/>
              </a:ext>
            </a:extLst>
          </p:cNvPr>
          <p:cNvSpPr txBox="1"/>
          <p:nvPr/>
        </p:nvSpPr>
        <p:spPr>
          <a:xfrm>
            <a:off x="928405" y="4868396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Reduction in Inputs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33C49-6431-4653-84C7-C8EDCB51AAFD}"/>
              </a:ext>
            </a:extLst>
          </p:cNvPr>
          <p:cNvSpPr txBox="1"/>
          <p:nvPr/>
        </p:nvSpPr>
        <p:spPr>
          <a:xfrm>
            <a:off x="8929432" y="4902260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Reduction in Registers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2F714-6BAE-4230-BF11-B3ABE56A4F0F}"/>
              </a:ext>
            </a:extLst>
          </p:cNvPr>
          <p:cNvSpPr txBox="1"/>
          <p:nvPr/>
        </p:nvSpPr>
        <p:spPr>
          <a:xfrm>
            <a:off x="2012192" y="5499586"/>
            <a:ext cx="779471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Netlist size passing into IC3 after aggressive reductions without SUR (x axis) vs with SUR (y axis)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#inputs,  #ANDs, #registers reduced up to 27.6x, 11.2x, 21.6x respectively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F2BDA-3851-45D0-A57D-714C642418F3}"/>
              </a:ext>
            </a:extLst>
          </p:cNvPr>
          <p:cNvSpPr txBox="1"/>
          <p:nvPr/>
        </p:nvSpPr>
        <p:spPr>
          <a:xfrm>
            <a:off x="480447" y="1260595"/>
            <a:ext cx="1143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Localization is very helpful at placing </a:t>
            </a:r>
            <a:r>
              <a:rPr lang="en-IN" dirty="0" err="1"/>
              <a:t>cutpoints</a:t>
            </a:r>
            <a:r>
              <a:rPr lang="en-IN" dirty="0"/>
              <a:t> (removing logic) without affecting provability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Many of these </a:t>
            </a:r>
            <a:r>
              <a:rPr lang="en-IN" dirty="0" err="1"/>
              <a:t>cutpoints</a:t>
            </a:r>
            <a:r>
              <a:rPr lang="en-IN" dirty="0"/>
              <a:t> are sequentially </a:t>
            </a:r>
            <a:r>
              <a:rPr lang="en-IN" dirty="0" err="1"/>
              <a:t>unate</a:t>
            </a:r>
            <a:r>
              <a:rPr lang="en-IN" dirty="0"/>
              <a:t> and trigger additional reductions</a:t>
            </a:r>
          </a:p>
        </p:txBody>
      </p:sp>
    </p:spTree>
    <p:extLst>
      <p:ext uri="{BB962C8B-B14F-4D97-AF65-F5344CB8AC3E}">
        <p14:creationId xmlns:p14="http://schemas.microsoft.com/office/powerpoint/2010/main" val="245988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0F15-B5F0-4FE3-B0AB-C8067483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Connectivity Verification Reduction Speedups</a:t>
            </a:r>
            <a:endParaRPr lang="en-IN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6C0D5-25B6-458C-A9AE-45BE45EF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25</a:t>
            </a:fld>
            <a:endParaRPr lang="en-IN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4709A4-EF09-4066-BA53-BDAE931A2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92056"/>
              </p:ext>
            </p:extLst>
          </p:nvPr>
        </p:nvGraphicFramePr>
        <p:xfrm>
          <a:off x="719977" y="1875762"/>
          <a:ext cx="5168277" cy="163019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273">
                  <a:extLst>
                    <a:ext uri="{9D8B030D-6E8A-4147-A177-3AD203B41FA5}">
                      <a16:colId xmlns:a16="http://schemas.microsoft.com/office/drawing/2014/main" val="420853581"/>
                    </a:ext>
                  </a:extLst>
                </a:gridCol>
                <a:gridCol w="609072">
                  <a:extLst>
                    <a:ext uri="{9D8B030D-6E8A-4147-A177-3AD203B41FA5}">
                      <a16:colId xmlns:a16="http://schemas.microsoft.com/office/drawing/2014/main" val="3710889771"/>
                    </a:ext>
                  </a:extLst>
                </a:gridCol>
                <a:gridCol w="609072">
                  <a:extLst>
                    <a:ext uri="{9D8B030D-6E8A-4147-A177-3AD203B41FA5}">
                      <a16:colId xmlns:a16="http://schemas.microsoft.com/office/drawing/2014/main" val="4091307804"/>
                    </a:ext>
                  </a:extLst>
                </a:gridCol>
                <a:gridCol w="609072">
                  <a:extLst>
                    <a:ext uri="{9D8B030D-6E8A-4147-A177-3AD203B41FA5}">
                      <a16:colId xmlns:a16="http://schemas.microsoft.com/office/drawing/2014/main" val="1873229236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3318332144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166769575"/>
                    </a:ext>
                  </a:extLst>
                </a:gridCol>
              </a:tblGrid>
              <a:tr h="3891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Benchmark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Inputs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 Ands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Registers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Traditional </a:t>
                      </a:r>
                      <a:r>
                        <a:rPr lang="en-US" sz="1100" b="1" u="none" strike="noStrike" dirty="0" err="1">
                          <a:effectLst/>
                        </a:rPr>
                        <a:t>Reparam</a:t>
                      </a:r>
                      <a:r>
                        <a:rPr lang="en-US" sz="1100" b="1" u="none" strike="noStrike" dirty="0">
                          <a:effectLst/>
                        </a:rPr>
                        <a:t>.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Inputs/Time(sec)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New Input Elimination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Inputs / Time (sec)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8177194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DBV1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22256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1138339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112161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6154 / 62.3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1546 / 19.1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578474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DBV2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21435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4429287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456243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1799 / 2.2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400 / 1.5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5132670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DBV3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24111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1209308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115676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7406 / 63.2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1580 / 18.1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0356950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22456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1136918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111966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6416 / 79.3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1547 / 19.5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3179163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20457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1110112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109463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5670 / 49.7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1472 / 27.7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63280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24320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5351515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1980356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2212 / 4.7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333 / 0.5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1499419"/>
                  </a:ext>
                </a:extLst>
              </a:tr>
              <a:tr h="1772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24168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5391085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2035734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2219 / 12.1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319 / 0.6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9145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BBB89A-9285-4148-9A58-69580AF6C36E}"/>
              </a:ext>
            </a:extLst>
          </p:cNvPr>
          <p:cNvSpPr txBox="1"/>
          <p:nvPr/>
        </p:nvSpPr>
        <p:spPr>
          <a:xfrm>
            <a:off x="449092" y="1506430"/>
            <a:ext cx="681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Comparing traditional reparameterization vs our techniques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2E0F99-8867-478E-AC02-8D9B49324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74874"/>
              </p:ext>
            </p:extLst>
          </p:nvPr>
        </p:nvGraphicFramePr>
        <p:xfrm>
          <a:off x="319304" y="4290453"/>
          <a:ext cx="5568950" cy="127444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39494264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924878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24841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171684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11603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391187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94302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17120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20084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Benchmark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Localized Inputs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Localized ANDS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Localized Registers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 err="1">
                          <a:effectLst/>
                        </a:rPr>
                        <a:t>Unate</a:t>
                      </a:r>
                      <a:r>
                        <a:rPr lang="en-IN" sz="1100" b="1" u="none" strike="noStrike" dirty="0">
                          <a:effectLst/>
                        </a:rPr>
                        <a:t> Inputs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 err="1">
                          <a:effectLst/>
                        </a:rPr>
                        <a:t>Unate</a:t>
                      </a:r>
                      <a:r>
                        <a:rPr lang="en-IN" sz="1100" b="1" u="none" strike="noStrike" dirty="0">
                          <a:effectLst/>
                        </a:rPr>
                        <a:t> Ands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 err="1">
                          <a:effectLst/>
                        </a:rPr>
                        <a:t>Unate</a:t>
                      </a:r>
                      <a:r>
                        <a:rPr lang="en-IN" sz="1100" b="1" u="none" strike="noStrike" dirty="0">
                          <a:effectLst/>
                        </a:rPr>
                        <a:t> Registers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Solving Time (sec)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Reduced Solving Time(sec)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099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13728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115163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12839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12839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112849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12465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14906.1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7451.2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590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16064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157329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15612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11923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156636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14923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29799.8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14037.5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1477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14395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122873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12664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13486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120279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12591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25213.4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8721.7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3987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DBV5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14078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135856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13110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10431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135511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13043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10629.4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9797.1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7189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F5846C-E918-4E05-978B-0DC239BF1215}"/>
              </a:ext>
            </a:extLst>
          </p:cNvPr>
          <p:cNvSpPr txBox="1"/>
          <p:nvPr/>
        </p:nvSpPr>
        <p:spPr>
          <a:xfrm>
            <a:off x="202657" y="3887182"/>
            <a:ext cx="681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SUR verification speedup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B96DD-EA06-4B77-907A-0AF7E437EFA6}"/>
              </a:ext>
            </a:extLst>
          </p:cNvPr>
          <p:cNvSpPr txBox="1"/>
          <p:nvPr/>
        </p:nvSpPr>
        <p:spPr>
          <a:xfrm>
            <a:off x="547684" y="5615582"/>
            <a:ext cx="534057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Our techniques + traditional reparameterization achieve up to 99.8% input reduction, verification runtime speedup of 13.2x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624109-EC79-4546-A1DE-EB56D3685738}"/>
              </a:ext>
            </a:extLst>
          </p:cNvPr>
          <p:cNvGrpSpPr/>
          <p:nvPr/>
        </p:nvGrpSpPr>
        <p:grpSpPr>
          <a:xfrm>
            <a:off x="6060547" y="1848298"/>
            <a:ext cx="6180023" cy="4210561"/>
            <a:chOff x="6060547" y="1916394"/>
            <a:chExt cx="6180023" cy="42105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719DAD-DC2A-431C-8EA1-D0524C8DD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454" y="1916394"/>
              <a:ext cx="6109116" cy="402917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E41E76-C8B0-4788-9ECF-C224E3272E31}"/>
                </a:ext>
              </a:extLst>
            </p:cNvPr>
            <p:cNvSpPr txBox="1"/>
            <p:nvPr/>
          </p:nvSpPr>
          <p:spPr>
            <a:xfrm>
              <a:off x="7177405" y="5819178"/>
              <a:ext cx="4865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Runtime with SUR reduction (in seconds)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5DAB04-9B29-4F5D-912E-87C3212218FA}"/>
                </a:ext>
              </a:extLst>
            </p:cNvPr>
            <p:cNvSpPr txBox="1"/>
            <p:nvPr/>
          </p:nvSpPr>
          <p:spPr>
            <a:xfrm rot="16200000">
              <a:off x="4440648" y="3721367"/>
              <a:ext cx="3547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Runtime without SUR reduction (in seconds)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57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F4E8-AF26-4739-87AB-BE890773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4868-F72C-4046-BB50-5507A705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1131376"/>
            <a:ext cx="11236271" cy="5482488"/>
          </a:xfrm>
        </p:spPr>
        <p:txBody>
          <a:bodyPr>
            <a:noAutofit/>
          </a:bodyPr>
          <a:lstStyle/>
          <a:p>
            <a:r>
              <a:rPr lang="en-IN" sz="2000" dirty="0"/>
              <a:t>Presented two novel sound and complete input elimination transforms with trivial trace reconstruction</a:t>
            </a:r>
          </a:p>
          <a:p>
            <a:endParaRPr lang="en-IN" sz="2000" dirty="0"/>
          </a:p>
          <a:p>
            <a:pPr marL="457200" indent="-457200">
              <a:buFont typeface="+mj-lt"/>
              <a:buAutoNum type="arabicParenR"/>
            </a:pPr>
            <a:r>
              <a:rPr lang="en-IN" sz="2000" dirty="0"/>
              <a:t>2QBF-based input elimination, “reparameterization without logic insertion”</a:t>
            </a:r>
          </a:p>
          <a:p>
            <a:pPr lvl="2"/>
            <a:r>
              <a:rPr lang="en-IN" dirty="0"/>
              <a:t>Often faster than multi-output traditional reparameterization; obviates full range computation</a:t>
            </a:r>
          </a:p>
          <a:p>
            <a:pPr lvl="2"/>
            <a:r>
              <a:rPr lang="en-IN" dirty="0"/>
              <a:t>Orders of magnitude speedup to traditional reparameterization’s trace reconstruction, when used as a </a:t>
            </a:r>
            <a:r>
              <a:rPr lang="en-IN" dirty="0" err="1"/>
              <a:t>preprocessing</a:t>
            </a:r>
            <a:r>
              <a:rPr lang="en-IN" dirty="0"/>
              <a:t> transform</a:t>
            </a:r>
          </a:p>
          <a:p>
            <a:pPr lvl="2"/>
            <a:endParaRPr lang="en-IN" dirty="0"/>
          </a:p>
          <a:p>
            <a:pPr marL="457200" indent="-457200">
              <a:buFont typeface="+mj-lt"/>
              <a:buAutoNum type="arabicParenR"/>
            </a:pPr>
            <a:r>
              <a:rPr lang="en-IN" sz="2000" dirty="0"/>
              <a:t>Sequentially-</a:t>
            </a:r>
            <a:r>
              <a:rPr lang="en-IN" sz="2000" dirty="0" err="1"/>
              <a:t>unate</a:t>
            </a:r>
            <a:r>
              <a:rPr lang="en-IN" sz="2000" dirty="0"/>
              <a:t> input reduction</a:t>
            </a:r>
          </a:p>
          <a:p>
            <a:pPr lvl="2"/>
            <a:r>
              <a:rPr lang="en-IN" dirty="0"/>
              <a:t>Structural technique, linear runtime</a:t>
            </a:r>
          </a:p>
          <a:p>
            <a:pPr lvl="2"/>
            <a:r>
              <a:rPr lang="en-IN" dirty="0"/>
              <a:t>On classes of benchmarks e.g.  connectivity verification, achieves up to 99.8% logic reduction</a:t>
            </a:r>
          </a:p>
          <a:p>
            <a:pPr marL="914400" lvl="2" indent="0">
              <a:buNone/>
            </a:pPr>
            <a:endParaRPr lang="en-IN" dirty="0"/>
          </a:p>
          <a:p>
            <a:r>
              <a:rPr lang="en-IN" sz="2000" dirty="0"/>
              <a:t>Both are fast enough to include in generic “logic optimization” orchestration phase</a:t>
            </a:r>
          </a:p>
          <a:p>
            <a:pPr lvl="1"/>
            <a:r>
              <a:rPr lang="en-IN" sz="2000" dirty="0"/>
              <a:t>Boost scalability of end-to-end proof and bug-hunting model checking flows </a:t>
            </a:r>
          </a:p>
          <a:p>
            <a:pPr lvl="2"/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559BB-14AF-4136-9196-1E28615D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65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F716C-4765-4F09-BB56-B296EC296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F6BF5-790E-45C2-9A6D-A5869D45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5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249-654F-4A5E-A697-B043F96A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A2233-59E0-4290-9AAB-DE35EEC9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1379349"/>
            <a:ext cx="11028336" cy="4797614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Contribution 1: Input Reparameterization without Logic Insertion</a:t>
            </a:r>
          </a:p>
          <a:p>
            <a:pPr marL="0" indent="0">
              <a:buNone/>
            </a:pPr>
            <a:r>
              <a:rPr lang="en-IN" sz="2000" dirty="0"/>
              <a:t>		“merging inputs to constants when the changes are not observable at outputs’’</a:t>
            </a:r>
          </a:p>
          <a:p>
            <a:endParaRPr lang="en-IN" sz="2000" dirty="0"/>
          </a:p>
          <a:p>
            <a:r>
              <a:rPr lang="en-IN" sz="2000" dirty="0"/>
              <a:t>Contribution 2: Sequentially-</a:t>
            </a:r>
            <a:r>
              <a:rPr lang="en-IN" sz="2000" dirty="0" err="1"/>
              <a:t>Unate</a:t>
            </a:r>
            <a:r>
              <a:rPr lang="en-IN" sz="2000" dirty="0"/>
              <a:t> Input Reduction</a:t>
            </a:r>
            <a:br>
              <a:rPr lang="en-IN" sz="2000" dirty="0"/>
            </a:br>
            <a:r>
              <a:rPr lang="en-IN" sz="2000" dirty="0"/>
              <a:t>		“merging inputs to constants while retaining existence of counterexamples”</a:t>
            </a:r>
          </a:p>
          <a:p>
            <a:endParaRPr lang="en-IN" sz="2000" dirty="0"/>
          </a:p>
          <a:p>
            <a:r>
              <a:rPr lang="en-IN" sz="2000" dirty="0"/>
              <a:t>Connectivity Verification Experiments</a:t>
            </a:r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6D59B-65DD-4C65-A8BD-5B92B6DF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365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249-654F-4A5E-A697-B043F96A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Cuts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A2233-59E0-4290-9AAB-DE35EEC9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1379349"/>
            <a:ext cx="11028336" cy="4797614"/>
          </a:xfrm>
        </p:spPr>
        <p:txBody>
          <a:bodyPr>
            <a:noAutofit/>
          </a:bodyPr>
          <a:lstStyle/>
          <a:p>
            <a:r>
              <a:rPr lang="en-IN" sz="2000" dirty="0"/>
              <a:t>A</a:t>
            </a:r>
            <a:r>
              <a:rPr lang="en-US" sz="2000" dirty="0"/>
              <a:t> </a:t>
            </a:r>
            <a:r>
              <a:rPr lang="en-US" sz="2000" b="1" dirty="0"/>
              <a:t>cut</a:t>
            </a:r>
            <a:r>
              <a:rPr lang="en-US" sz="2000" dirty="0"/>
              <a:t> of the netlist is a set of nodes</a:t>
            </a:r>
          </a:p>
          <a:p>
            <a:endParaRPr lang="en-US" sz="2000" dirty="0"/>
          </a:p>
          <a:p>
            <a:r>
              <a:rPr lang="en-US" sz="2000" dirty="0"/>
              <a:t>A cut </a:t>
            </a:r>
            <a:r>
              <a:rPr lang="en-US" sz="2000" i="1" dirty="0"/>
              <a:t>C</a:t>
            </a:r>
            <a:r>
              <a:rPr lang="en-US" sz="2000" dirty="0"/>
              <a:t> </a:t>
            </a:r>
            <a:r>
              <a:rPr lang="en-US" sz="2000" b="1" dirty="0"/>
              <a:t>dominates</a:t>
            </a:r>
            <a:r>
              <a:rPr lang="en-US" sz="2000" dirty="0"/>
              <a:t> a node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every path from </a:t>
            </a:r>
            <a:r>
              <a:rPr lang="en-US" sz="2000" i="1" dirty="0"/>
              <a:t>n</a:t>
            </a:r>
            <a:r>
              <a:rPr lang="en-US" sz="2000" dirty="0"/>
              <a:t> to primary outputs/next-state variables goes through a node in </a:t>
            </a:r>
            <a:r>
              <a:rPr lang="en-US" sz="2000" i="1" dirty="0"/>
              <a:t>C</a:t>
            </a:r>
          </a:p>
          <a:p>
            <a:endParaRPr lang="en-US" sz="2000" i="1" dirty="0"/>
          </a:p>
          <a:p>
            <a:r>
              <a:rPr lang="en-US" sz="2000" dirty="0"/>
              <a:t>Two types of cuts are usually considered:</a:t>
            </a:r>
          </a:p>
          <a:p>
            <a:pPr lvl="1"/>
            <a:r>
              <a:rPr lang="en-US" sz="2000" b="1" dirty="0"/>
              <a:t>min-cuts</a:t>
            </a:r>
            <a:r>
              <a:rPr lang="en-US" sz="2000" dirty="0"/>
              <a:t>: minimum-size cuts between primary inputs and primary outputs/next-state variables</a:t>
            </a:r>
            <a:endParaRPr lang="en-US" sz="2000" b="1" dirty="0"/>
          </a:p>
          <a:p>
            <a:pPr lvl="1"/>
            <a:r>
              <a:rPr lang="en-US" sz="2000" b="1" dirty="0"/>
              <a:t>dominators</a:t>
            </a:r>
            <a:r>
              <a:rPr lang="en-US" sz="2000" dirty="0"/>
              <a:t>: single-output cuts </a:t>
            </a:r>
          </a:p>
          <a:p>
            <a:pPr marL="0" indent="0">
              <a:buNone/>
            </a:pPr>
            <a:r>
              <a:rPr lang="en-US" sz="2000" dirty="0"/>
              <a:t>    (efficient algorithms exist for computing min-cuts and dominators)</a:t>
            </a:r>
          </a:p>
          <a:p>
            <a:endParaRPr lang="en-IN" sz="2000" dirty="0"/>
          </a:p>
          <a:p>
            <a:r>
              <a:rPr lang="en-IN" sz="2000" dirty="0"/>
              <a:t>Given a cut, we consider its combinational </a:t>
            </a:r>
            <a:r>
              <a:rPr lang="en-IN" sz="2000" dirty="0" err="1"/>
              <a:t>fanin</a:t>
            </a:r>
            <a:r>
              <a:rPr lang="en-IN" sz="2000" dirty="0"/>
              <a:t>, and differentiate between</a:t>
            </a:r>
          </a:p>
          <a:p>
            <a:pPr lvl="1"/>
            <a:r>
              <a:rPr lang="en-IN" sz="2000" dirty="0"/>
              <a:t>Inputs dominated by the cut		(“can control these”)</a:t>
            </a:r>
          </a:p>
          <a:p>
            <a:pPr lvl="1"/>
            <a:r>
              <a:rPr lang="en-IN" sz="2000" dirty="0"/>
              <a:t>Registers and non-dominated gates 	(“cannot control these”)</a:t>
            </a:r>
          </a:p>
          <a:p>
            <a:endParaRPr lang="en-I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6D59B-65DD-4C65-A8BD-5B92B6DF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64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C442-F02F-4362-BE96-961A94F3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Input Reparameterization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E645-A1EC-4D32-9CA5-128A783C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83" y="945399"/>
            <a:ext cx="11643603" cy="1835894"/>
          </a:xfrm>
        </p:spPr>
        <p:txBody>
          <a:bodyPr>
            <a:noAutofit/>
          </a:bodyPr>
          <a:lstStyle/>
          <a:p>
            <a:r>
              <a:rPr lang="en-US" sz="2000" dirty="0"/>
              <a:t>Given a cut </a:t>
            </a:r>
            <a:r>
              <a:rPr lang="en-US" sz="2000" i="1" dirty="0"/>
              <a:t>C, </a:t>
            </a:r>
            <a:r>
              <a:rPr lang="en-US" sz="2000" dirty="0"/>
              <a:t>with dominated inputs </a:t>
            </a:r>
            <a:r>
              <a:rPr lang="en-US" sz="2000" i="1" dirty="0"/>
              <a:t>Y</a:t>
            </a:r>
            <a:r>
              <a:rPr lang="en-US" sz="2000" dirty="0"/>
              <a:t> and non-dominated gates </a:t>
            </a:r>
            <a:r>
              <a:rPr lang="en-US" sz="2000" i="1" dirty="0"/>
              <a:t>Z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/>
              <a:t>Compute the </a:t>
            </a:r>
            <a:r>
              <a:rPr lang="en-US" sz="2000" i="1" dirty="0"/>
              <a:t>range</a:t>
            </a:r>
            <a:r>
              <a:rPr lang="en-US" sz="2000" dirty="0"/>
              <a:t> of the cut in terms of </a:t>
            </a:r>
            <a:r>
              <a:rPr lang="en-US" sz="2000" i="1" dirty="0"/>
              <a:t>Z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/>
              <a:t>Synthesize a </a:t>
            </a:r>
            <a:r>
              <a:rPr lang="en-US" sz="2000" i="1" dirty="0"/>
              <a:t>replacement logic</a:t>
            </a:r>
            <a:r>
              <a:rPr lang="en-US" sz="2000" dirty="0"/>
              <a:t> producing identical range (over new inputs; at most |</a:t>
            </a:r>
            <a:r>
              <a:rPr lang="en-US" sz="2000" i="1" dirty="0"/>
              <a:t>C</a:t>
            </a:r>
            <a:r>
              <a:rPr lang="en-US" sz="2000" dirty="0"/>
              <a:t>| inputs are needed)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/>
              <a:t>Replace the original logic cut with the replacement logic</a:t>
            </a:r>
          </a:p>
        </p:txBody>
      </p:sp>
      <p:sp>
        <p:nvSpPr>
          <p:cNvPr id="123" name="Slide Number Placeholder 122">
            <a:extLst>
              <a:ext uri="{FF2B5EF4-FFF2-40B4-BE49-F238E27FC236}">
                <a16:creationId xmlns:a16="http://schemas.microsoft.com/office/drawing/2014/main" id="{793FE1CB-5917-4426-9210-F03BD7D4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8ADDB-4ED8-40FD-A9B6-5488D0C3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29" y="2781293"/>
            <a:ext cx="6426541" cy="3182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91993-E620-4FF0-AD92-A45DDC2E960C}"/>
              </a:ext>
            </a:extLst>
          </p:cNvPr>
          <p:cNvSpPr txBox="1"/>
          <p:nvPr/>
        </p:nvSpPr>
        <p:spPr>
          <a:xfrm>
            <a:off x="97655" y="6383478"/>
            <a:ext cx="5215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Reference</a:t>
            </a:r>
            <a:r>
              <a:rPr lang="en-US" sz="2000" dirty="0"/>
              <a:t>: Baumgartner and </a:t>
            </a:r>
            <a:r>
              <a:rPr lang="en-US" sz="2000" dirty="0" err="1"/>
              <a:t>Mony</a:t>
            </a:r>
            <a:r>
              <a:rPr lang="en-US" sz="2000" dirty="0"/>
              <a:t>, CHARME’05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AEA34-A06D-49C5-8760-76860589291B}"/>
              </a:ext>
            </a:extLst>
          </p:cNvPr>
          <p:cNvSpPr txBox="1">
            <a:spLocks/>
          </p:cNvSpPr>
          <p:nvPr/>
        </p:nvSpPr>
        <p:spPr>
          <a:xfrm>
            <a:off x="367413" y="5860056"/>
            <a:ext cx="11457172" cy="49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|</a:t>
            </a:r>
            <a:r>
              <a:rPr lang="en-US" sz="2000" i="1" dirty="0"/>
              <a:t>Y</a:t>
            </a:r>
            <a:r>
              <a:rPr lang="en-US" sz="2000" dirty="0"/>
              <a:t>| &gt; |</a:t>
            </a:r>
            <a:r>
              <a:rPr lang="en-US" sz="2000" i="1" dirty="0"/>
              <a:t>C</a:t>
            </a:r>
            <a:r>
              <a:rPr lang="en-US" sz="2000" dirty="0"/>
              <a:t>|, reduces </a:t>
            </a:r>
            <a:r>
              <a:rPr lang="en-US" sz="2000" b="1" dirty="0"/>
              <a:t>input count</a:t>
            </a:r>
            <a:r>
              <a:rPr lang="en-US" sz="2000" dirty="0"/>
              <a:t>, often also register count</a:t>
            </a:r>
          </a:p>
        </p:txBody>
      </p:sp>
    </p:spTree>
    <p:extLst>
      <p:ext uri="{BB962C8B-B14F-4D97-AF65-F5344CB8AC3E}">
        <p14:creationId xmlns:p14="http://schemas.microsoft.com/office/powerpoint/2010/main" val="208864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C442-F02F-4362-BE96-961A94F3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Fast Input Reparameterization</a:t>
            </a:r>
            <a:endParaRPr lang="en-I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FE645-A1EC-4D32-9CA5-128A783C5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884" y="945397"/>
                <a:ext cx="11658801" cy="503815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Let </a:t>
                </a:r>
                <a:r>
                  <a:rPr lang="en-US" sz="2000" i="1" dirty="0"/>
                  <a:t>F(Y, Z)</a:t>
                </a:r>
                <a:r>
                  <a:rPr lang="en-US" sz="2000" dirty="0"/>
                  <a:t> define a </a:t>
                </a:r>
                <a:r>
                  <a:rPr lang="en-US" sz="2000" b="1" dirty="0"/>
                  <a:t>single-output</a:t>
                </a:r>
                <a:r>
                  <a:rPr lang="en-US" sz="2000" dirty="0"/>
                  <a:t> cut, with dominated inputs </a:t>
                </a:r>
                <a:r>
                  <a:rPr lang="en-US" sz="2000" i="1" dirty="0"/>
                  <a:t>Y</a:t>
                </a:r>
                <a:r>
                  <a:rPr lang="en-US" sz="2000" dirty="0"/>
                  <a:t> and non-dominated gates </a:t>
                </a:r>
                <a:r>
                  <a:rPr lang="en-US" sz="2000" i="1" dirty="0"/>
                  <a:t>Z</a:t>
                </a:r>
              </a:p>
              <a:p>
                <a:r>
                  <a:rPr lang="en-IN" sz="2000" dirty="0"/>
                  <a:t>If for every assignment </a:t>
                </a:r>
                <a:r>
                  <a:rPr lang="en-IN" sz="2000" i="1" dirty="0"/>
                  <a:t>Z </a:t>
                </a:r>
              </a:p>
              <a:p>
                <a:pPr marL="0" indent="0">
                  <a:buNone/>
                </a:pPr>
                <a:r>
                  <a:rPr lang="en-IN" sz="2000" i="1" dirty="0"/>
                  <a:t>	</a:t>
                </a:r>
                <a:r>
                  <a:rPr lang="en-IN" sz="2000" dirty="0"/>
                  <a:t>there exist an assignment </a:t>
                </a:r>
                <a:r>
                  <a:rPr lang="en-IN" sz="2000" i="1" dirty="0"/>
                  <a:t>Y</a:t>
                </a:r>
                <a:r>
                  <a:rPr lang="en-IN" sz="2000" i="1" baseline="-25000" dirty="0"/>
                  <a:t>0</a:t>
                </a:r>
                <a:r>
                  <a:rPr lang="en-IN" sz="2000" dirty="0"/>
                  <a:t> with </a:t>
                </a:r>
                <a:r>
                  <a:rPr lang="en-IN" sz="2000" i="1" dirty="0"/>
                  <a:t>F(Y</a:t>
                </a:r>
                <a:r>
                  <a:rPr lang="en-IN" sz="2000" i="1" baseline="-25000" dirty="0"/>
                  <a:t>0</a:t>
                </a:r>
                <a:r>
                  <a:rPr lang="en-IN" sz="2000" i="1" dirty="0"/>
                  <a:t>, Z) = 0</a:t>
                </a:r>
                <a:r>
                  <a:rPr lang="en-IN" sz="2000" dirty="0"/>
                  <a:t> and an assignment </a:t>
                </a:r>
                <a:r>
                  <a:rPr lang="en-IN" sz="2000" i="1" dirty="0"/>
                  <a:t>Y</a:t>
                </a:r>
                <a:r>
                  <a:rPr lang="en-IN" sz="2000" i="1" baseline="-25000" dirty="0"/>
                  <a:t>1</a:t>
                </a:r>
                <a:r>
                  <a:rPr lang="en-IN" sz="2000" dirty="0"/>
                  <a:t> with </a:t>
                </a:r>
                <a:r>
                  <a:rPr lang="en-IN" sz="2000" i="1" dirty="0"/>
                  <a:t>F(Y</a:t>
                </a:r>
                <a:r>
                  <a:rPr lang="en-IN" sz="2000" i="1" baseline="-25000" dirty="0"/>
                  <a:t>1</a:t>
                </a:r>
                <a:r>
                  <a:rPr lang="en-IN" sz="2000" i="1" dirty="0"/>
                  <a:t>, Z) = 1</a:t>
                </a:r>
                <a:r>
                  <a:rPr lang="en-IN" sz="2000" dirty="0"/>
                  <a:t>, </a:t>
                </a:r>
              </a:p>
              <a:p>
                <a:pPr marL="0" indent="0">
                  <a:buNone/>
                </a:pPr>
                <a:r>
                  <a:rPr lang="en-IN" sz="2000" dirty="0"/>
                  <a:t>    then </a:t>
                </a:r>
                <a:r>
                  <a:rPr lang="en-IN" sz="2000" i="1" dirty="0"/>
                  <a:t>F</a:t>
                </a:r>
                <a:r>
                  <a:rPr lang="en-IN" sz="2000" dirty="0"/>
                  <a:t> can be replaced by a new primary input </a:t>
                </a:r>
                <a:r>
                  <a:rPr lang="en-IN" sz="2000" i="1" dirty="0" err="1"/>
                  <a:t>Ynew</a:t>
                </a:r>
                <a:endParaRPr lang="en-IN" sz="2000" dirty="0"/>
              </a:p>
              <a:p>
                <a:r>
                  <a:rPr lang="en-US" sz="2000" b="1" dirty="0"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a typeface="Cambria Math" panose="02040503050406030204" pitchFamily="18" charset="0"/>
                      </a:rPr>
                      <m:t>𝐬</m:t>
                    </m:r>
                    <m:r>
                      <a:rPr lang="en-US" sz="2000" b="1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ea typeface="Cambria Math" panose="02040503050406030204" pitchFamily="18" charset="0"/>
                      </a:rPr>
                      <m:t>𝟐𝐐𝐁𝐅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can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be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replaced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by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new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primary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input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0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∃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i="1" baseline="-25000"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i="1" baseline="-25000"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 (</m:t>
                    </m:r>
                    <m:r>
                      <a:rPr lang="en-IN" sz="2000" i="1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¬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 baseline="-25000"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 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 baseline="-25000"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IN" sz="2000" dirty="0"/>
                  <a:t>)</a:t>
                </a:r>
              </a:p>
              <a:p>
                <a:pPr marL="0" indent="0">
                  <a:buNone/>
                </a:pPr>
                <a:endParaRPr lang="en-IN" sz="2000" dirty="0"/>
              </a:p>
              <a:p>
                <a:r>
                  <a:rPr lang="en-IN" sz="2000" dirty="0"/>
                  <a:t>Example:</a:t>
                </a:r>
              </a:p>
              <a:p>
                <a:endParaRPr lang="en-IN" sz="2000" dirty="0"/>
              </a:p>
              <a:p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r>
                  <a:rPr lang="en-US" sz="2000" dirty="0"/>
                  <a:t>More generally, F can be always resynthesized using a single input </a:t>
                </a:r>
                <a:r>
                  <a:rPr lang="en-IN" sz="2000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) ˅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,</a:t>
                </a:r>
                <a:br>
                  <a:rPr lang="en-IN" sz="2000" dirty="0">
                    <a:solidFill>
                      <a:srgbClr val="002060"/>
                    </a:solidFill>
                  </a:rPr>
                </a:br>
                <a:r>
                  <a:rPr lang="en-IN" sz="2000" dirty="0"/>
                  <a:t>where</a:t>
                </a:r>
                <a:r>
                  <a:rPr lang="en-I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ea typeface="Cambria Math" panose="02040503050406030204" pitchFamily="18" charset="0"/>
                      </a:rPr>
                      <m:t>=∀</m:t>
                    </m:r>
                    <m:r>
                      <a:rPr lang="en-US" sz="2000" b="0" i="1" smtClean="0"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¬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ea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ea typeface="Cambria Math" panose="02040503050406030204" pitchFamily="18" charset="0"/>
                      </a:rPr>
                      <m:t>=∀</m:t>
                    </m:r>
                    <m:r>
                      <a:rPr lang="en-US" sz="2000" b="0" i="1" smtClean="0"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FE645-A1EC-4D32-9CA5-128A783C5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884" y="945397"/>
                <a:ext cx="11658801" cy="5038153"/>
              </a:xfrm>
              <a:blipFill>
                <a:blip r:embed="rId2"/>
                <a:stretch>
                  <a:fillRect l="-470" t="-1209" b="-24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Slide Number Placeholder 122">
            <a:extLst>
              <a:ext uri="{FF2B5EF4-FFF2-40B4-BE49-F238E27FC236}">
                <a16:creationId xmlns:a16="http://schemas.microsoft.com/office/drawing/2014/main" id="{793FE1CB-5917-4426-9210-F03BD7D4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17C26C8-26B5-4EAE-B103-380708C5EBB0}"/>
              </a:ext>
            </a:extLst>
          </p:cNvPr>
          <p:cNvGrpSpPr/>
          <p:nvPr/>
        </p:nvGrpSpPr>
        <p:grpSpPr>
          <a:xfrm>
            <a:off x="2275641" y="3429000"/>
            <a:ext cx="7252693" cy="1394326"/>
            <a:chOff x="980123" y="3394824"/>
            <a:chExt cx="7252693" cy="1394326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44A31D5E-3A3F-45A4-B79C-5CB2B4F99978}"/>
                </a:ext>
              </a:extLst>
            </p:cNvPr>
            <p:cNvSpPr/>
            <p:nvPr/>
          </p:nvSpPr>
          <p:spPr>
            <a:xfrm rot="16200000">
              <a:off x="5642037" y="3665557"/>
              <a:ext cx="263588" cy="6265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29B0B75-B5F5-492F-A692-324AA432F65F}"/>
                </a:ext>
              </a:extLst>
            </p:cNvPr>
            <p:cNvGrpSpPr/>
            <p:nvPr/>
          </p:nvGrpSpPr>
          <p:grpSpPr>
            <a:xfrm>
              <a:off x="980123" y="3394824"/>
              <a:ext cx="3917382" cy="1394326"/>
              <a:chOff x="3804352" y="3130070"/>
              <a:chExt cx="3917382" cy="1394326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D9F8FF3-C7D4-4026-8E9B-501624B21B80}"/>
                  </a:ext>
                </a:extLst>
              </p:cNvPr>
              <p:cNvGrpSpPr/>
              <p:nvPr/>
            </p:nvGrpSpPr>
            <p:grpSpPr>
              <a:xfrm>
                <a:off x="6297994" y="3536688"/>
                <a:ext cx="134703" cy="123241"/>
                <a:chOff x="5802254" y="1917226"/>
                <a:chExt cx="221616" cy="187959"/>
              </a:xfrm>
            </p:grpSpPr>
            <p:sp>
              <p:nvSpPr>
                <p:cNvPr id="81" name="Isosceles Triangle 80">
                  <a:extLst>
                    <a:ext uri="{FF2B5EF4-FFF2-40B4-BE49-F238E27FC236}">
                      <a16:creationId xmlns:a16="http://schemas.microsoft.com/office/drawing/2014/main" id="{570C809F-2E26-4E0B-9612-34BBFD0599E1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FE272DE-5C34-4E97-BB48-3C02577E6F19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89EF1E6-1544-4800-B25D-C6978F5C3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6029" y="3727930"/>
                <a:ext cx="6653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6C56DB5-7CE1-4F4F-BAB9-B20940BA6106}"/>
                  </a:ext>
                </a:extLst>
              </p:cNvPr>
              <p:cNvCxnSpPr>
                <a:cxnSpLocks/>
                <a:stCxn id="87" idx="2"/>
              </p:cNvCxnSpPr>
              <p:nvPr/>
            </p:nvCxnSpPr>
            <p:spPr>
              <a:xfrm>
                <a:off x="5827459" y="3428999"/>
                <a:ext cx="469041" cy="1656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Partial Circle 74">
                <a:extLst>
                  <a:ext uri="{FF2B5EF4-FFF2-40B4-BE49-F238E27FC236}">
                    <a16:creationId xmlns:a16="http://schemas.microsoft.com/office/drawing/2014/main" id="{6C58987E-4AC2-42ED-84BB-F58ADEEEDB99}"/>
                  </a:ext>
                </a:extLst>
              </p:cNvPr>
              <p:cNvSpPr/>
              <p:nvPr/>
            </p:nvSpPr>
            <p:spPr>
              <a:xfrm rot="10800000">
                <a:off x="6091076" y="3434103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3C46549-4821-41EF-87A3-FBB8B9099A85}"/>
                  </a:ext>
                </a:extLst>
              </p:cNvPr>
              <p:cNvGrpSpPr/>
              <p:nvPr/>
            </p:nvGrpSpPr>
            <p:grpSpPr>
              <a:xfrm>
                <a:off x="6293849" y="3843164"/>
                <a:ext cx="134703" cy="123241"/>
                <a:chOff x="5802254" y="1917226"/>
                <a:chExt cx="221616" cy="187959"/>
              </a:xfrm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45F0413D-2D90-4F57-8279-2AD5505F18C8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E1EBB93F-AFE6-4D58-8E94-C1BB9C7C0226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D45CA9F-5E33-494E-87A1-FF8FBD76BE99}"/>
                  </a:ext>
                </a:extLst>
              </p:cNvPr>
              <p:cNvCxnSpPr>
                <a:cxnSpLocks/>
                <a:stCxn id="88" idx="2"/>
              </p:cNvCxnSpPr>
              <p:nvPr/>
            </p:nvCxnSpPr>
            <p:spPr>
              <a:xfrm flipV="1">
                <a:off x="5819146" y="3901141"/>
                <a:ext cx="478638" cy="286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Partial Circle 86">
                <a:extLst>
                  <a:ext uri="{FF2B5EF4-FFF2-40B4-BE49-F238E27FC236}">
                    <a16:creationId xmlns:a16="http://schemas.microsoft.com/office/drawing/2014/main" id="{8BC7DD81-78AC-4DD2-A185-A507283EFB49}"/>
                  </a:ext>
                </a:extLst>
              </p:cNvPr>
              <p:cNvSpPr/>
              <p:nvPr/>
            </p:nvSpPr>
            <p:spPr>
              <a:xfrm rot="10800000">
                <a:off x="5152506" y="3130070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artial Circle 87">
                <a:extLst>
                  <a:ext uri="{FF2B5EF4-FFF2-40B4-BE49-F238E27FC236}">
                    <a16:creationId xmlns:a16="http://schemas.microsoft.com/office/drawing/2014/main" id="{5ADFD125-BD34-4E68-AAC9-025272E5F101}"/>
                  </a:ext>
                </a:extLst>
              </p:cNvPr>
              <p:cNvSpPr/>
              <p:nvPr/>
            </p:nvSpPr>
            <p:spPr>
              <a:xfrm rot="10800000">
                <a:off x="5144193" y="3888650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6C7E5C-81CF-4231-8DA8-15EB4228F6FC}"/>
                  </a:ext>
                </a:extLst>
              </p:cNvPr>
              <p:cNvSpPr txBox="1"/>
              <p:nvPr/>
            </p:nvSpPr>
            <p:spPr>
              <a:xfrm>
                <a:off x="7431270" y="354326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endParaRPr lang="en-IL" dirty="0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A78893-3F1B-4EDE-98ED-07A678139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8432" y="3279529"/>
                <a:ext cx="13132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710D4D5-CF91-4ACC-877B-222773876385}"/>
                  </a:ext>
                </a:extLst>
              </p:cNvPr>
              <p:cNvCxnSpPr>
                <a:cxnSpLocks/>
                <a:endCxn id="95" idx="3"/>
              </p:cNvCxnSpPr>
              <p:nvPr/>
            </p:nvCxnSpPr>
            <p:spPr>
              <a:xfrm>
                <a:off x="4168431" y="3428999"/>
                <a:ext cx="1168597" cy="63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98C1D70-2311-4251-8541-54F8BB095A8D}"/>
                  </a:ext>
                </a:extLst>
              </p:cNvPr>
              <p:cNvGrpSpPr/>
              <p:nvPr/>
            </p:nvGrpSpPr>
            <p:grpSpPr>
              <a:xfrm>
                <a:off x="5337028" y="3999845"/>
                <a:ext cx="134703" cy="123241"/>
                <a:chOff x="5802254" y="1917226"/>
                <a:chExt cx="221616" cy="187959"/>
              </a:xfrm>
            </p:grpSpPr>
            <p:sp>
              <p:nvSpPr>
                <p:cNvPr id="95" name="Isosceles Triangle 94">
                  <a:extLst>
                    <a:ext uri="{FF2B5EF4-FFF2-40B4-BE49-F238E27FC236}">
                      <a16:creationId xmlns:a16="http://schemas.microsoft.com/office/drawing/2014/main" id="{66142215-68EF-4D1C-A3A2-D9DE00CF81EC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D5404AB-9F91-4E1B-9033-67951D2833D7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1E4616C9-FD6B-4AD3-A94A-EB495C5FA199}"/>
                  </a:ext>
                </a:extLst>
              </p:cNvPr>
              <p:cNvGrpSpPr/>
              <p:nvPr/>
            </p:nvGrpSpPr>
            <p:grpSpPr>
              <a:xfrm>
                <a:off x="5337995" y="4284395"/>
                <a:ext cx="134703" cy="123241"/>
                <a:chOff x="5802254" y="1917226"/>
                <a:chExt cx="221616" cy="187959"/>
              </a:xfrm>
            </p:grpSpPr>
            <p:sp>
              <p:nvSpPr>
                <p:cNvPr id="99" name="Isosceles Triangle 98">
                  <a:extLst>
                    <a:ext uri="{FF2B5EF4-FFF2-40B4-BE49-F238E27FC236}">
                      <a16:creationId xmlns:a16="http://schemas.microsoft.com/office/drawing/2014/main" id="{9F404B49-DD09-4025-9F5B-6926AB1E17E0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501ECCCB-CC1B-49C7-ABFA-0B37BE89B0BD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66D5579-751E-459A-9ED2-22180AD929EB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flipV="1">
                <a:off x="4168431" y="4346016"/>
                <a:ext cx="1169564" cy="4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032A2A0-F685-402C-B223-64E6403378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908" y="3558910"/>
                <a:ext cx="1347624" cy="6332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222FFB7-74AB-47BC-91D1-28C06C45C9BA}"/>
                  </a:ext>
                </a:extLst>
              </p:cNvPr>
              <p:cNvSpPr txBox="1"/>
              <p:nvPr/>
            </p:nvSpPr>
            <p:spPr>
              <a:xfrm>
                <a:off x="3819027" y="313885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  <a:endParaRPr lang="en-IL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71658C-171D-4FF6-98B3-CDABD65EC5A7}"/>
                  </a:ext>
                </a:extLst>
              </p:cNvPr>
              <p:cNvSpPr txBox="1"/>
              <p:nvPr/>
            </p:nvSpPr>
            <p:spPr>
              <a:xfrm>
                <a:off x="3804352" y="415506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  <a:endParaRPr lang="en-IL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0DA6067-E2D5-4BCA-A4EA-AE5961C48D6A}"/>
                </a:ext>
              </a:extLst>
            </p:cNvPr>
            <p:cNvGrpSpPr/>
            <p:nvPr/>
          </p:nvGrpSpPr>
          <p:grpSpPr>
            <a:xfrm>
              <a:off x="6650157" y="3773094"/>
              <a:ext cx="1582659" cy="373079"/>
              <a:chOff x="8180540" y="3787818"/>
              <a:chExt cx="1582659" cy="37307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C9A7A56-C6E6-4C18-9EF4-1876F98E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0443" y="3954797"/>
                <a:ext cx="7261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7FFFDF-FD58-422B-8F82-ADC9AB369A19}"/>
                  </a:ext>
                </a:extLst>
              </p:cNvPr>
              <p:cNvSpPr txBox="1"/>
              <p:nvPr/>
            </p:nvSpPr>
            <p:spPr>
              <a:xfrm>
                <a:off x="9472735" y="3787818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endParaRPr lang="en-IL" dirty="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F42D441-EF6D-4B3A-A76B-BCDB565C4F2B}"/>
                  </a:ext>
                </a:extLst>
              </p:cNvPr>
              <p:cNvSpPr txBox="1"/>
              <p:nvPr/>
            </p:nvSpPr>
            <p:spPr>
              <a:xfrm>
                <a:off x="8180540" y="3791565"/>
                <a:ext cx="553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Y</a:t>
                </a:r>
                <a:r>
                  <a:rPr lang="en-US" baseline="-25000" dirty="0" err="1"/>
                  <a:t>new</a:t>
                </a:r>
                <a:endParaRPr lang="en-IL" baseline="-25000" dirty="0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B201264-1931-4206-B947-69C48DBEF89A}"/>
              </a:ext>
            </a:extLst>
          </p:cNvPr>
          <p:cNvSpPr txBox="1"/>
          <p:nvPr/>
        </p:nvSpPr>
        <p:spPr>
          <a:xfrm>
            <a:off x="97655" y="6383478"/>
            <a:ext cx="455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Cambria Math" panose="02040503050406030204" pitchFamily="18" charset="0"/>
              </a:rPr>
              <a:t>Reference</a:t>
            </a:r>
            <a:r>
              <a:rPr lang="en-US" sz="2000" dirty="0">
                <a:ea typeface="Cambria Math" panose="02040503050406030204" pitchFamily="18" charset="0"/>
              </a:rPr>
              <a:t>: </a:t>
            </a:r>
            <a:r>
              <a:rPr lang="en-US" sz="2000" dirty="0" err="1"/>
              <a:t>Een</a:t>
            </a:r>
            <a:r>
              <a:rPr lang="en-US" sz="2000" dirty="0"/>
              <a:t> and </a:t>
            </a:r>
            <a:r>
              <a:rPr lang="en-US" sz="2000" dirty="0" err="1"/>
              <a:t>Mishchenko</a:t>
            </a:r>
            <a:r>
              <a:rPr lang="en-US" sz="2000" dirty="0"/>
              <a:t>, DIFTS’13</a:t>
            </a:r>
            <a:endParaRPr lang="en-US" sz="20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C442-F02F-4362-BE96-961A94F3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Input Reparameterization: Challenges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E645-A1EC-4D32-9CA5-128A783C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84" y="945397"/>
            <a:ext cx="11658801" cy="5510267"/>
          </a:xfrm>
        </p:spPr>
        <p:txBody>
          <a:bodyPr>
            <a:noAutofit/>
          </a:bodyPr>
          <a:lstStyle/>
          <a:p>
            <a:r>
              <a:rPr lang="en-US" sz="2000" b="1" dirty="0"/>
              <a:t>Range computation can be expensive</a:t>
            </a:r>
          </a:p>
          <a:p>
            <a:pPr lvl="1"/>
            <a:r>
              <a:rPr lang="en-US" sz="2000" dirty="0"/>
              <a:t>CHARME05: use BDDs to compute range of </a:t>
            </a:r>
            <a:r>
              <a:rPr lang="en-US" sz="2000" b="1" dirty="0"/>
              <a:t>multi-output </a:t>
            </a:r>
            <a:r>
              <a:rPr lang="en-US" sz="2000" i="1" dirty="0"/>
              <a:t>min-cuts</a:t>
            </a:r>
          </a:p>
          <a:p>
            <a:pPr lvl="1"/>
            <a:r>
              <a:rPr lang="en-IN" sz="2000" dirty="0"/>
              <a:t>DIFTS13: use truth-tables to compute range of</a:t>
            </a:r>
            <a:r>
              <a:rPr lang="en-IN" sz="2000" b="1" dirty="0"/>
              <a:t> 1-output, 8-input </a:t>
            </a:r>
            <a:r>
              <a:rPr lang="en-IN" sz="2000" i="1" dirty="0"/>
              <a:t>dominators</a:t>
            </a:r>
          </a:p>
          <a:p>
            <a:pPr lvl="2"/>
            <a:r>
              <a:rPr lang="en-IN" dirty="0"/>
              <a:t>MUCH faster, though lossy: can’t reduce multi-output cuts</a:t>
            </a:r>
          </a:p>
          <a:p>
            <a:pPr marL="457200" lvl="1" indent="0">
              <a:buNone/>
            </a:pPr>
            <a:endParaRPr lang="en-IN" sz="2000" dirty="0"/>
          </a:p>
          <a:p>
            <a:r>
              <a:rPr lang="en-IN" sz="2000" b="1" dirty="0"/>
              <a:t>Trace reconstruction can be expensive: </a:t>
            </a:r>
            <a:r>
              <a:rPr lang="en-IN" sz="2000" dirty="0"/>
              <a:t>lifting</a:t>
            </a:r>
            <a:r>
              <a:rPr lang="en-US" sz="2000" dirty="0"/>
              <a:t> the counterexample to the original netlist is typically performed by calling a SAT-solver (on the original logic cut) to find valuation to original inputs producing the same valuation to cut gates</a:t>
            </a:r>
          </a:p>
          <a:p>
            <a:pPr lvl="2"/>
            <a:r>
              <a:rPr lang="en-IN" dirty="0"/>
              <a:t>E.g., if logic is XOR-rich and pathological for SAT solving</a:t>
            </a:r>
          </a:p>
          <a:p>
            <a:pPr lvl="2"/>
            <a:r>
              <a:rPr lang="en-IN" dirty="0"/>
              <a:t>Especially if the trace is LONG, e.g. coming from semi-formal falsification</a:t>
            </a:r>
          </a:p>
          <a:p>
            <a:pPr lvl="2"/>
            <a:r>
              <a:rPr lang="en-IN" dirty="0"/>
              <a:t>Done </a:t>
            </a:r>
            <a:r>
              <a:rPr lang="en-IN" i="1" dirty="0"/>
              <a:t>once per counterexample</a:t>
            </a:r>
            <a:r>
              <a:rPr lang="en-IN" dirty="0"/>
              <a:t>: benchmarks with many </a:t>
            </a:r>
            <a:r>
              <a:rPr lang="en-IN" i="1" dirty="0"/>
              <a:t>fails</a:t>
            </a:r>
            <a:r>
              <a:rPr lang="en-IN" dirty="0"/>
              <a:t> can be runtime-dominated by trace reconstruction</a:t>
            </a:r>
          </a:p>
          <a:p>
            <a:pPr lvl="2"/>
            <a:endParaRPr lang="en-IN" dirty="0"/>
          </a:p>
          <a:p>
            <a:r>
              <a:rPr lang="en-US" sz="2000" dirty="0"/>
              <a:t>Nevertheless, </a:t>
            </a:r>
            <a:r>
              <a:rPr lang="en-US" sz="2000" b="1" dirty="0"/>
              <a:t>input reparameterization techniques yield substantial verification speedups </a:t>
            </a:r>
          </a:p>
          <a:p>
            <a:pPr lvl="1"/>
            <a:r>
              <a:rPr lang="en-IN" sz="2000" dirty="0"/>
              <a:t>Typically beneficial to iterate the two: maximal reductions with minimal resource</a:t>
            </a:r>
          </a:p>
          <a:p>
            <a:pPr lvl="1"/>
            <a:r>
              <a:rPr lang="en-IN" sz="2000" dirty="0"/>
              <a:t>Often interleaved with logic optimization, localization</a:t>
            </a:r>
          </a:p>
        </p:txBody>
      </p:sp>
      <p:sp>
        <p:nvSpPr>
          <p:cNvPr id="123" name="Slide Number Placeholder 122">
            <a:extLst>
              <a:ext uri="{FF2B5EF4-FFF2-40B4-BE49-F238E27FC236}">
                <a16:creationId xmlns:a16="http://schemas.microsoft.com/office/drawing/2014/main" id="{793FE1CB-5917-4426-9210-F03BD7D4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B9FCE-AA9B-4A02-A062-C91A217777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1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2CE9-E2E1-4F5E-92C9-2FE57FE3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55166"/>
            <a:ext cx="11521639" cy="848134"/>
          </a:xfrm>
        </p:spPr>
        <p:txBody>
          <a:bodyPr>
            <a:normAutofit/>
          </a:bodyPr>
          <a:lstStyle/>
          <a:p>
            <a:r>
              <a:rPr lang="en-US" sz="3600" dirty="0"/>
              <a:t>Contribution 1: Reparameterization without Logic Insertion</a:t>
            </a:r>
            <a:endParaRPr lang="en-I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EAD810-902E-4710-94E4-EB8D374F5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447" y="1177871"/>
                <a:ext cx="11704046" cy="5543604"/>
              </a:xfrm>
            </p:spPr>
            <p:txBody>
              <a:bodyPr>
                <a:noAutofit/>
              </a:bodyPr>
              <a:lstStyle/>
              <a:p>
                <a:r>
                  <a:rPr lang="en-IN" sz="2000" b="1" dirty="0"/>
                  <a:t>Idea: simplify netlist by merging inputs to constants while preserving range</a:t>
                </a:r>
              </a:p>
              <a:p>
                <a:endParaRPr lang="en-IN" sz="2000" b="1" dirty="0"/>
              </a:p>
              <a:p>
                <a:r>
                  <a:rPr lang="en-IN" sz="2000" dirty="0"/>
                  <a:t>Let </a:t>
                </a:r>
                <a:r>
                  <a:rPr lang="en-IN" sz="2000" i="1" dirty="0"/>
                  <a:t>C </a:t>
                </a:r>
                <a:r>
                  <a:rPr lang="en-IN" sz="2000" dirty="0"/>
                  <a:t>be a cut </a:t>
                </a:r>
                <a:r>
                  <a:rPr lang="en-US" sz="2000" dirty="0"/>
                  <a:t>with at least 2 dominated inputs </a:t>
                </a:r>
                <a:r>
                  <a:rPr lang="en-US" sz="2000" i="1" dirty="0"/>
                  <a:t>x</a:t>
                </a:r>
                <a:r>
                  <a:rPr lang="en-US" sz="2000" dirty="0"/>
                  <a:t>, </a:t>
                </a:r>
                <a:r>
                  <a:rPr lang="en-US" sz="2000" i="1" dirty="0"/>
                  <a:t>Y</a:t>
                </a:r>
                <a:r>
                  <a:rPr lang="en-US" sz="2000" dirty="0"/>
                  <a:t> and non-dominated gates </a:t>
                </a:r>
                <a:r>
                  <a:rPr lang="en-US" sz="2000" i="1" dirty="0"/>
                  <a:t>Z</a:t>
                </a:r>
              </a:p>
              <a:p>
                <a:r>
                  <a:rPr lang="en-US" sz="2000" dirty="0"/>
                  <a:t>If for every assignment </a:t>
                </a:r>
                <a:r>
                  <a:rPr lang="en-US" sz="2000" i="1" dirty="0"/>
                  <a:t>Z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every</a:t>
                </a:r>
                <a:r>
                  <a:rPr lang="en-IN" sz="2000" dirty="0"/>
                  <a:t> range value producible with </a:t>
                </a:r>
                <a:r>
                  <a:rPr lang="en-IN" sz="2000" i="1" dirty="0"/>
                  <a:t>x=1</a:t>
                </a:r>
                <a:r>
                  <a:rPr lang="en-IN" sz="2000" dirty="0"/>
                  <a:t> can be also produced with </a:t>
                </a:r>
                <a:r>
                  <a:rPr lang="en-IN" sz="2000" i="1" dirty="0"/>
                  <a:t>x=0</a:t>
                </a:r>
                <a:r>
                  <a:rPr lang="en-IN" sz="2000" dirty="0"/>
                  <a:t> </a:t>
                </a:r>
                <a:br>
                  <a:rPr lang="en-IN" sz="2000" dirty="0"/>
                </a:br>
                <a:r>
                  <a:rPr lang="en-IN" sz="2000" dirty="0"/>
                  <a:t>        (by varying values of other dominated inputs </a:t>
                </a:r>
                <a:r>
                  <a:rPr lang="en-IN" sz="2000" i="1" dirty="0"/>
                  <a:t>Y</a:t>
                </a:r>
                <a:r>
                  <a:rPr lang="en-IN" sz="2000" dirty="0"/>
                  <a:t>),</a:t>
                </a:r>
              </a:p>
              <a:p>
                <a:pPr marL="0" indent="0">
                  <a:buNone/>
                </a:pPr>
                <a:r>
                  <a:rPr lang="en-IN" sz="2000" dirty="0"/>
                  <a:t>    then </a:t>
                </a:r>
                <a:r>
                  <a:rPr lang="en-IN" sz="2000" i="1" dirty="0"/>
                  <a:t>x</a:t>
                </a:r>
                <a:r>
                  <a:rPr lang="en-IN" sz="2000" dirty="0"/>
                  <a:t> can be merged to 0</a:t>
                </a:r>
              </a:p>
              <a:p>
                <a:pPr marL="0" indent="0">
                  <a:buNone/>
                </a:pPr>
                <a:r>
                  <a:rPr lang="en-IN" sz="2000" dirty="0"/>
                  <a:t>    (and similarly for merging x to 1)</a:t>
                </a:r>
              </a:p>
              <a:p>
                <a:endParaRPr lang="en-IN" sz="2000" dirty="0"/>
              </a:p>
              <a:p>
                <a:r>
                  <a:rPr lang="en-IN" sz="2000" b="1" dirty="0"/>
                  <a:t>As 2QBF:</a:t>
                </a:r>
              </a:p>
              <a:p>
                <a:pPr lvl="1"/>
                <a:r>
                  <a:rPr lang="en-IN" sz="2000" dirty="0"/>
                  <a:t> </a:t>
                </a:r>
                <a:r>
                  <a:rPr lang="en-IN" sz="2000" b="1" dirty="0"/>
                  <a:t>x can be merged to 0</a:t>
                </a:r>
                <a:r>
                  <a:rPr lang="en-IN" sz="2000" dirty="0"/>
                  <a:t> </a:t>
                </a:r>
                <a:r>
                  <a:rPr lang="en-IN" sz="2000" dirty="0" err="1"/>
                  <a:t>iff</a:t>
                </a:r>
                <a:endParaRPr lang="en-IN" sz="2000" dirty="0"/>
              </a:p>
              <a:p>
                <a:pPr marL="457200" lvl="1" indent="0">
                  <a:buNone/>
                </a:pPr>
                <a:r>
                  <a:rPr lang="en-IN" sz="2000" dirty="0"/>
                  <a:t>	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/>
              </a:p>
              <a:p>
                <a:pPr lvl="1"/>
                <a:r>
                  <a:rPr lang="en-IN" sz="2000" dirty="0"/>
                  <a:t> </a:t>
                </a:r>
                <a:r>
                  <a:rPr lang="en-IN" sz="2000" b="1" dirty="0"/>
                  <a:t>x can be merged to 1</a:t>
                </a:r>
                <a:r>
                  <a:rPr lang="en-IN" sz="2000" dirty="0"/>
                  <a:t> </a:t>
                </a:r>
                <a:r>
                  <a:rPr lang="en-IN" sz="2000" dirty="0" err="1"/>
                  <a:t>iff</a:t>
                </a:r>
                <a:endParaRPr lang="en-IN" sz="2000" dirty="0"/>
              </a:p>
              <a:p>
                <a:pPr marL="457200" lvl="1" indent="0">
                  <a:buNone/>
                </a:pPr>
                <a:r>
                  <a:rPr lang="en-IN" sz="2000" dirty="0"/>
                  <a:t>	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1, </m:t>
                            </m:r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endParaRPr lang="en-IN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i="1" dirty="0"/>
              </a:p>
              <a:p>
                <a:endParaRPr lang="en-IN" sz="2000" i="1" dirty="0"/>
              </a:p>
              <a:p>
                <a:pPr marL="0" indent="0">
                  <a:buNone/>
                </a:pPr>
                <a:endParaRPr lang="en-IN" sz="2000" b="1" dirty="0"/>
              </a:p>
              <a:p>
                <a:endParaRPr lang="en-IN" sz="2000" dirty="0"/>
              </a:p>
              <a:p>
                <a:endParaRPr lang="en-IN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EAD810-902E-4710-94E4-EB8D374F5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447" y="1177871"/>
                <a:ext cx="11704046" cy="5543604"/>
              </a:xfrm>
              <a:blipFill>
                <a:blip r:embed="rId2"/>
                <a:stretch>
                  <a:fillRect l="-469" t="-10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C16CEA1-DC89-4B94-908F-DF4B0D90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z="2000" smtClean="0"/>
              <a:t>8</a:t>
            </a:fld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2816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2CE9-E2E1-4F5E-92C9-2FE57FE3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55166"/>
            <a:ext cx="11521639" cy="848134"/>
          </a:xfrm>
        </p:spPr>
        <p:txBody>
          <a:bodyPr>
            <a:normAutofit/>
          </a:bodyPr>
          <a:lstStyle/>
          <a:p>
            <a:r>
              <a:rPr lang="en-US" sz="3600" dirty="0"/>
              <a:t>Examples</a:t>
            </a:r>
            <a:endParaRPr lang="en-IN" sz="3600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C16CEA1-DC89-4B94-908F-DF4B0D90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FCE-AA9B-4A02-A062-C91A217777C2}" type="slidenum">
              <a:rPr lang="en-IN" smtClean="0"/>
              <a:t>9</a:t>
            </a:fld>
            <a:endParaRPr lang="en-I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C315C8-0C9B-4419-9CBB-05FAEAE67B85}"/>
              </a:ext>
            </a:extLst>
          </p:cNvPr>
          <p:cNvGrpSpPr/>
          <p:nvPr/>
        </p:nvGrpSpPr>
        <p:grpSpPr>
          <a:xfrm>
            <a:off x="1373705" y="1663981"/>
            <a:ext cx="6097372" cy="1086777"/>
            <a:chOff x="1748180" y="2307875"/>
            <a:chExt cx="6053890" cy="1024064"/>
          </a:xfrm>
        </p:grpSpPr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77B382A3-AE3D-45FD-BB29-A5C443DC6598}"/>
                </a:ext>
              </a:extLst>
            </p:cNvPr>
            <p:cNvSpPr/>
            <p:nvPr/>
          </p:nvSpPr>
          <p:spPr>
            <a:xfrm rot="16200000">
              <a:off x="4448167" y="2472703"/>
              <a:ext cx="369711" cy="6667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2BA66C-6C09-48D1-BBCE-21DD965DE05D}"/>
                </a:ext>
              </a:extLst>
            </p:cNvPr>
            <p:cNvGrpSpPr/>
            <p:nvPr/>
          </p:nvGrpSpPr>
          <p:grpSpPr>
            <a:xfrm>
              <a:off x="1748180" y="2337024"/>
              <a:ext cx="2119261" cy="994915"/>
              <a:chOff x="1748180" y="2337024"/>
              <a:chExt cx="2119261" cy="994915"/>
            </a:xfrm>
          </p:grpSpPr>
          <p:sp>
            <p:nvSpPr>
              <p:cNvPr id="8" name="Moon 7">
                <a:extLst>
                  <a:ext uri="{FF2B5EF4-FFF2-40B4-BE49-F238E27FC236}">
                    <a16:creationId xmlns:a16="http://schemas.microsoft.com/office/drawing/2014/main" id="{8B755156-8322-4BC5-AD3F-604200ACF358}"/>
                  </a:ext>
                </a:extLst>
              </p:cNvPr>
              <p:cNvSpPr/>
              <p:nvPr/>
            </p:nvSpPr>
            <p:spPr>
              <a:xfrm rot="10800000">
                <a:off x="2736834" y="2555329"/>
                <a:ext cx="430694" cy="515467"/>
              </a:xfrm>
              <a:prstGeom prst="moon">
                <a:avLst>
                  <a:gd name="adj" fmla="val 7823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05BA375-F95B-43DF-ACA6-806A7DDD5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2264" y="2555329"/>
                <a:ext cx="689878" cy="931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27E25-1071-4CAB-B8EF-A7C7C5BE460C}"/>
                  </a:ext>
                </a:extLst>
              </p:cNvPr>
              <p:cNvSpPr txBox="1"/>
              <p:nvPr/>
            </p:nvSpPr>
            <p:spPr>
              <a:xfrm>
                <a:off x="1748180" y="2656254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y1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58404B6-77E5-486B-B4CA-F0A46AC17B68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>
                <a:off x="3167528" y="2813062"/>
                <a:ext cx="4058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838578-2E44-4B75-82C4-4CBAA49D5189}"/>
                  </a:ext>
                </a:extLst>
              </p:cNvPr>
              <p:cNvSpPr txBox="1"/>
              <p:nvPr/>
            </p:nvSpPr>
            <p:spPr>
              <a:xfrm>
                <a:off x="3605818" y="2648438"/>
                <a:ext cx="261623" cy="31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F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E5FD035-8471-428D-994F-472BD2062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2264" y="2819126"/>
                <a:ext cx="7186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3171E1-2D03-4A81-957A-22421FDCF664}"/>
                  </a:ext>
                </a:extLst>
              </p:cNvPr>
              <p:cNvSpPr txBox="1"/>
              <p:nvPr/>
            </p:nvSpPr>
            <p:spPr>
              <a:xfrm>
                <a:off x="1836203" y="2337024"/>
                <a:ext cx="248629" cy="31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z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4C4B82B-E917-491A-BA91-3E9390DA90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2264" y="2955375"/>
                <a:ext cx="674280" cy="172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93A2A3-DD5C-43D6-A0EE-84757E37846A}"/>
                  </a:ext>
                </a:extLst>
              </p:cNvPr>
              <p:cNvSpPr txBox="1"/>
              <p:nvPr/>
            </p:nvSpPr>
            <p:spPr>
              <a:xfrm>
                <a:off x="1748180" y="2962607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y2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FF4131A-1254-4A4A-BB42-A99A81FEC631}"/>
                </a:ext>
              </a:extLst>
            </p:cNvPr>
            <p:cNvGrpSpPr/>
            <p:nvPr/>
          </p:nvGrpSpPr>
          <p:grpSpPr>
            <a:xfrm>
              <a:off x="5682809" y="2307875"/>
              <a:ext cx="2119261" cy="994915"/>
              <a:chOff x="1748180" y="2337024"/>
              <a:chExt cx="2119261" cy="994915"/>
            </a:xfrm>
          </p:grpSpPr>
          <p:sp>
            <p:nvSpPr>
              <p:cNvPr id="59" name="Moon 58">
                <a:extLst>
                  <a:ext uri="{FF2B5EF4-FFF2-40B4-BE49-F238E27FC236}">
                    <a16:creationId xmlns:a16="http://schemas.microsoft.com/office/drawing/2014/main" id="{4C4EEB65-2166-4B61-BD34-F7D35DF5B04F}"/>
                  </a:ext>
                </a:extLst>
              </p:cNvPr>
              <p:cNvSpPr/>
              <p:nvPr/>
            </p:nvSpPr>
            <p:spPr>
              <a:xfrm rot="10800000">
                <a:off x="2736834" y="2555329"/>
                <a:ext cx="430694" cy="515467"/>
              </a:xfrm>
              <a:prstGeom prst="moon">
                <a:avLst>
                  <a:gd name="adj" fmla="val 7823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C85BE73-AB2A-472E-B42F-D213D131E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2264" y="2555329"/>
                <a:ext cx="689878" cy="931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4677CF9-B03C-4B78-9A42-309346D80D5F}"/>
                  </a:ext>
                </a:extLst>
              </p:cNvPr>
              <p:cNvSpPr txBox="1"/>
              <p:nvPr/>
            </p:nvSpPr>
            <p:spPr>
              <a:xfrm>
                <a:off x="1748180" y="2656254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y1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012B571-462A-4EA1-BE81-C12CB2D310E7}"/>
                  </a:ext>
                </a:extLst>
              </p:cNvPr>
              <p:cNvCxnSpPr>
                <a:cxnSpLocks/>
                <a:stCxn id="59" idx="1"/>
              </p:cNvCxnSpPr>
              <p:nvPr/>
            </p:nvCxnSpPr>
            <p:spPr>
              <a:xfrm>
                <a:off x="3167528" y="2813062"/>
                <a:ext cx="4058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8929CE-190E-4AC9-84C3-8271FB400CF3}"/>
                  </a:ext>
                </a:extLst>
              </p:cNvPr>
              <p:cNvSpPr txBox="1"/>
              <p:nvPr/>
            </p:nvSpPr>
            <p:spPr>
              <a:xfrm>
                <a:off x="3605818" y="2648438"/>
                <a:ext cx="261623" cy="31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F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99AEBEB-0E1E-4260-8C68-E755E9B27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2264" y="2819126"/>
                <a:ext cx="7186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671DD69-715C-403A-8071-3C2FD6377A28}"/>
                  </a:ext>
                </a:extLst>
              </p:cNvPr>
              <p:cNvSpPr txBox="1"/>
              <p:nvPr/>
            </p:nvSpPr>
            <p:spPr>
              <a:xfrm>
                <a:off x="1836203" y="2337024"/>
                <a:ext cx="248629" cy="31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z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63D7781-5293-4AFA-A45D-41CD4443D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2264" y="2955375"/>
                <a:ext cx="674280" cy="172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B439512-94B0-4447-8B57-E7F346FF66DE}"/>
                  </a:ext>
                </a:extLst>
              </p:cNvPr>
              <p:cNvSpPr txBox="1"/>
              <p:nvPr/>
            </p:nvSpPr>
            <p:spPr>
              <a:xfrm>
                <a:off x="1748180" y="296260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rgbClr val="7030A0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C6C7F08-C39E-4EC4-86A5-6A6BC13764A3}"/>
              </a:ext>
            </a:extLst>
          </p:cNvPr>
          <p:cNvGrpSpPr/>
          <p:nvPr/>
        </p:nvGrpSpPr>
        <p:grpSpPr>
          <a:xfrm>
            <a:off x="1373705" y="3646611"/>
            <a:ext cx="9107595" cy="1432212"/>
            <a:chOff x="1845979" y="4640272"/>
            <a:chExt cx="9107595" cy="143221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D576F00-3ED4-436E-989E-0BF06ACB4A89}"/>
                </a:ext>
              </a:extLst>
            </p:cNvPr>
            <p:cNvGrpSpPr/>
            <p:nvPr/>
          </p:nvGrpSpPr>
          <p:grpSpPr>
            <a:xfrm>
              <a:off x="1845979" y="4678158"/>
              <a:ext cx="3917382" cy="1394326"/>
              <a:chOff x="3804352" y="3130070"/>
              <a:chExt cx="3917382" cy="139432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4A7DD4A-A9E6-49B9-9AAA-1BF678A50461}"/>
                  </a:ext>
                </a:extLst>
              </p:cNvPr>
              <p:cNvGrpSpPr/>
              <p:nvPr/>
            </p:nvGrpSpPr>
            <p:grpSpPr>
              <a:xfrm>
                <a:off x="6297994" y="3536688"/>
                <a:ext cx="134703" cy="123241"/>
                <a:chOff x="5802254" y="1917226"/>
                <a:chExt cx="221616" cy="187959"/>
              </a:xfrm>
            </p:grpSpPr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AB9151B3-E376-41DA-BCE1-F15288971069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81141D0-B57F-457D-9C1B-DF8797D3B478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A037FA5-543A-4CBB-BD58-9525258FE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6029" y="3727930"/>
                <a:ext cx="6653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7C49FED-B300-4EE2-BC03-392320E2221A}"/>
                  </a:ext>
                </a:extLst>
              </p:cNvPr>
              <p:cNvCxnSpPr>
                <a:cxnSpLocks/>
                <a:stCxn id="81" idx="2"/>
              </p:cNvCxnSpPr>
              <p:nvPr/>
            </p:nvCxnSpPr>
            <p:spPr>
              <a:xfrm>
                <a:off x="5827459" y="3428999"/>
                <a:ext cx="469041" cy="1656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Partial Circle 77">
                <a:extLst>
                  <a:ext uri="{FF2B5EF4-FFF2-40B4-BE49-F238E27FC236}">
                    <a16:creationId xmlns:a16="http://schemas.microsoft.com/office/drawing/2014/main" id="{3207C790-6ED1-40C8-922A-877DAD2C2B4F}"/>
                  </a:ext>
                </a:extLst>
              </p:cNvPr>
              <p:cNvSpPr/>
              <p:nvPr/>
            </p:nvSpPr>
            <p:spPr>
              <a:xfrm rot="10800000">
                <a:off x="6091076" y="3434103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8B2AAFB-7329-40FA-AD99-51F9AE194025}"/>
                  </a:ext>
                </a:extLst>
              </p:cNvPr>
              <p:cNvGrpSpPr/>
              <p:nvPr/>
            </p:nvGrpSpPr>
            <p:grpSpPr>
              <a:xfrm>
                <a:off x="6293849" y="3843164"/>
                <a:ext cx="134703" cy="123241"/>
                <a:chOff x="5802254" y="1917226"/>
                <a:chExt cx="221616" cy="187959"/>
              </a:xfrm>
            </p:grpSpPr>
            <p:sp>
              <p:nvSpPr>
                <p:cNvPr id="96" name="Isosceles Triangle 95">
                  <a:extLst>
                    <a:ext uri="{FF2B5EF4-FFF2-40B4-BE49-F238E27FC236}">
                      <a16:creationId xmlns:a16="http://schemas.microsoft.com/office/drawing/2014/main" id="{3374138A-D2AE-411E-AC26-6D8973C00FDA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8822490-7205-47A5-895A-1A21DCDC60E8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F23785F-11EC-46E4-8D51-4A87F533968F}"/>
                  </a:ext>
                </a:extLst>
              </p:cNvPr>
              <p:cNvCxnSpPr>
                <a:cxnSpLocks/>
                <a:stCxn id="82" idx="2"/>
              </p:cNvCxnSpPr>
              <p:nvPr/>
            </p:nvCxnSpPr>
            <p:spPr>
              <a:xfrm flipV="1">
                <a:off x="5819146" y="3901141"/>
                <a:ext cx="478638" cy="286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Partial Circle 80">
                <a:extLst>
                  <a:ext uri="{FF2B5EF4-FFF2-40B4-BE49-F238E27FC236}">
                    <a16:creationId xmlns:a16="http://schemas.microsoft.com/office/drawing/2014/main" id="{14383F3F-C755-427C-88CC-70EC3C83CA76}"/>
                  </a:ext>
                </a:extLst>
              </p:cNvPr>
              <p:cNvSpPr/>
              <p:nvPr/>
            </p:nvSpPr>
            <p:spPr>
              <a:xfrm rot="10800000">
                <a:off x="5152506" y="3130070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artial Circle 81">
                <a:extLst>
                  <a:ext uri="{FF2B5EF4-FFF2-40B4-BE49-F238E27FC236}">
                    <a16:creationId xmlns:a16="http://schemas.microsoft.com/office/drawing/2014/main" id="{077077B8-CBF6-4FF1-BE6E-E7CDE183E323}"/>
                  </a:ext>
                </a:extLst>
              </p:cNvPr>
              <p:cNvSpPr/>
              <p:nvPr/>
            </p:nvSpPr>
            <p:spPr>
              <a:xfrm rot="10800000">
                <a:off x="5144193" y="3888650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0627306-6A21-42D9-A856-44AA3DFC1D78}"/>
                  </a:ext>
                </a:extLst>
              </p:cNvPr>
              <p:cNvSpPr txBox="1"/>
              <p:nvPr/>
            </p:nvSpPr>
            <p:spPr>
              <a:xfrm>
                <a:off x="7431270" y="354326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endParaRPr lang="en-IL" dirty="0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3364849-0C57-4F7F-8170-ABA762608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8432" y="3279529"/>
                <a:ext cx="13132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0F62EDC-A5C5-4B11-A9C0-06213C071B5D}"/>
                  </a:ext>
                </a:extLst>
              </p:cNvPr>
              <p:cNvCxnSpPr>
                <a:cxnSpLocks/>
                <a:endCxn id="94" idx="3"/>
              </p:cNvCxnSpPr>
              <p:nvPr/>
            </p:nvCxnSpPr>
            <p:spPr>
              <a:xfrm>
                <a:off x="4168431" y="3428999"/>
                <a:ext cx="1168597" cy="63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5D3D525-2266-4CB9-B2F1-54FF25C00E46}"/>
                  </a:ext>
                </a:extLst>
              </p:cNvPr>
              <p:cNvGrpSpPr/>
              <p:nvPr/>
            </p:nvGrpSpPr>
            <p:grpSpPr>
              <a:xfrm>
                <a:off x="5337028" y="3999845"/>
                <a:ext cx="134703" cy="123241"/>
                <a:chOff x="5802254" y="1917226"/>
                <a:chExt cx="221616" cy="187959"/>
              </a:xfrm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C1B78E13-ED95-4E47-9E90-F3FF34689536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876FCBF-453D-4DDF-92E4-4EC5EFCD9AAF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6ED8860-1369-4124-BA73-4F820CDD28F0}"/>
                  </a:ext>
                </a:extLst>
              </p:cNvPr>
              <p:cNvGrpSpPr/>
              <p:nvPr/>
            </p:nvGrpSpPr>
            <p:grpSpPr>
              <a:xfrm>
                <a:off x="5337995" y="4284395"/>
                <a:ext cx="134703" cy="123241"/>
                <a:chOff x="5802254" y="1917226"/>
                <a:chExt cx="221616" cy="187959"/>
              </a:xfrm>
            </p:grpSpPr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0E1B5145-6BA8-48D5-816A-F8BFB284FA7C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C06CF84-DF5C-43F0-B1BC-119650201B29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7B27F47-96EF-444B-B57E-EBE46AF0D7C5}"/>
                  </a:ext>
                </a:extLst>
              </p:cNvPr>
              <p:cNvCxnSpPr>
                <a:cxnSpLocks/>
                <a:endCxn id="92" idx="3"/>
              </p:cNvCxnSpPr>
              <p:nvPr/>
            </p:nvCxnSpPr>
            <p:spPr>
              <a:xfrm flipV="1">
                <a:off x="4168431" y="4346016"/>
                <a:ext cx="1169564" cy="4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C7C087D-BD07-4E3F-A5A8-664A302A78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908" y="3558910"/>
                <a:ext cx="1347624" cy="6332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98A4C07-0B2B-42FE-8C83-A008EF8F394A}"/>
                  </a:ext>
                </a:extLst>
              </p:cNvPr>
              <p:cNvSpPr txBox="1"/>
              <p:nvPr/>
            </p:nvSpPr>
            <p:spPr>
              <a:xfrm>
                <a:off x="3819027" y="3138854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y1</a:t>
                </a:r>
                <a:endParaRPr lang="en-IL" dirty="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AFAC4AC-2E18-4F1D-B053-965452945B55}"/>
                  </a:ext>
                </a:extLst>
              </p:cNvPr>
              <p:cNvSpPr txBox="1"/>
              <p:nvPr/>
            </p:nvSpPr>
            <p:spPr>
              <a:xfrm>
                <a:off x="3804352" y="4155064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y2</a:t>
                </a:r>
                <a:endParaRPr lang="en-IL" dirty="0"/>
              </a:p>
            </p:txBody>
          </p:sp>
        </p:grpSp>
        <p:sp>
          <p:nvSpPr>
            <p:cNvPr id="100" name="Arrow: Down 99">
              <a:extLst>
                <a:ext uri="{FF2B5EF4-FFF2-40B4-BE49-F238E27FC236}">
                  <a16:creationId xmlns:a16="http://schemas.microsoft.com/office/drawing/2014/main" id="{7756B128-D250-423E-87B2-EBD4275FC92B}"/>
                </a:ext>
              </a:extLst>
            </p:cNvPr>
            <p:cNvSpPr/>
            <p:nvPr/>
          </p:nvSpPr>
          <p:spPr>
            <a:xfrm rot="16200000">
              <a:off x="6188358" y="4940241"/>
              <a:ext cx="392352" cy="6715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6C01403-25D2-4629-90DF-29B659BDE0B3}"/>
                </a:ext>
              </a:extLst>
            </p:cNvPr>
            <p:cNvGrpSpPr/>
            <p:nvPr/>
          </p:nvGrpSpPr>
          <p:grpSpPr>
            <a:xfrm>
              <a:off x="7036192" y="4640272"/>
              <a:ext cx="3917382" cy="1394326"/>
              <a:chOff x="3804352" y="3130070"/>
              <a:chExt cx="3917382" cy="1394326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52C8965-8E58-4CCD-81AC-B896ABCF3AA3}"/>
                  </a:ext>
                </a:extLst>
              </p:cNvPr>
              <p:cNvGrpSpPr/>
              <p:nvPr/>
            </p:nvGrpSpPr>
            <p:grpSpPr>
              <a:xfrm>
                <a:off x="6297994" y="3536688"/>
                <a:ext cx="134703" cy="123241"/>
                <a:chOff x="5802254" y="1917226"/>
                <a:chExt cx="221616" cy="187959"/>
              </a:xfrm>
            </p:grpSpPr>
            <p:sp>
              <p:nvSpPr>
                <p:cNvPr id="125" name="Isosceles Triangle 124">
                  <a:extLst>
                    <a:ext uri="{FF2B5EF4-FFF2-40B4-BE49-F238E27FC236}">
                      <a16:creationId xmlns:a16="http://schemas.microsoft.com/office/drawing/2014/main" id="{F55836FF-52F8-4216-B3DB-73362F29AA36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75864739-DE16-4F22-A221-89A771E7298F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0EE27E7-7F0F-49F4-98B6-B994B9BAF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6029" y="3727930"/>
                <a:ext cx="6653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7C64A6C-3498-417A-A662-CDBDA6E86144}"/>
                  </a:ext>
                </a:extLst>
              </p:cNvPr>
              <p:cNvCxnSpPr>
                <a:cxnSpLocks/>
                <a:stCxn id="108" idx="2"/>
              </p:cNvCxnSpPr>
              <p:nvPr/>
            </p:nvCxnSpPr>
            <p:spPr>
              <a:xfrm>
                <a:off x="5827459" y="3428999"/>
                <a:ext cx="469041" cy="1656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Partial Circle 104">
                <a:extLst>
                  <a:ext uri="{FF2B5EF4-FFF2-40B4-BE49-F238E27FC236}">
                    <a16:creationId xmlns:a16="http://schemas.microsoft.com/office/drawing/2014/main" id="{93CC0E03-1561-4E3A-A7AA-99DDCFA86014}"/>
                  </a:ext>
                </a:extLst>
              </p:cNvPr>
              <p:cNvSpPr/>
              <p:nvPr/>
            </p:nvSpPr>
            <p:spPr>
              <a:xfrm rot="10800000">
                <a:off x="6091076" y="3434103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06B1EB6-CDF4-454E-AB0B-038DD8964976}"/>
                  </a:ext>
                </a:extLst>
              </p:cNvPr>
              <p:cNvGrpSpPr/>
              <p:nvPr/>
            </p:nvGrpSpPr>
            <p:grpSpPr>
              <a:xfrm>
                <a:off x="6293849" y="3843164"/>
                <a:ext cx="134703" cy="123241"/>
                <a:chOff x="5802254" y="1917226"/>
                <a:chExt cx="221616" cy="187959"/>
              </a:xfrm>
            </p:grpSpPr>
            <p:sp>
              <p:nvSpPr>
                <p:cNvPr id="123" name="Isosceles Triangle 122">
                  <a:extLst>
                    <a:ext uri="{FF2B5EF4-FFF2-40B4-BE49-F238E27FC236}">
                      <a16:creationId xmlns:a16="http://schemas.microsoft.com/office/drawing/2014/main" id="{CB12F5F7-1655-4DAE-96BE-E0F7589CA64E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F8C1CBED-5FD0-4ED1-BE32-BCB0342D34DC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B0FBAC1-FE8E-484A-865C-0BEA4886936C}"/>
                  </a:ext>
                </a:extLst>
              </p:cNvPr>
              <p:cNvCxnSpPr>
                <a:cxnSpLocks/>
                <a:stCxn id="109" idx="2"/>
              </p:cNvCxnSpPr>
              <p:nvPr/>
            </p:nvCxnSpPr>
            <p:spPr>
              <a:xfrm flipV="1">
                <a:off x="5819146" y="3901141"/>
                <a:ext cx="478638" cy="286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artial Circle 107">
                <a:extLst>
                  <a:ext uri="{FF2B5EF4-FFF2-40B4-BE49-F238E27FC236}">
                    <a16:creationId xmlns:a16="http://schemas.microsoft.com/office/drawing/2014/main" id="{DCD990B5-91B1-44ED-BE3E-97544AF82C34}"/>
                  </a:ext>
                </a:extLst>
              </p:cNvPr>
              <p:cNvSpPr/>
              <p:nvPr/>
            </p:nvSpPr>
            <p:spPr>
              <a:xfrm rot="10800000">
                <a:off x="5152506" y="3130070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Partial Circle 108">
                <a:extLst>
                  <a:ext uri="{FF2B5EF4-FFF2-40B4-BE49-F238E27FC236}">
                    <a16:creationId xmlns:a16="http://schemas.microsoft.com/office/drawing/2014/main" id="{D5777656-5564-4361-80D1-0B75F212A2AE}"/>
                  </a:ext>
                </a:extLst>
              </p:cNvPr>
              <p:cNvSpPr/>
              <p:nvPr/>
            </p:nvSpPr>
            <p:spPr>
              <a:xfrm rot="10800000">
                <a:off x="5144193" y="3888650"/>
                <a:ext cx="674953" cy="59785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2DFF725-F9A6-402E-9A21-DC0EB1DA7FCF}"/>
                  </a:ext>
                </a:extLst>
              </p:cNvPr>
              <p:cNvSpPr txBox="1"/>
              <p:nvPr/>
            </p:nvSpPr>
            <p:spPr>
              <a:xfrm>
                <a:off x="7431270" y="354326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endParaRPr lang="en-IL" dirty="0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A44EE3D-08BE-4469-8ED7-785511DFF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8432" y="3279529"/>
                <a:ext cx="13132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298B1CE-C73F-44E7-9BF0-E716B5411008}"/>
                  </a:ext>
                </a:extLst>
              </p:cNvPr>
              <p:cNvCxnSpPr>
                <a:cxnSpLocks/>
                <a:endCxn id="121" idx="3"/>
              </p:cNvCxnSpPr>
              <p:nvPr/>
            </p:nvCxnSpPr>
            <p:spPr>
              <a:xfrm>
                <a:off x="4168431" y="3428999"/>
                <a:ext cx="1168597" cy="63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187FC08-F192-4215-9962-22148584C303}"/>
                  </a:ext>
                </a:extLst>
              </p:cNvPr>
              <p:cNvGrpSpPr/>
              <p:nvPr/>
            </p:nvGrpSpPr>
            <p:grpSpPr>
              <a:xfrm>
                <a:off x="5337028" y="3999845"/>
                <a:ext cx="134703" cy="123241"/>
                <a:chOff x="5802254" y="1917226"/>
                <a:chExt cx="221616" cy="187959"/>
              </a:xfrm>
            </p:grpSpPr>
            <p:sp>
              <p:nvSpPr>
                <p:cNvPr id="121" name="Isosceles Triangle 120">
                  <a:extLst>
                    <a:ext uri="{FF2B5EF4-FFF2-40B4-BE49-F238E27FC236}">
                      <a16:creationId xmlns:a16="http://schemas.microsoft.com/office/drawing/2014/main" id="{CACF6206-70D2-4E9B-9C62-871E10FA2322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2E74CA1-493C-4AE6-A25C-B19446CF1076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2A87470-45D3-4723-94D4-2314776FAEA5}"/>
                  </a:ext>
                </a:extLst>
              </p:cNvPr>
              <p:cNvGrpSpPr/>
              <p:nvPr/>
            </p:nvGrpSpPr>
            <p:grpSpPr>
              <a:xfrm>
                <a:off x="5337995" y="4284395"/>
                <a:ext cx="134703" cy="123241"/>
                <a:chOff x="5802254" y="1917226"/>
                <a:chExt cx="221616" cy="187959"/>
              </a:xfrm>
            </p:grpSpPr>
            <p:sp>
              <p:nvSpPr>
                <p:cNvPr id="119" name="Isosceles Triangle 118">
                  <a:extLst>
                    <a:ext uri="{FF2B5EF4-FFF2-40B4-BE49-F238E27FC236}">
                      <a16:creationId xmlns:a16="http://schemas.microsoft.com/office/drawing/2014/main" id="{2221806A-3F0C-4B08-9A2F-59E52648B34E}"/>
                    </a:ext>
                  </a:extLst>
                </p:cNvPr>
                <p:cNvSpPr/>
                <p:nvPr/>
              </p:nvSpPr>
              <p:spPr>
                <a:xfrm rot="5400000">
                  <a:off x="5775625" y="1943855"/>
                  <a:ext cx="187959" cy="134702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77226D54-2B3E-4E89-B398-37F3128EF3C4}"/>
                    </a:ext>
                  </a:extLst>
                </p:cNvPr>
                <p:cNvSpPr/>
                <p:nvPr/>
              </p:nvSpPr>
              <p:spPr>
                <a:xfrm>
                  <a:off x="5921105" y="1951119"/>
                  <a:ext cx="102765" cy="10905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33C3FB8-B356-4470-8F52-7E6455E1E898}"/>
                  </a:ext>
                </a:extLst>
              </p:cNvPr>
              <p:cNvCxnSpPr>
                <a:cxnSpLocks/>
                <a:endCxn id="119" idx="3"/>
              </p:cNvCxnSpPr>
              <p:nvPr/>
            </p:nvCxnSpPr>
            <p:spPr>
              <a:xfrm flipV="1">
                <a:off x="4168431" y="4346016"/>
                <a:ext cx="1169564" cy="4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51E5298-2180-46C6-B218-93B0525AE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908" y="3558910"/>
                <a:ext cx="1347624" cy="6332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61DD7E2-EA6C-457E-8DC5-3D25979141D7}"/>
                  </a:ext>
                </a:extLst>
              </p:cNvPr>
              <p:cNvSpPr txBox="1"/>
              <p:nvPr/>
            </p:nvSpPr>
            <p:spPr>
              <a:xfrm>
                <a:off x="3819027" y="3138854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y1</a:t>
                </a:r>
                <a:endParaRPr lang="en-IL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9F22D68-5126-441D-904C-5C4FF5FE3565}"/>
                  </a:ext>
                </a:extLst>
              </p:cNvPr>
              <p:cNvSpPr txBox="1"/>
              <p:nvPr/>
            </p:nvSpPr>
            <p:spPr>
              <a:xfrm>
                <a:off x="3804352" y="415506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0</a:t>
                </a:r>
                <a:endParaRPr lang="en-IL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D0E7991E-707F-44AA-8291-6A40241B44AB}"/>
              </a:ext>
            </a:extLst>
          </p:cNvPr>
          <p:cNvSpPr txBox="1">
            <a:spLocks/>
          </p:cNvSpPr>
          <p:nvPr/>
        </p:nvSpPr>
        <p:spPr>
          <a:xfrm>
            <a:off x="450274" y="1175812"/>
            <a:ext cx="11229812" cy="371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/>
              <a:t>Example 1:</a:t>
            </a:r>
            <a:r>
              <a:rPr lang="en-IN" sz="2000" dirty="0"/>
              <a:t> y1, y2 – dominated, z – non-dominated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92734F64-2FA8-411B-89DF-3B3E1270F242}"/>
              </a:ext>
            </a:extLst>
          </p:cNvPr>
          <p:cNvSpPr txBox="1">
            <a:spLocks/>
          </p:cNvSpPr>
          <p:nvPr/>
        </p:nvSpPr>
        <p:spPr>
          <a:xfrm>
            <a:off x="446687" y="3208847"/>
            <a:ext cx="11704046" cy="43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/>
              <a:t>Example 2:</a:t>
            </a:r>
            <a:r>
              <a:rPr lang="en-IN" sz="2000" dirty="0"/>
              <a:t> y1, y2 – dominated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771721BE-E995-423B-B08D-DD1E017FD95B}"/>
              </a:ext>
            </a:extLst>
          </p:cNvPr>
          <p:cNvSpPr txBox="1">
            <a:spLocks/>
          </p:cNvSpPr>
          <p:nvPr/>
        </p:nvSpPr>
        <p:spPr>
          <a:xfrm>
            <a:off x="480447" y="5830643"/>
            <a:ext cx="11600414" cy="665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/>
              <a:t>Example 3:</a:t>
            </a:r>
            <a:r>
              <a:rPr lang="en-IN" sz="2000" dirty="0"/>
              <a:t> if in the above example, y1 is not dominated, then our reduction does not apply (while fast reparameterization does apply)</a:t>
            </a:r>
          </a:p>
          <a:p>
            <a:endParaRPr lang="en-IN" sz="2000" dirty="0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ADCD8304-2373-4924-90C6-14BF14E74B3D}"/>
              </a:ext>
            </a:extLst>
          </p:cNvPr>
          <p:cNvSpPr txBox="1">
            <a:spLocks/>
          </p:cNvSpPr>
          <p:nvPr/>
        </p:nvSpPr>
        <p:spPr>
          <a:xfrm>
            <a:off x="5912260" y="2770234"/>
            <a:ext cx="5690290" cy="41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/>
              <a:t>Can merge y2 to 0</a:t>
            </a:r>
            <a:r>
              <a:rPr lang="en-IN" sz="2000" i="1" dirty="0"/>
              <a:t> (alternatively, can merge y1 to 0)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389764AB-549D-40D0-A4F3-EB1C26CC68EA}"/>
              </a:ext>
            </a:extLst>
          </p:cNvPr>
          <p:cNvSpPr txBox="1">
            <a:spLocks/>
          </p:cNvSpPr>
          <p:nvPr/>
        </p:nvSpPr>
        <p:spPr>
          <a:xfrm>
            <a:off x="3832483" y="5129824"/>
            <a:ext cx="7770067" cy="32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/>
              <a:t>Can merge y2 to 0</a:t>
            </a:r>
            <a:r>
              <a:rPr lang="en-IN" sz="2000" i="1" dirty="0"/>
              <a:t> (alternatively, can merge y2 to 1, or y1 to 0, or y1 to 1)</a:t>
            </a:r>
          </a:p>
        </p:txBody>
      </p:sp>
    </p:spTree>
    <p:extLst>
      <p:ext uri="{BB962C8B-B14F-4D97-AF65-F5344CB8AC3E}">
        <p14:creationId xmlns:p14="http://schemas.microsoft.com/office/powerpoint/2010/main" val="64557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2750</Words>
  <Application>Microsoft Office PowerPoint</Application>
  <PresentationFormat>Widescreen</PresentationFormat>
  <Paragraphs>587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Input Elimination Transformations for Scalable Verification and Trace Reconstruction </vt:lpstr>
      <vt:lpstr>Motivation: Transformation Based Verification (TBV)</vt:lpstr>
      <vt:lpstr>Overview</vt:lpstr>
      <vt:lpstr>Cuts</vt:lpstr>
      <vt:lpstr>General Input Reparameterization</vt:lpstr>
      <vt:lpstr>Fast Input Reparameterization</vt:lpstr>
      <vt:lpstr>Input Reparameterization: Challenges</vt:lpstr>
      <vt:lpstr>Contribution 1: Reparameterization without Logic Insertion</vt:lpstr>
      <vt:lpstr>Examples</vt:lpstr>
      <vt:lpstr>Efficient SAT-based implementation</vt:lpstr>
      <vt:lpstr>Efficient SAT-Based Implementation: Example</vt:lpstr>
      <vt:lpstr>Efficient Implementation Tricks</vt:lpstr>
      <vt:lpstr>Experimental Results: most useful cuts and parameters</vt:lpstr>
      <vt:lpstr>Experimental Results: Success Rate</vt:lpstr>
      <vt:lpstr>Trace Reconstruction Speedup</vt:lpstr>
      <vt:lpstr>Incomplete Range Computation</vt:lpstr>
      <vt:lpstr>Reparameterization without Logic Insertion: Summary</vt:lpstr>
      <vt:lpstr>Unate Functions</vt:lpstr>
      <vt:lpstr>Contribution 2: Leveraging Unateness in Sequential Netlists</vt:lpstr>
      <vt:lpstr>Unateness Examples</vt:lpstr>
      <vt:lpstr>Sequentially-Unate Input Reduction (SUR)</vt:lpstr>
      <vt:lpstr>Verification Speedup with SUR</vt:lpstr>
      <vt:lpstr>Connectivity Verification</vt:lpstr>
      <vt:lpstr>Connectivity Verification SUR Reductions</vt:lpstr>
      <vt:lpstr>Connectivity Verification Reduction Speedups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Elimination Transformations for Scalable Verification and Trace Reconstruction</dc:title>
  <dc:creator>Raj Kumar Gajavelly</dc:creator>
  <cp:lastModifiedBy>ALEXANDER IVRII</cp:lastModifiedBy>
  <cp:revision>423</cp:revision>
  <dcterms:created xsi:type="dcterms:W3CDTF">2019-10-14T17:23:00Z</dcterms:created>
  <dcterms:modified xsi:type="dcterms:W3CDTF">2019-10-22T14:42:49Z</dcterms:modified>
</cp:coreProperties>
</file>